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87"/>
  </p:notesMasterIdLst>
  <p:sldIdLst>
    <p:sldId id="256" r:id="rId2"/>
    <p:sldId id="450" r:id="rId3"/>
    <p:sldId id="451" r:id="rId4"/>
    <p:sldId id="258" r:id="rId5"/>
    <p:sldId id="259" r:id="rId6"/>
    <p:sldId id="453" r:id="rId7"/>
    <p:sldId id="288" r:id="rId8"/>
    <p:sldId id="289" r:id="rId9"/>
    <p:sldId id="287" r:id="rId10"/>
    <p:sldId id="291" r:id="rId11"/>
    <p:sldId id="290" r:id="rId12"/>
    <p:sldId id="292" r:id="rId13"/>
    <p:sldId id="293" r:id="rId14"/>
    <p:sldId id="294" r:id="rId15"/>
    <p:sldId id="296" r:id="rId16"/>
    <p:sldId id="299" r:id="rId17"/>
    <p:sldId id="295" r:id="rId18"/>
    <p:sldId id="300" r:id="rId19"/>
    <p:sldId id="301" r:id="rId20"/>
    <p:sldId id="316" r:id="rId21"/>
    <p:sldId id="302" r:id="rId22"/>
    <p:sldId id="304" r:id="rId23"/>
    <p:sldId id="305" r:id="rId24"/>
    <p:sldId id="343" r:id="rId25"/>
    <p:sldId id="303" r:id="rId26"/>
    <p:sldId id="308" r:id="rId27"/>
    <p:sldId id="309" r:id="rId28"/>
    <p:sldId id="310" r:id="rId29"/>
    <p:sldId id="311" r:id="rId30"/>
    <p:sldId id="320" r:id="rId31"/>
    <p:sldId id="306" r:id="rId32"/>
    <p:sldId id="312" r:id="rId33"/>
    <p:sldId id="297" r:id="rId34"/>
    <p:sldId id="313" r:id="rId35"/>
    <p:sldId id="314" r:id="rId36"/>
    <p:sldId id="315" r:id="rId37"/>
    <p:sldId id="318" r:id="rId38"/>
    <p:sldId id="319" r:id="rId39"/>
    <p:sldId id="321" r:id="rId40"/>
    <p:sldId id="323" r:id="rId41"/>
    <p:sldId id="328" r:id="rId42"/>
    <p:sldId id="322" r:id="rId43"/>
    <p:sldId id="325" r:id="rId44"/>
    <p:sldId id="326" r:id="rId45"/>
    <p:sldId id="327" r:id="rId46"/>
    <p:sldId id="330" r:id="rId47"/>
    <p:sldId id="329" r:id="rId48"/>
    <p:sldId id="332" r:id="rId49"/>
    <p:sldId id="333" r:id="rId50"/>
    <p:sldId id="334" r:id="rId51"/>
    <p:sldId id="335" r:id="rId52"/>
    <p:sldId id="336" r:id="rId53"/>
    <p:sldId id="337" r:id="rId54"/>
    <p:sldId id="338" r:id="rId55"/>
    <p:sldId id="339" r:id="rId56"/>
    <p:sldId id="341" r:id="rId57"/>
    <p:sldId id="340" r:id="rId58"/>
    <p:sldId id="342" r:id="rId59"/>
    <p:sldId id="452" r:id="rId60"/>
    <p:sldId id="420" r:id="rId61"/>
    <p:sldId id="422" r:id="rId62"/>
    <p:sldId id="423" r:id="rId63"/>
    <p:sldId id="424" r:id="rId64"/>
    <p:sldId id="425" r:id="rId65"/>
    <p:sldId id="426" r:id="rId66"/>
    <p:sldId id="427" r:id="rId67"/>
    <p:sldId id="428" r:id="rId68"/>
    <p:sldId id="429" r:id="rId69"/>
    <p:sldId id="430" r:id="rId70"/>
    <p:sldId id="431" r:id="rId71"/>
    <p:sldId id="432" r:id="rId72"/>
    <p:sldId id="433" r:id="rId73"/>
    <p:sldId id="434" r:id="rId74"/>
    <p:sldId id="435" r:id="rId75"/>
    <p:sldId id="436" r:id="rId76"/>
    <p:sldId id="437" r:id="rId77"/>
    <p:sldId id="439" r:id="rId78"/>
    <p:sldId id="440" r:id="rId79"/>
    <p:sldId id="441" r:id="rId80"/>
    <p:sldId id="443" r:id="rId81"/>
    <p:sldId id="444" r:id="rId82"/>
    <p:sldId id="445" r:id="rId83"/>
    <p:sldId id="446" r:id="rId84"/>
    <p:sldId id="448" r:id="rId85"/>
    <p:sldId id="449" r:id="rId8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3F7ED"/>
    <a:srgbClr val="4F8356"/>
    <a:srgbClr val="426E48"/>
    <a:srgbClr val="41914E"/>
    <a:srgbClr val="8FD1B5"/>
    <a:srgbClr val="000000"/>
    <a:srgbClr val="BDBFB9"/>
    <a:srgbClr val="E3ECD0"/>
    <a:srgbClr val="E9F0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94651" autoAdjust="0"/>
  </p:normalViewPr>
  <p:slideViewPr>
    <p:cSldViewPr>
      <p:cViewPr varScale="1">
        <p:scale>
          <a:sx n="63" d="100"/>
          <a:sy n="63" d="100"/>
        </p:scale>
        <p:origin x="684" y="6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B68F80-AA5A-4A38-B1C0-547946A61766}" type="doc">
      <dgm:prSet loTypeId="urn:microsoft.com/office/officeart/2005/8/layout/hList6" loCatId="list" qsTypeId="urn:microsoft.com/office/officeart/2005/8/quickstyle/simple1" qsCatId="simple" csTypeId="urn:microsoft.com/office/officeart/2005/8/colors/accent0_1" csCatId="mainScheme" phldr="1"/>
      <dgm:spPr/>
      <dgm:t>
        <a:bodyPr/>
        <a:lstStyle/>
        <a:p>
          <a:endParaRPr lang="zh-CN" altLang="en-US"/>
        </a:p>
      </dgm:t>
    </dgm:pt>
    <dgm:pt modelId="{B00C61C2-5089-4A37-B4D5-654A1377BED0}">
      <dgm:prSet phldrT="[文本]"/>
      <dgm:spPr/>
      <dgm:t>
        <a:bodyPr/>
        <a:lstStyle/>
        <a:p>
          <a:r>
            <a:rPr lang="zh-CN" altLang="en-US" dirty="0"/>
            <a:t>接入能力</a:t>
          </a:r>
        </a:p>
      </dgm:t>
    </dgm:pt>
    <dgm:pt modelId="{5156105E-34BF-4D56-A94C-28134E87BC18}" type="parTrans" cxnId="{22EA0238-C7A3-4035-8E9B-17541588929C}">
      <dgm:prSet/>
      <dgm:spPr/>
      <dgm:t>
        <a:bodyPr/>
        <a:lstStyle/>
        <a:p>
          <a:endParaRPr lang="zh-CN" altLang="en-US"/>
        </a:p>
      </dgm:t>
    </dgm:pt>
    <dgm:pt modelId="{B40631C8-47CB-455D-A36B-064520B56C97}" type="sibTrans" cxnId="{22EA0238-C7A3-4035-8E9B-17541588929C}">
      <dgm:prSet/>
      <dgm:spPr/>
      <dgm:t>
        <a:bodyPr/>
        <a:lstStyle/>
        <a:p>
          <a:endParaRPr lang="zh-CN" altLang="en-US"/>
        </a:p>
      </dgm:t>
    </dgm:pt>
    <dgm:pt modelId="{9BD3DCF5-C694-449E-B247-ABE975706891}">
      <dgm:prSet phldrT="[文本]"/>
      <dgm:spPr/>
      <dgm:t>
        <a:bodyPr/>
        <a:lstStyle/>
        <a:p>
          <a:r>
            <a:rPr lang="zh-CN" altLang="en-US" dirty="0"/>
            <a:t>任何地点、任何设备实现接入服务</a:t>
          </a:r>
        </a:p>
      </dgm:t>
    </dgm:pt>
    <dgm:pt modelId="{10926FE9-5FC5-465F-890B-3F7E7ACB0B9B}" type="parTrans" cxnId="{EE11606A-7DA5-4847-A55E-6F71103AFE48}">
      <dgm:prSet/>
      <dgm:spPr/>
      <dgm:t>
        <a:bodyPr/>
        <a:lstStyle/>
        <a:p>
          <a:endParaRPr lang="zh-CN" altLang="en-US"/>
        </a:p>
      </dgm:t>
    </dgm:pt>
    <dgm:pt modelId="{6C6E4E1E-8E8E-41E9-AAAB-DFFE159B6801}" type="sibTrans" cxnId="{EE11606A-7DA5-4847-A55E-6F71103AFE48}">
      <dgm:prSet/>
      <dgm:spPr/>
      <dgm:t>
        <a:bodyPr/>
        <a:lstStyle/>
        <a:p>
          <a:endParaRPr lang="zh-CN" altLang="en-US"/>
        </a:p>
      </dgm:t>
    </dgm:pt>
    <dgm:pt modelId="{4F498BAA-9B85-4029-8A82-0D2B9FE70D7F}">
      <dgm:prSet phldrT="[文本]"/>
      <dgm:spPr/>
      <dgm:t>
        <a:bodyPr/>
        <a:lstStyle/>
        <a:p>
          <a:r>
            <a:rPr lang="zh-CN" altLang="en-US" dirty="0"/>
            <a:t>共享能力</a:t>
          </a:r>
        </a:p>
      </dgm:t>
    </dgm:pt>
    <dgm:pt modelId="{B883847C-0F67-473A-8A0A-9D2D1025E5C3}" type="parTrans" cxnId="{2B4A85C1-8F19-4B17-B58A-AF389B0A0D89}">
      <dgm:prSet/>
      <dgm:spPr/>
      <dgm:t>
        <a:bodyPr/>
        <a:lstStyle/>
        <a:p>
          <a:endParaRPr lang="zh-CN" altLang="en-US"/>
        </a:p>
      </dgm:t>
    </dgm:pt>
    <dgm:pt modelId="{F3021C1B-7AB8-4B41-BF0B-CED1ABA43E04}" type="sibTrans" cxnId="{2B4A85C1-8F19-4B17-B58A-AF389B0A0D89}">
      <dgm:prSet/>
      <dgm:spPr/>
      <dgm:t>
        <a:bodyPr/>
        <a:lstStyle/>
        <a:p>
          <a:endParaRPr lang="zh-CN" altLang="en-US"/>
        </a:p>
      </dgm:t>
    </dgm:pt>
    <dgm:pt modelId="{80CAF922-ABBF-4938-B4FF-E2CA2BC19BE5}">
      <dgm:prSet phldrT="[文本]"/>
      <dgm:spPr/>
      <dgm:t>
        <a:bodyPr/>
        <a:lstStyle/>
        <a:p>
          <a:r>
            <a:rPr lang="zh-CN" altLang="en-US" dirty="0"/>
            <a:t>方便存储</a:t>
          </a:r>
        </a:p>
      </dgm:t>
    </dgm:pt>
    <dgm:pt modelId="{11FD1B65-7340-487B-ACE1-97C7787219BA}" type="parTrans" cxnId="{793A52B8-E01B-4C3F-BA0C-7EAC4BF38F8A}">
      <dgm:prSet/>
      <dgm:spPr/>
      <dgm:t>
        <a:bodyPr/>
        <a:lstStyle/>
        <a:p>
          <a:endParaRPr lang="zh-CN" altLang="en-US"/>
        </a:p>
      </dgm:t>
    </dgm:pt>
    <dgm:pt modelId="{A684C300-0E2A-4CB2-A67F-2DE49C0D1D78}" type="sibTrans" cxnId="{793A52B8-E01B-4C3F-BA0C-7EAC4BF38F8A}">
      <dgm:prSet/>
      <dgm:spPr/>
      <dgm:t>
        <a:bodyPr/>
        <a:lstStyle/>
        <a:p>
          <a:endParaRPr lang="zh-CN" altLang="en-US"/>
        </a:p>
      </dgm:t>
    </dgm:pt>
    <dgm:pt modelId="{5BDC1D34-45A4-4917-8D63-659563C46B30}">
      <dgm:prSet phldrT="[文本]"/>
      <dgm:spPr/>
      <dgm:t>
        <a:bodyPr/>
        <a:lstStyle/>
        <a:p>
          <a:r>
            <a:rPr lang="zh-CN" altLang="en-US" dirty="0"/>
            <a:t>简单</a:t>
          </a:r>
        </a:p>
      </dgm:t>
    </dgm:pt>
    <dgm:pt modelId="{B194EABA-ADDD-48FD-8496-60BD812286B4}" type="parTrans" cxnId="{0244164F-0F31-46C1-BBFA-1D67A0CEA8F8}">
      <dgm:prSet/>
      <dgm:spPr/>
      <dgm:t>
        <a:bodyPr/>
        <a:lstStyle/>
        <a:p>
          <a:endParaRPr lang="zh-CN" altLang="en-US"/>
        </a:p>
      </dgm:t>
    </dgm:pt>
    <dgm:pt modelId="{F8AD4E4E-AF16-4946-9856-4B389ECC43F1}" type="sibTrans" cxnId="{0244164F-0F31-46C1-BBFA-1D67A0CEA8F8}">
      <dgm:prSet/>
      <dgm:spPr/>
      <dgm:t>
        <a:bodyPr/>
        <a:lstStyle/>
        <a:p>
          <a:endParaRPr lang="zh-CN" altLang="en-US"/>
        </a:p>
      </dgm:t>
    </dgm:pt>
    <dgm:pt modelId="{29B8CE00-E3DC-4BB0-B337-B2941C1D17D4}">
      <dgm:prSet phldrT="[文本]"/>
      <dgm:spPr/>
      <dgm:t>
        <a:bodyPr/>
        <a:lstStyle/>
        <a:p>
          <a:r>
            <a:rPr lang="zh-CN" altLang="en-US" dirty="0"/>
            <a:t>容易学习</a:t>
          </a:r>
        </a:p>
      </dgm:t>
    </dgm:pt>
    <dgm:pt modelId="{7058EC7E-6240-4F0F-910C-4CD0F5DD1C58}" type="parTrans" cxnId="{E162A1A9-E0C4-40C4-85C1-B00E24947CCF}">
      <dgm:prSet/>
      <dgm:spPr/>
      <dgm:t>
        <a:bodyPr/>
        <a:lstStyle/>
        <a:p>
          <a:endParaRPr lang="zh-CN" altLang="en-US"/>
        </a:p>
      </dgm:t>
    </dgm:pt>
    <dgm:pt modelId="{D9B2AD72-53EF-49C3-8DB5-712CB349D8F8}" type="sibTrans" cxnId="{E162A1A9-E0C4-40C4-85C1-B00E24947CCF}">
      <dgm:prSet/>
      <dgm:spPr/>
      <dgm:t>
        <a:bodyPr/>
        <a:lstStyle/>
        <a:p>
          <a:endParaRPr lang="zh-CN" altLang="en-US"/>
        </a:p>
      </dgm:t>
    </dgm:pt>
    <dgm:pt modelId="{A4CD2379-6AFA-4D66-B6CF-4C3C8BE52924}">
      <dgm:prSet phldrT="[文本]"/>
      <dgm:spPr/>
      <dgm:t>
        <a:bodyPr/>
        <a:lstStyle/>
        <a:p>
          <a:r>
            <a:rPr lang="zh-CN" altLang="en-US" dirty="0"/>
            <a:t>安全保密</a:t>
          </a:r>
        </a:p>
      </dgm:t>
    </dgm:pt>
    <dgm:pt modelId="{C974761E-00DF-4E1C-A6E5-20D2A09DDD82}" type="parTrans" cxnId="{307651A4-0C41-4461-9EC0-D2A30ABD1190}">
      <dgm:prSet/>
      <dgm:spPr/>
      <dgm:t>
        <a:bodyPr/>
        <a:lstStyle/>
        <a:p>
          <a:endParaRPr lang="zh-CN" altLang="en-US"/>
        </a:p>
      </dgm:t>
    </dgm:pt>
    <dgm:pt modelId="{32216279-E04F-47C1-8F75-C792B45A5874}" type="sibTrans" cxnId="{307651A4-0C41-4461-9EC0-D2A30ABD1190}">
      <dgm:prSet/>
      <dgm:spPr/>
      <dgm:t>
        <a:bodyPr/>
        <a:lstStyle/>
        <a:p>
          <a:endParaRPr lang="zh-CN" altLang="en-US"/>
        </a:p>
      </dgm:t>
    </dgm:pt>
    <dgm:pt modelId="{AE0536A0-E4F6-4F19-8316-592A6C6953C0}">
      <dgm:prSet phldrT="[文本]"/>
      <dgm:spPr/>
      <dgm:t>
        <a:bodyPr/>
        <a:lstStyle/>
        <a:p>
          <a:r>
            <a:rPr lang="zh-CN" altLang="en-US" dirty="0"/>
            <a:t>数据不会丢失不必备份</a:t>
          </a:r>
        </a:p>
      </dgm:t>
    </dgm:pt>
    <dgm:pt modelId="{ADAF9C15-2473-4A79-B022-21A767AC858F}" type="parTrans" cxnId="{1E408E13-533D-4702-86EB-2781D43EA896}">
      <dgm:prSet/>
      <dgm:spPr/>
      <dgm:t>
        <a:bodyPr/>
        <a:lstStyle/>
        <a:p>
          <a:endParaRPr lang="zh-CN" altLang="en-US"/>
        </a:p>
      </dgm:t>
    </dgm:pt>
    <dgm:pt modelId="{1F1D4B81-EDBA-42EA-A313-4B2981D5716A}" type="sibTrans" cxnId="{1E408E13-533D-4702-86EB-2781D43EA896}">
      <dgm:prSet/>
      <dgm:spPr/>
      <dgm:t>
        <a:bodyPr/>
        <a:lstStyle/>
        <a:p>
          <a:endParaRPr lang="zh-CN" altLang="en-US"/>
        </a:p>
      </dgm:t>
    </dgm:pt>
    <dgm:pt modelId="{CE6B4D7E-75D4-492F-A5E6-582C778BB458}">
      <dgm:prSet phldrT="[文本]"/>
      <dgm:spPr/>
      <dgm:t>
        <a:bodyPr/>
        <a:lstStyle/>
        <a:p>
          <a:r>
            <a:rPr lang="zh-CN" altLang="en-US" dirty="0"/>
            <a:t>自由</a:t>
          </a:r>
        </a:p>
      </dgm:t>
    </dgm:pt>
    <dgm:pt modelId="{1BDF1269-9214-450C-B92A-BD7C243663B0}" type="parTrans" cxnId="{1FBD21F6-C8EB-4CF5-8FB0-72B12F4D31D0}">
      <dgm:prSet/>
      <dgm:spPr/>
      <dgm:t>
        <a:bodyPr/>
        <a:lstStyle/>
        <a:p>
          <a:endParaRPr lang="zh-CN" altLang="en-US"/>
        </a:p>
      </dgm:t>
    </dgm:pt>
    <dgm:pt modelId="{EE2FEA66-5D5C-450D-B48A-24FF65DA9A21}" type="sibTrans" cxnId="{1FBD21F6-C8EB-4CF5-8FB0-72B12F4D31D0}">
      <dgm:prSet/>
      <dgm:spPr/>
      <dgm:t>
        <a:bodyPr/>
        <a:lstStyle/>
        <a:p>
          <a:endParaRPr lang="zh-CN" altLang="en-US"/>
        </a:p>
      </dgm:t>
    </dgm:pt>
    <dgm:pt modelId="{5714E7E0-475B-4C96-AB46-033F4026005F}">
      <dgm:prSet phldrT="[文本]"/>
      <dgm:spPr/>
      <dgm:t>
        <a:bodyPr/>
        <a:lstStyle/>
        <a:p>
          <a:r>
            <a:rPr lang="zh-CN" altLang="en-US" dirty="0"/>
            <a:t>任何时间进行计算服务</a:t>
          </a:r>
        </a:p>
      </dgm:t>
    </dgm:pt>
    <dgm:pt modelId="{DE3BB5E0-ECD2-46E2-A43A-E711A4203648}" type="parTrans" cxnId="{CBFA9BE7-AB88-400C-A820-5B386B813003}">
      <dgm:prSet/>
      <dgm:spPr/>
      <dgm:t>
        <a:bodyPr/>
        <a:lstStyle/>
        <a:p>
          <a:endParaRPr lang="zh-CN" altLang="en-US"/>
        </a:p>
      </dgm:t>
    </dgm:pt>
    <dgm:pt modelId="{397AC3A3-BF45-4D35-B3BC-2AE6C16AFFC9}" type="sibTrans" cxnId="{CBFA9BE7-AB88-400C-A820-5B386B813003}">
      <dgm:prSet/>
      <dgm:spPr/>
      <dgm:t>
        <a:bodyPr/>
        <a:lstStyle/>
        <a:p>
          <a:endParaRPr lang="zh-CN" altLang="en-US"/>
        </a:p>
      </dgm:t>
    </dgm:pt>
    <dgm:pt modelId="{CBEF801E-CF67-4330-ADF5-A02AD1DA1DD7}">
      <dgm:prSet phldrT="[文本]"/>
      <dgm:spPr/>
      <dgm:t>
        <a:bodyPr/>
        <a:lstStyle/>
        <a:p>
          <a:r>
            <a:rPr lang="zh-CN" altLang="en-US" dirty="0"/>
            <a:t>安全</a:t>
          </a:r>
        </a:p>
      </dgm:t>
    </dgm:pt>
    <dgm:pt modelId="{4FB37EEF-95CD-4551-B034-FF70F42EECF4}" type="parTrans" cxnId="{713444A7-FCEB-40DD-A7F2-D2202E54882C}">
      <dgm:prSet/>
      <dgm:spPr/>
      <dgm:t>
        <a:bodyPr/>
        <a:lstStyle/>
        <a:p>
          <a:endParaRPr lang="zh-CN" altLang="en-US"/>
        </a:p>
      </dgm:t>
    </dgm:pt>
    <dgm:pt modelId="{4B434894-0DA7-4E84-A31A-80875B0A874D}" type="sibTrans" cxnId="{713444A7-FCEB-40DD-A7F2-D2202E54882C}">
      <dgm:prSet/>
      <dgm:spPr/>
      <dgm:t>
        <a:bodyPr/>
        <a:lstStyle/>
        <a:p>
          <a:endParaRPr lang="zh-CN" altLang="en-US"/>
        </a:p>
      </dgm:t>
    </dgm:pt>
    <dgm:pt modelId="{F1C4E439-4125-4382-8402-F1BDB5B598EE}">
      <dgm:prSet phldrT="[文本]"/>
      <dgm:spPr/>
      <dgm:t>
        <a:bodyPr/>
        <a:lstStyle/>
        <a:p>
          <a:r>
            <a:rPr lang="zh-CN" altLang="en-US" dirty="0"/>
            <a:t>共享数据交流</a:t>
          </a:r>
        </a:p>
      </dgm:t>
    </dgm:pt>
    <dgm:pt modelId="{3A5BA01E-F313-41CB-BC4B-634569A57F74}" type="parTrans" cxnId="{D3FFAFF4-6C2A-4DC8-9994-5E500C1B49FF}">
      <dgm:prSet/>
      <dgm:spPr/>
      <dgm:t>
        <a:bodyPr/>
        <a:lstStyle/>
        <a:p>
          <a:endParaRPr lang="zh-CN" altLang="en-US"/>
        </a:p>
      </dgm:t>
    </dgm:pt>
    <dgm:pt modelId="{801A205B-7E06-4A49-B31D-E8AF10FCCF73}" type="sibTrans" cxnId="{D3FFAFF4-6C2A-4DC8-9994-5E500C1B49FF}">
      <dgm:prSet/>
      <dgm:spPr/>
      <dgm:t>
        <a:bodyPr/>
        <a:lstStyle/>
        <a:p>
          <a:endParaRPr lang="zh-CN" altLang="en-US"/>
        </a:p>
      </dgm:t>
    </dgm:pt>
    <dgm:pt modelId="{1213D89F-5432-4A06-91B0-5E996BB486C1}">
      <dgm:prSet phldrT="[文本]"/>
      <dgm:spPr/>
      <dgm:t>
        <a:bodyPr/>
        <a:lstStyle/>
        <a:p>
          <a:r>
            <a:rPr lang="zh-CN" altLang="en-US" dirty="0"/>
            <a:t>数据不受影响</a:t>
          </a:r>
        </a:p>
      </dgm:t>
    </dgm:pt>
    <dgm:pt modelId="{47D68B4F-F188-45B0-8C39-81D70F936E03}" type="parTrans" cxnId="{6FCCF79D-26E7-4C12-84C3-18239E654717}">
      <dgm:prSet/>
      <dgm:spPr/>
      <dgm:t>
        <a:bodyPr/>
        <a:lstStyle/>
        <a:p>
          <a:endParaRPr lang="zh-CN" altLang="en-US"/>
        </a:p>
      </dgm:t>
    </dgm:pt>
    <dgm:pt modelId="{1A3B27DD-F6E6-4687-8340-677307F469E3}" type="sibTrans" cxnId="{6FCCF79D-26E7-4C12-84C3-18239E654717}">
      <dgm:prSet/>
      <dgm:spPr/>
      <dgm:t>
        <a:bodyPr/>
        <a:lstStyle/>
        <a:p>
          <a:endParaRPr lang="zh-CN" altLang="en-US"/>
        </a:p>
      </dgm:t>
    </dgm:pt>
    <dgm:pt modelId="{F1C29AD6-3F5A-49EE-B94F-F6D5E6801EB0}">
      <dgm:prSet phldrT="[文本]"/>
      <dgm:spPr/>
      <dgm:t>
        <a:bodyPr/>
        <a:lstStyle/>
        <a:p>
          <a:r>
            <a:rPr lang="zh-CN" altLang="en-US" dirty="0"/>
            <a:t>无限空间</a:t>
          </a:r>
        </a:p>
      </dgm:t>
    </dgm:pt>
    <dgm:pt modelId="{88511FE1-14D8-403E-B621-E001A76AFDFB}" type="parTrans" cxnId="{0B68322E-2C78-4ADC-819C-66EF7F92EFBC}">
      <dgm:prSet/>
      <dgm:spPr/>
      <dgm:t>
        <a:bodyPr/>
        <a:lstStyle/>
        <a:p>
          <a:endParaRPr lang="zh-CN" altLang="en-US"/>
        </a:p>
      </dgm:t>
    </dgm:pt>
    <dgm:pt modelId="{4489AA88-55EC-4626-93C3-D5013BDF0DE7}" type="sibTrans" cxnId="{0B68322E-2C78-4ADC-819C-66EF7F92EFBC}">
      <dgm:prSet/>
      <dgm:spPr/>
      <dgm:t>
        <a:bodyPr/>
        <a:lstStyle/>
        <a:p>
          <a:endParaRPr lang="zh-CN" altLang="en-US"/>
        </a:p>
      </dgm:t>
    </dgm:pt>
    <dgm:pt modelId="{1CF90A9B-F15E-43A7-AF6B-E1108C76ADA2}">
      <dgm:prSet phldrT="[文本]"/>
      <dgm:spPr/>
      <dgm:t>
        <a:bodyPr/>
        <a:lstStyle/>
        <a:p>
          <a:r>
            <a:rPr lang="zh-CN" altLang="en-US" dirty="0"/>
            <a:t>方便使用</a:t>
          </a:r>
        </a:p>
      </dgm:t>
    </dgm:pt>
    <dgm:pt modelId="{9F6E26AC-C94F-44C5-A7EE-36411D1746A1}" type="sibTrans" cxnId="{CF90F683-EDCB-4544-ACF7-66BF979A4960}">
      <dgm:prSet/>
      <dgm:spPr/>
      <dgm:t>
        <a:bodyPr/>
        <a:lstStyle/>
        <a:p>
          <a:endParaRPr lang="zh-CN" altLang="en-US"/>
        </a:p>
      </dgm:t>
    </dgm:pt>
    <dgm:pt modelId="{28E1DBD8-D17E-461B-B936-8C9A61C6422A}" type="parTrans" cxnId="{CF90F683-EDCB-4544-ACF7-66BF979A4960}">
      <dgm:prSet/>
      <dgm:spPr/>
      <dgm:t>
        <a:bodyPr/>
        <a:lstStyle/>
        <a:p>
          <a:endParaRPr lang="zh-CN" altLang="en-US"/>
        </a:p>
      </dgm:t>
    </dgm:pt>
    <dgm:pt modelId="{325BCB91-A62E-4E2B-842D-EE810B8C13BE}">
      <dgm:prSet phldrT="[文本]"/>
      <dgm:spPr/>
      <dgm:t>
        <a:bodyPr/>
        <a:lstStyle/>
        <a:p>
          <a:r>
            <a:rPr lang="zh-CN" altLang="en-US" dirty="0"/>
            <a:t>软件自动升级</a:t>
          </a:r>
        </a:p>
      </dgm:t>
    </dgm:pt>
    <dgm:pt modelId="{44C8C0F6-E6E9-4646-89A4-03857DC84606}" type="parTrans" cxnId="{43FD9F99-A02B-4010-A91A-78E8C5D314BD}">
      <dgm:prSet/>
      <dgm:spPr/>
      <dgm:t>
        <a:bodyPr/>
        <a:lstStyle/>
        <a:p>
          <a:endParaRPr lang="zh-CN" altLang="en-US"/>
        </a:p>
      </dgm:t>
    </dgm:pt>
    <dgm:pt modelId="{120D6FD1-9579-43A8-A5BD-4F7B91CB2521}" type="sibTrans" cxnId="{43FD9F99-A02B-4010-A91A-78E8C5D314BD}">
      <dgm:prSet/>
      <dgm:spPr/>
      <dgm:t>
        <a:bodyPr/>
        <a:lstStyle/>
        <a:p>
          <a:endParaRPr lang="zh-CN" altLang="en-US"/>
        </a:p>
      </dgm:t>
    </dgm:pt>
    <dgm:pt modelId="{5864AA39-2CFC-4214-BE78-7603C1BE2F28}" type="pres">
      <dgm:prSet presAssocID="{2EB68F80-AA5A-4A38-B1C0-547946A61766}" presName="Name0" presStyleCnt="0">
        <dgm:presLayoutVars>
          <dgm:dir/>
          <dgm:resizeHandles val="exact"/>
        </dgm:presLayoutVars>
      </dgm:prSet>
      <dgm:spPr/>
    </dgm:pt>
    <dgm:pt modelId="{59C75730-A596-4028-9F0A-7F390D98B556}" type="pres">
      <dgm:prSet presAssocID="{B00C61C2-5089-4A37-B4D5-654A1377BED0}" presName="node" presStyleLbl="node1" presStyleIdx="0" presStyleCnt="5">
        <dgm:presLayoutVars>
          <dgm:bulletEnabled val="1"/>
        </dgm:presLayoutVars>
      </dgm:prSet>
      <dgm:spPr/>
    </dgm:pt>
    <dgm:pt modelId="{0F5C5B59-0925-49DA-B924-12CCBE8404F5}" type="pres">
      <dgm:prSet presAssocID="{B40631C8-47CB-455D-A36B-064520B56C97}" presName="sibTrans" presStyleCnt="0"/>
      <dgm:spPr/>
    </dgm:pt>
    <dgm:pt modelId="{7F0B5978-29DC-43F3-B528-18E96C36A521}" type="pres">
      <dgm:prSet presAssocID="{4F498BAA-9B85-4029-8A82-0D2B9FE70D7F}" presName="node" presStyleLbl="node1" presStyleIdx="1" presStyleCnt="5">
        <dgm:presLayoutVars>
          <dgm:bulletEnabled val="1"/>
        </dgm:presLayoutVars>
      </dgm:prSet>
      <dgm:spPr/>
    </dgm:pt>
    <dgm:pt modelId="{417D49A9-FA79-4F8A-891B-63B86E631C04}" type="pres">
      <dgm:prSet presAssocID="{F3021C1B-7AB8-4B41-BF0B-CED1ABA43E04}" presName="sibTrans" presStyleCnt="0"/>
      <dgm:spPr/>
    </dgm:pt>
    <dgm:pt modelId="{98495DE7-C6D3-4496-ACC5-30D696D389E2}" type="pres">
      <dgm:prSet presAssocID="{5BDC1D34-45A4-4917-8D63-659563C46B30}" presName="node" presStyleLbl="node1" presStyleIdx="2" presStyleCnt="5">
        <dgm:presLayoutVars>
          <dgm:bulletEnabled val="1"/>
        </dgm:presLayoutVars>
      </dgm:prSet>
      <dgm:spPr/>
    </dgm:pt>
    <dgm:pt modelId="{E640009D-0669-4332-9BCD-2752631787DE}" type="pres">
      <dgm:prSet presAssocID="{F8AD4E4E-AF16-4946-9856-4B389ECC43F1}" presName="sibTrans" presStyleCnt="0"/>
      <dgm:spPr/>
    </dgm:pt>
    <dgm:pt modelId="{57537201-DA28-4291-9BC6-B607FE9DB682}" type="pres">
      <dgm:prSet presAssocID="{CE6B4D7E-75D4-492F-A5E6-582C778BB458}" presName="node" presStyleLbl="node1" presStyleIdx="3" presStyleCnt="5">
        <dgm:presLayoutVars>
          <dgm:bulletEnabled val="1"/>
        </dgm:presLayoutVars>
      </dgm:prSet>
      <dgm:spPr/>
    </dgm:pt>
    <dgm:pt modelId="{DBE9FDD5-4FBA-4D91-A685-CD0229A1384E}" type="pres">
      <dgm:prSet presAssocID="{EE2FEA66-5D5C-450D-B48A-24FF65DA9A21}" presName="sibTrans" presStyleCnt="0"/>
      <dgm:spPr/>
    </dgm:pt>
    <dgm:pt modelId="{B85D11A8-E02B-4DCA-A17D-E847742C57DE}" type="pres">
      <dgm:prSet presAssocID="{CBEF801E-CF67-4330-ADF5-A02AD1DA1DD7}" presName="node" presStyleLbl="node1" presStyleIdx="4" presStyleCnt="5">
        <dgm:presLayoutVars>
          <dgm:bulletEnabled val="1"/>
        </dgm:presLayoutVars>
      </dgm:prSet>
      <dgm:spPr/>
    </dgm:pt>
  </dgm:ptLst>
  <dgm:cxnLst>
    <dgm:cxn modelId="{B1E93210-BD26-4F3D-B0BB-2033E3DB2EE7}" type="presOf" srcId="{4F498BAA-9B85-4029-8A82-0D2B9FE70D7F}" destId="{7F0B5978-29DC-43F3-B528-18E96C36A521}" srcOrd="0" destOrd="0" presId="urn:microsoft.com/office/officeart/2005/8/layout/hList6"/>
    <dgm:cxn modelId="{1E408E13-533D-4702-86EB-2781D43EA896}" srcId="{CBEF801E-CF67-4330-ADF5-A02AD1DA1DD7}" destId="{AE0536A0-E4F6-4F19-8316-592A6C6953C0}" srcOrd="0" destOrd="0" parTransId="{ADAF9C15-2473-4A79-B022-21A767AC858F}" sibTransId="{1F1D4B81-EDBA-42EA-A313-4B2981D5716A}"/>
    <dgm:cxn modelId="{DE9FF315-2FFE-44A4-A798-33508D2E46CE}" type="presOf" srcId="{F1C29AD6-3F5A-49EE-B94F-F6D5E6801EB0}" destId="{7F0B5978-29DC-43F3-B528-18E96C36A521}" srcOrd="0" destOrd="2" presId="urn:microsoft.com/office/officeart/2005/8/layout/hList6"/>
    <dgm:cxn modelId="{0B68322E-2C78-4ADC-819C-66EF7F92EFBC}" srcId="{4F498BAA-9B85-4029-8A82-0D2B9FE70D7F}" destId="{F1C29AD6-3F5A-49EE-B94F-F6D5E6801EB0}" srcOrd="1" destOrd="0" parTransId="{88511FE1-14D8-403E-B621-E001A76AFDFB}" sibTransId="{4489AA88-55EC-4626-93C3-D5013BDF0DE7}"/>
    <dgm:cxn modelId="{22EA0238-C7A3-4035-8E9B-17541588929C}" srcId="{2EB68F80-AA5A-4A38-B1C0-547946A61766}" destId="{B00C61C2-5089-4A37-B4D5-654A1377BED0}" srcOrd="0" destOrd="0" parTransId="{5156105E-34BF-4D56-A94C-28134E87BC18}" sibTransId="{B40631C8-47CB-455D-A36B-064520B56C97}"/>
    <dgm:cxn modelId="{1A2A493D-0F0D-4F21-A137-0745C508F09C}" type="presOf" srcId="{AE0536A0-E4F6-4F19-8316-592A6C6953C0}" destId="{B85D11A8-E02B-4DCA-A17D-E847742C57DE}" srcOrd="0" destOrd="1" presId="urn:microsoft.com/office/officeart/2005/8/layout/hList6"/>
    <dgm:cxn modelId="{EE11606A-7DA5-4847-A55E-6F71103AFE48}" srcId="{B00C61C2-5089-4A37-B4D5-654A1377BED0}" destId="{9BD3DCF5-C694-449E-B247-ABE975706891}" srcOrd="0" destOrd="0" parTransId="{10926FE9-5FC5-465F-890B-3F7E7ACB0B9B}" sibTransId="{6C6E4E1E-8E8E-41E9-AAAB-DFFE159B6801}"/>
    <dgm:cxn modelId="{0244164F-0F31-46C1-BBFA-1D67A0CEA8F8}" srcId="{2EB68F80-AA5A-4A38-B1C0-547946A61766}" destId="{5BDC1D34-45A4-4917-8D63-659563C46B30}" srcOrd="2" destOrd="0" parTransId="{B194EABA-ADDD-48FD-8496-60BD812286B4}" sibTransId="{F8AD4E4E-AF16-4946-9856-4B389ECC43F1}"/>
    <dgm:cxn modelId="{45D8324F-EC80-4D53-925D-4B57767BDEFC}" type="presOf" srcId="{1213D89F-5432-4A06-91B0-5E996BB486C1}" destId="{57537201-DA28-4291-9BC6-B607FE9DB682}" srcOrd="0" destOrd="2" presId="urn:microsoft.com/office/officeart/2005/8/layout/hList6"/>
    <dgm:cxn modelId="{02DCF755-0EF7-4AD1-8C1F-9ABB2B242123}" type="presOf" srcId="{F1C4E439-4125-4382-8402-F1BDB5B598EE}" destId="{7F0B5978-29DC-43F3-B528-18E96C36A521}" srcOrd="0" destOrd="3" presId="urn:microsoft.com/office/officeart/2005/8/layout/hList6"/>
    <dgm:cxn modelId="{D5B7BD56-3014-4B2A-A1DF-38BF7D8A5DED}" type="presOf" srcId="{B00C61C2-5089-4A37-B4D5-654A1377BED0}" destId="{59C75730-A596-4028-9F0A-7F390D98B556}" srcOrd="0" destOrd="0" presId="urn:microsoft.com/office/officeart/2005/8/layout/hList6"/>
    <dgm:cxn modelId="{F6120657-B178-4DB3-A1C9-7B25461AF205}" type="presOf" srcId="{5714E7E0-475B-4C96-AB46-033F4026005F}" destId="{57537201-DA28-4291-9BC6-B607FE9DB682}" srcOrd="0" destOrd="1" presId="urn:microsoft.com/office/officeart/2005/8/layout/hList6"/>
    <dgm:cxn modelId="{626E3B81-18D2-4878-A0BB-5E6A82BF0EDE}" type="presOf" srcId="{CE6B4D7E-75D4-492F-A5E6-582C778BB458}" destId="{57537201-DA28-4291-9BC6-B607FE9DB682}" srcOrd="0" destOrd="0" presId="urn:microsoft.com/office/officeart/2005/8/layout/hList6"/>
    <dgm:cxn modelId="{396AD281-917A-438C-A234-9848600B2B89}" type="presOf" srcId="{325BCB91-A62E-4E2B-842D-EE810B8C13BE}" destId="{98495DE7-C6D3-4496-ACC5-30D696D389E2}" srcOrd="0" destOrd="1" presId="urn:microsoft.com/office/officeart/2005/8/layout/hList6"/>
    <dgm:cxn modelId="{CF90F683-EDCB-4544-ACF7-66BF979A4960}" srcId="{5BDC1D34-45A4-4917-8D63-659563C46B30}" destId="{1CF90A9B-F15E-43A7-AF6B-E1108C76ADA2}" srcOrd="2" destOrd="0" parTransId="{28E1DBD8-D17E-461B-B936-8C9A61C6422A}" sibTransId="{9F6E26AC-C94F-44C5-A7EE-36411D1746A1}"/>
    <dgm:cxn modelId="{61679389-95B6-44CC-B623-27708F9641F9}" type="presOf" srcId="{5BDC1D34-45A4-4917-8D63-659563C46B30}" destId="{98495DE7-C6D3-4496-ACC5-30D696D389E2}" srcOrd="0" destOrd="0" presId="urn:microsoft.com/office/officeart/2005/8/layout/hList6"/>
    <dgm:cxn modelId="{43FD9F99-A02B-4010-A91A-78E8C5D314BD}" srcId="{5BDC1D34-45A4-4917-8D63-659563C46B30}" destId="{325BCB91-A62E-4E2B-842D-EE810B8C13BE}" srcOrd="0" destOrd="0" parTransId="{44C8C0F6-E6E9-4646-89A4-03857DC84606}" sibTransId="{120D6FD1-9579-43A8-A5BD-4F7B91CB2521}"/>
    <dgm:cxn modelId="{6FCCF79D-26E7-4C12-84C3-18239E654717}" srcId="{CE6B4D7E-75D4-492F-A5E6-582C778BB458}" destId="{1213D89F-5432-4A06-91B0-5E996BB486C1}" srcOrd="1" destOrd="0" parTransId="{47D68B4F-F188-45B0-8C39-81D70F936E03}" sibTransId="{1A3B27DD-F6E6-4687-8340-677307F469E3}"/>
    <dgm:cxn modelId="{BB44419E-76EA-4EFA-96DB-201B23C8B950}" type="presOf" srcId="{9BD3DCF5-C694-449E-B247-ABE975706891}" destId="{59C75730-A596-4028-9F0A-7F390D98B556}" srcOrd="0" destOrd="1" presId="urn:microsoft.com/office/officeart/2005/8/layout/hList6"/>
    <dgm:cxn modelId="{307651A4-0C41-4461-9EC0-D2A30ABD1190}" srcId="{CBEF801E-CF67-4330-ADF5-A02AD1DA1DD7}" destId="{A4CD2379-6AFA-4D66-B6CF-4C3C8BE52924}" srcOrd="1" destOrd="0" parTransId="{C974761E-00DF-4E1C-A6E5-20D2A09DDD82}" sibTransId="{32216279-E04F-47C1-8F75-C792B45A5874}"/>
    <dgm:cxn modelId="{12AD62A5-1DDA-45D2-A2FC-4B150C06A51B}" type="presOf" srcId="{29B8CE00-E3DC-4BB0-B337-B2941C1D17D4}" destId="{98495DE7-C6D3-4496-ACC5-30D696D389E2}" srcOrd="0" destOrd="2" presId="urn:microsoft.com/office/officeart/2005/8/layout/hList6"/>
    <dgm:cxn modelId="{713444A7-FCEB-40DD-A7F2-D2202E54882C}" srcId="{2EB68F80-AA5A-4A38-B1C0-547946A61766}" destId="{CBEF801E-CF67-4330-ADF5-A02AD1DA1DD7}" srcOrd="4" destOrd="0" parTransId="{4FB37EEF-95CD-4551-B034-FF70F42EECF4}" sibTransId="{4B434894-0DA7-4E84-A31A-80875B0A874D}"/>
    <dgm:cxn modelId="{E162A1A9-E0C4-40C4-85C1-B00E24947CCF}" srcId="{5BDC1D34-45A4-4917-8D63-659563C46B30}" destId="{29B8CE00-E3DC-4BB0-B337-B2941C1D17D4}" srcOrd="1" destOrd="0" parTransId="{7058EC7E-6240-4F0F-910C-4CD0F5DD1C58}" sibTransId="{D9B2AD72-53EF-49C3-8DB5-712CB349D8F8}"/>
    <dgm:cxn modelId="{4DA7BDAE-8946-480F-AFE2-C11AEC490B8F}" type="presOf" srcId="{A4CD2379-6AFA-4D66-B6CF-4C3C8BE52924}" destId="{B85D11A8-E02B-4DCA-A17D-E847742C57DE}" srcOrd="0" destOrd="2" presId="urn:microsoft.com/office/officeart/2005/8/layout/hList6"/>
    <dgm:cxn modelId="{793A52B8-E01B-4C3F-BA0C-7EAC4BF38F8A}" srcId="{4F498BAA-9B85-4029-8A82-0D2B9FE70D7F}" destId="{80CAF922-ABBF-4938-B4FF-E2CA2BC19BE5}" srcOrd="0" destOrd="0" parTransId="{11FD1B65-7340-487B-ACE1-97C7787219BA}" sibTransId="{A684C300-0E2A-4CB2-A67F-2DE49C0D1D78}"/>
    <dgm:cxn modelId="{0ED0C6BF-6973-477C-8835-9D33BE7C0190}" type="presOf" srcId="{CBEF801E-CF67-4330-ADF5-A02AD1DA1DD7}" destId="{B85D11A8-E02B-4DCA-A17D-E847742C57DE}" srcOrd="0" destOrd="0" presId="urn:microsoft.com/office/officeart/2005/8/layout/hList6"/>
    <dgm:cxn modelId="{2B4A85C1-8F19-4B17-B58A-AF389B0A0D89}" srcId="{2EB68F80-AA5A-4A38-B1C0-547946A61766}" destId="{4F498BAA-9B85-4029-8A82-0D2B9FE70D7F}" srcOrd="1" destOrd="0" parTransId="{B883847C-0F67-473A-8A0A-9D2D1025E5C3}" sibTransId="{F3021C1B-7AB8-4B41-BF0B-CED1ABA43E04}"/>
    <dgm:cxn modelId="{BC94FBCE-31BD-498E-B596-F5D5928A2FCD}" type="presOf" srcId="{80CAF922-ABBF-4938-B4FF-E2CA2BC19BE5}" destId="{7F0B5978-29DC-43F3-B528-18E96C36A521}" srcOrd="0" destOrd="1" presId="urn:microsoft.com/office/officeart/2005/8/layout/hList6"/>
    <dgm:cxn modelId="{949E49CF-1E30-4760-9253-05EFC44EC1F1}" type="presOf" srcId="{1CF90A9B-F15E-43A7-AF6B-E1108C76ADA2}" destId="{98495DE7-C6D3-4496-ACC5-30D696D389E2}" srcOrd="0" destOrd="3" presId="urn:microsoft.com/office/officeart/2005/8/layout/hList6"/>
    <dgm:cxn modelId="{CBFA9BE7-AB88-400C-A820-5B386B813003}" srcId="{CE6B4D7E-75D4-492F-A5E6-582C778BB458}" destId="{5714E7E0-475B-4C96-AB46-033F4026005F}" srcOrd="0" destOrd="0" parTransId="{DE3BB5E0-ECD2-46E2-A43A-E711A4203648}" sibTransId="{397AC3A3-BF45-4D35-B3BC-2AE6C16AFFC9}"/>
    <dgm:cxn modelId="{8B5354EE-7A99-492D-B0F7-6F47E8632B32}" type="presOf" srcId="{2EB68F80-AA5A-4A38-B1C0-547946A61766}" destId="{5864AA39-2CFC-4214-BE78-7603C1BE2F28}" srcOrd="0" destOrd="0" presId="urn:microsoft.com/office/officeart/2005/8/layout/hList6"/>
    <dgm:cxn modelId="{D3FFAFF4-6C2A-4DC8-9994-5E500C1B49FF}" srcId="{4F498BAA-9B85-4029-8A82-0D2B9FE70D7F}" destId="{F1C4E439-4125-4382-8402-F1BDB5B598EE}" srcOrd="2" destOrd="0" parTransId="{3A5BA01E-F313-41CB-BC4B-634569A57F74}" sibTransId="{801A205B-7E06-4A49-B31D-E8AF10FCCF73}"/>
    <dgm:cxn modelId="{1FBD21F6-C8EB-4CF5-8FB0-72B12F4D31D0}" srcId="{2EB68F80-AA5A-4A38-B1C0-547946A61766}" destId="{CE6B4D7E-75D4-492F-A5E6-582C778BB458}" srcOrd="3" destOrd="0" parTransId="{1BDF1269-9214-450C-B92A-BD7C243663B0}" sibTransId="{EE2FEA66-5D5C-450D-B48A-24FF65DA9A21}"/>
    <dgm:cxn modelId="{4E2A8E40-0380-499A-BBB4-7DD61A2BAAFF}" type="presParOf" srcId="{5864AA39-2CFC-4214-BE78-7603C1BE2F28}" destId="{59C75730-A596-4028-9F0A-7F390D98B556}" srcOrd="0" destOrd="0" presId="urn:microsoft.com/office/officeart/2005/8/layout/hList6"/>
    <dgm:cxn modelId="{74D61367-638F-494D-84E2-70CFE8CED39A}" type="presParOf" srcId="{5864AA39-2CFC-4214-BE78-7603C1BE2F28}" destId="{0F5C5B59-0925-49DA-B924-12CCBE8404F5}" srcOrd="1" destOrd="0" presId="urn:microsoft.com/office/officeart/2005/8/layout/hList6"/>
    <dgm:cxn modelId="{081FD241-92B4-48AD-A708-4DCCA1B3F05A}" type="presParOf" srcId="{5864AA39-2CFC-4214-BE78-7603C1BE2F28}" destId="{7F0B5978-29DC-43F3-B528-18E96C36A521}" srcOrd="2" destOrd="0" presId="urn:microsoft.com/office/officeart/2005/8/layout/hList6"/>
    <dgm:cxn modelId="{80887E9E-262B-4F53-8F61-C6260A391222}" type="presParOf" srcId="{5864AA39-2CFC-4214-BE78-7603C1BE2F28}" destId="{417D49A9-FA79-4F8A-891B-63B86E631C04}" srcOrd="3" destOrd="0" presId="urn:microsoft.com/office/officeart/2005/8/layout/hList6"/>
    <dgm:cxn modelId="{0DD255C0-4352-47C3-8C1E-01529381A4DA}" type="presParOf" srcId="{5864AA39-2CFC-4214-BE78-7603C1BE2F28}" destId="{98495DE7-C6D3-4496-ACC5-30D696D389E2}" srcOrd="4" destOrd="0" presId="urn:microsoft.com/office/officeart/2005/8/layout/hList6"/>
    <dgm:cxn modelId="{98706D23-B28C-48F5-9491-6417773129EB}" type="presParOf" srcId="{5864AA39-2CFC-4214-BE78-7603C1BE2F28}" destId="{E640009D-0669-4332-9BCD-2752631787DE}" srcOrd="5" destOrd="0" presId="urn:microsoft.com/office/officeart/2005/8/layout/hList6"/>
    <dgm:cxn modelId="{A5C904BA-4A6F-4C5F-A037-6C1D1BE0A060}" type="presParOf" srcId="{5864AA39-2CFC-4214-BE78-7603C1BE2F28}" destId="{57537201-DA28-4291-9BC6-B607FE9DB682}" srcOrd="6" destOrd="0" presId="urn:microsoft.com/office/officeart/2005/8/layout/hList6"/>
    <dgm:cxn modelId="{D8CEA22C-9114-4151-BD84-3DC4D1044E37}" type="presParOf" srcId="{5864AA39-2CFC-4214-BE78-7603C1BE2F28}" destId="{DBE9FDD5-4FBA-4D91-A685-CD0229A1384E}" srcOrd="7" destOrd="0" presId="urn:microsoft.com/office/officeart/2005/8/layout/hList6"/>
    <dgm:cxn modelId="{734E4EF0-E0AA-4D07-B6C2-62A890532A31}" type="presParOf" srcId="{5864AA39-2CFC-4214-BE78-7603C1BE2F28}" destId="{B85D11A8-E02B-4DCA-A17D-E847742C57DE}"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75730-A596-4028-9F0A-7F390D98B556}">
      <dsp:nvSpPr>
        <dsp:cNvPr id="0" name=""/>
        <dsp:cNvSpPr/>
      </dsp:nvSpPr>
      <dsp:spPr>
        <a:xfrm rot="16200000">
          <a:off x="-1302164" y="1306407"/>
          <a:ext cx="4101737" cy="1488922"/>
        </a:xfrm>
        <a:prstGeom prst="flowChartManualOperati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115" bIns="0" numCol="1" spcCol="1270" anchor="t" anchorCtr="0">
          <a:noAutofit/>
        </a:bodyPr>
        <a:lstStyle/>
        <a:p>
          <a:pPr marL="0" lvl="0" indent="0" algn="l" defTabSz="1022350">
            <a:lnSpc>
              <a:spcPct val="90000"/>
            </a:lnSpc>
            <a:spcBef>
              <a:spcPct val="0"/>
            </a:spcBef>
            <a:spcAft>
              <a:spcPct val="35000"/>
            </a:spcAft>
            <a:buNone/>
          </a:pPr>
          <a:r>
            <a:rPr lang="zh-CN" altLang="en-US" sz="2300" kern="1200" dirty="0"/>
            <a:t>接入能力</a:t>
          </a:r>
        </a:p>
        <a:p>
          <a:pPr marL="171450" lvl="1" indent="-171450" algn="l" defTabSz="800100">
            <a:lnSpc>
              <a:spcPct val="90000"/>
            </a:lnSpc>
            <a:spcBef>
              <a:spcPct val="0"/>
            </a:spcBef>
            <a:spcAft>
              <a:spcPct val="15000"/>
            </a:spcAft>
            <a:buChar char="•"/>
          </a:pPr>
          <a:r>
            <a:rPr lang="zh-CN" altLang="en-US" sz="1800" kern="1200" dirty="0"/>
            <a:t>任何地点、任何设备实现接入服务</a:t>
          </a:r>
        </a:p>
      </dsp:txBody>
      <dsp:txXfrm rot="5400000">
        <a:off x="4243" y="820347"/>
        <a:ext cx="1488922" cy="2461043"/>
      </dsp:txXfrm>
    </dsp:sp>
    <dsp:sp modelId="{7F0B5978-29DC-43F3-B528-18E96C36A521}">
      <dsp:nvSpPr>
        <dsp:cNvPr id="0" name=""/>
        <dsp:cNvSpPr/>
      </dsp:nvSpPr>
      <dsp:spPr>
        <a:xfrm rot="16200000">
          <a:off x="298427" y="1306407"/>
          <a:ext cx="4101737" cy="1488922"/>
        </a:xfrm>
        <a:prstGeom prst="flowChartManualOperati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115" bIns="0" numCol="1" spcCol="1270" anchor="t" anchorCtr="0">
          <a:noAutofit/>
        </a:bodyPr>
        <a:lstStyle/>
        <a:p>
          <a:pPr marL="0" lvl="0" indent="0" algn="l" defTabSz="1022350">
            <a:lnSpc>
              <a:spcPct val="90000"/>
            </a:lnSpc>
            <a:spcBef>
              <a:spcPct val="0"/>
            </a:spcBef>
            <a:spcAft>
              <a:spcPct val="35000"/>
            </a:spcAft>
            <a:buNone/>
          </a:pPr>
          <a:r>
            <a:rPr lang="zh-CN" altLang="en-US" sz="2300" kern="1200" dirty="0"/>
            <a:t>共享能力</a:t>
          </a:r>
        </a:p>
        <a:p>
          <a:pPr marL="171450" lvl="1" indent="-171450" algn="l" defTabSz="800100">
            <a:lnSpc>
              <a:spcPct val="90000"/>
            </a:lnSpc>
            <a:spcBef>
              <a:spcPct val="0"/>
            </a:spcBef>
            <a:spcAft>
              <a:spcPct val="15000"/>
            </a:spcAft>
            <a:buChar char="•"/>
          </a:pPr>
          <a:r>
            <a:rPr lang="zh-CN" altLang="en-US" sz="1800" kern="1200" dirty="0"/>
            <a:t>方便存储</a:t>
          </a:r>
        </a:p>
        <a:p>
          <a:pPr marL="171450" lvl="1" indent="-171450" algn="l" defTabSz="800100">
            <a:lnSpc>
              <a:spcPct val="90000"/>
            </a:lnSpc>
            <a:spcBef>
              <a:spcPct val="0"/>
            </a:spcBef>
            <a:spcAft>
              <a:spcPct val="15000"/>
            </a:spcAft>
            <a:buChar char="•"/>
          </a:pPr>
          <a:r>
            <a:rPr lang="zh-CN" altLang="en-US" sz="1800" kern="1200" dirty="0"/>
            <a:t>无限空间</a:t>
          </a:r>
        </a:p>
        <a:p>
          <a:pPr marL="171450" lvl="1" indent="-171450" algn="l" defTabSz="800100">
            <a:lnSpc>
              <a:spcPct val="90000"/>
            </a:lnSpc>
            <a:spcBef>
              <a:spcPct val="0"/>
            </a:spcBef>
            <a:spcAft>
              <a:spcPct val="15000"/>
            </a:spcAft>
            <a:buChar char="•"/>
          </a:pPr>
          <a:r>
            <a:rPr lang="zh-CN" altLang="en-US" sz="1800" kern="1200" dirty="0"/>
            <a:t>共享数据交流</a:t>
          </a:r>
        </a:p>
      </dsp:txBody>
      <dsp:txXfrm rot="5400000">
        <a:off x="1604834" y="820347"/>
        <a:ext cx="1488922" cy="2461043"/>
      </dsp:txXfrm>
    </dsp:sp>
    <dsp:sp modelId="{98495DE7-C6D3-4496-ACC5-30D696D389E2}">
      <dsp:nvSpPr>
        <dsp:cNvPr id="0" name=""/>
        <dsp:cNvSpPr/>
      </dsp:nvSpPr>
      <dsp:spPr>
        <a:xfrm rot="16200000">
          <a:off x="1899018" y="1306407"/>
          <a:ext cx="4101737" cy="1488922"/>
        </a:xfrm>
        <a:prstGeom prst="flowChartManualOperati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115" bIns="0" numCol="1" spcCol="1270" anchor="t" anchorCtr="0">
          <a:noAutofit/>
        </a:bodyPr>
        <a:lstStyle/>
        <a:p>
          <a:pPr marL="0" lvl="0" indent="0" algn="l" defTabSz="1022350">
            <a:lnSpc>
              <a:spcPct val="90000"/>
            </a:lnSpc>
            <a:spcBef>
              <a:spcPct val="0"/>
            </a:spcBef>
            <a:spcAft>
              <a:spcPct val="35000"/>
            </a:spcAft>
            <a:buNone/>
          </a:pPr>
          <a:r>
            <a:rPr lang="zh-CN" altLang="en-US" sz="2300" kern="1200" dirty="0"/>
            <a:t>简单</a:t>
          </a:r>
        </a:p>
        <a:p>
          <a:pPr marL="171450" lvl="1" indent="-171450" algn="l" defTabSz="800100">
            <a:lnSpc>
              <a:spcPct val="90000"/>
            </a:lnSpc>
            <a:spcBef>
              <a:spcPct val="0"/>
            </a:spcBef>
            <a:spcAft>
              <a:spcPct val="15000"/>
            </a:spcAft>
            <a:buChar char="•"/>
          </a:pPr>
          <a:r>
            <a:rPr lang="zh-CN" altLang="en-US" sz="1800" kern="1200" dirty="0"/>
            <a:t>软件自动升级</a:t>
          </a:r>
        </a:p>
        <a:p>
          <a:pPr marL="171450" lvl="1" indent="-171450" algn="l" defTabSz="800100">
            <a:lnSpc>
              <a:spcPct val="90000"/>
            </a:lnSpc>
            <a:spcBef>
              <a:spcPct val="0"/>
            </a:spcBef>
            <a:spcAft>
              <a:spcPct val="15000"/>
            </a:spcAft>
            <a:buChar char="•"/>
          </a:pPr>
          <a:r>
            <a:rPr lang="zh-CN" altLang="en-US" sz="1800" kern="1200" dirty="0"/>
            <a:t>容易学习</a:t>
          </a:r>
        </a:p>
        <a:p>
          <a:pPr marL="171450" lvl="1" indent="-171450" algn="l" defTabSz="800100">
            <a:lnSpc>
              <a:spcPct val="90000"/>
            </a:lnSpc>
            <a:spcBef>
              <a:spcPct val="0"/>
            </a:spcBef>
            <a:spcAft>
              <a:spcPct val="15000"/>
            </a:spcAft>
            <a:buChar char="•"/>
          </a:pPr>
          <a:r>
            <a:rPr lang="zh-CN" altLang="en-US" sz="1800" kern="1200" dirty="0"/>
            <a:t>方便使用</a:t>
          </a:r>
        </a:p>
      </dsp:txBody>
      <dsp:txXfrm rot="5400000">
        <a:off x="3205425" y="820347"/>
        <a:ext cx="1488922" cy="2461043"/>
      </dsp:txXfrm>
    </dsp:sp>
    <dsp:sp modelId="{57537201-DA28-4291-9BC6-B607FE9DB682}">
      <dsp:nvSpPr>
        <dsp:cNvPr id="0" name=""/>
        <dsp:cNvSpPr/>
      </dsp:nvSpPr>
      <dsp:spPr>
        <a:xfrm rot="16200000">
          <a:off x="3499609" y="1306407"/>
          <a:ext cx="4101737" cy="1488922"/>
        </a:xfrm>
        <a:prstGeom prst="flowChartManualOperati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115" bIns="0" numCol="1" spcCol="1270" anchor="t" anchorCtr="0">
          <a:noAutofit/>
        </a:bodyPr>
        <a:lstStyle/>
        <a:p>
          <a:pPr marL="0" lvl="0" indent="0" algn="l" defTabSz="1022350">
            <a:lnSpc>
              <a:spcPct val="90000"/>
            </a:lnSpc>
            <a:spcBef>
              <a:spcPct val="0"/>
            </a:spcBef>
            <a:spcAft>
              <a:spcPct val="35000"/>
            </a:spcAft>
            <a:buNone/>
          </a:pPr>
          <a:r>
            <a:rPr lang="zh-CN" altLang="en-US" sz="2300" kern="1200" dirty="0"/>
            <a:t>自由</a:t>
          </a:r>
        </a:p>
        <a:p>
          <a:pPr marL="171450" lvl="1" indent="-171450" algn="l" defTabSz="800100">
            <a:lnSpc>
              <a:spcPct val="90000"/>
            </a:lnSpc>
            <a:spcBef>
              <a:spcPct val="0"/>
            </a:spcBef>
            <a:spcAft>
              <a:spcPct val="15000"/>
            </a:spcAft>
            <a:buChar char="•"/>
          </a:pPr>
          <a:r>
            <a:rPr lang="zh-CN" altLang="en-US" sz="1800" kern="1200" dirty="0"/>
            <a:t>任何时间进行计算服务</a:t>
          </a:r>
        </a:p>
        <a:p>
          <a:pPr marL="171450" lvl="1" indent="-171450" algn="l" defTabSz="800100">
            <a:lnSpc>
              <a:spcPct val="90000"/>
            </a:lnSpc>
            <a:spcBef>
              <a:spcPct val="0"/>
            </a:spcBef>
            <a:spcAft>
              <a:spcPct val="15000"/>
            </a:spcAft>
            <a:buChar char="•"/>
          </a:pPr>
          <a:r>
            <a:rPr lang="zh-CN" altLang="en-US" sz="1800" kern="1200" dirty="0"/>
            <a:t>数据不受影响</a:t>
          </a:r>
        </a:p>
      </dsp:txBody>
      <dsp:txXfrm rot="5400000">
        <a:off x="4806016" y="820347"/>
        <a:ext cx="1488922" cy="2461043"/>
      </dsp:txXfrm>
    </dsp:sp>
    <dsp:sp modelId="{B85D11A8-E02B-4DCA-A17D-E847742C57DE}">
      <dsp:nvSpPr>
        <dsp:cNvPr id="0" name=""/>
        <dsp:cNvSpPr/>
      </dsp:nvSpPr>
      <dsp:spPr>
        <a:xfrm rot="16200000">
          <a:off x="5100201" y="1306407"/>
          <a:ext cx="4101737" cy="1488922"/>
        </a:xfrm>
        <a:prstGeom prst="flowChartManualOperati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7115" bIns="0" numCol="1" spcCol="1270" anchor="t" anchorCtr="0">
          <a:noAutofit/>
        </a:bodyPr>
        <a:lstStyle/>
        <a:p>
          <a:pPr marL="0" lvl="0" indent="0" algn="l" defTabSz="1022350">
            <a:lnSpc>
              <a:spcPct val="90000"/>
            </a:lnSpc>
            <a:spcBef>
              <a:spcPct val="0"/>
            </a:spcBef>
            <a:spcAft>
              <a:spcPct val="35000"/>
            </a:spcAft>
            <a:buNone/>
          </a:pPr>
          <a:r>
            <a:rPr lang="zh-CN" altLang="en-US" sz="2300" kern="1200" dirty="0"/>
            <a:t>安全</a:t>
          </a:r>
        </a:p>
        <a:p>
          <a:pPr marL="171450" lvl="1" indent="-171450" algn="l" defTabSz="800100">
            <a:lnSpc>
              <a:spcPct val="90000"/>
            </a:lnSpc>
            <a:spcBef>
              <a:spcPct val="0"/>
            </a:spcBef>
            <a:spcAft>
              <a:spcPct val="15000"/>
            </a:spcAft>
            <a:buChar char="•"/>
          </a:pPr>
          <a:r>
            <a:rPr lang="zh-CN" altLang="en-US" sz="1800" kern="1200" dirty="0"/>
            <a:t>数据不会丢失不必备份</a:t>
          </a:r>
        </a:p>
        <a:p>
          <a:pPr marL="171450" lvl="1" indent="-171450" algn="l" defTabSz="800100">
            <a:lnSpc>
              <a:spcPct val="90000"/>
            </a:lnSpc>
            <a:spcBef>
              <a:spcPct val="0"/>
            </a:spcBef>
            <a:spcAft>
              <a:spcPct val="15000"/>
            </a:spcAft>
            <a:buChar char="•"/>
          </a:pPr>
          <a:r>
            <a:rPr lang="zh-CN" altLang="en-US" sz="1800" kern="1200" dirty="0"/>
            <a:t>安全保密</a:t>
          </a:r>
        </a:p>
      </dsp:txBody>
      <dsp:txXfrm rot="5400000">
        <a:off x="6406608" y="820347"/>
        <a:ext cx="1488922" cy="2461043"/>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18226-EBEE-47C3-B90A-F19BE1AB585C}" type="datetimeFigureOut">
              <a:rPr lang="zh-CN" altLang="en-US" smtClean="0"/>
              <a:t>2021/10/27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5F6E2-40CE-45A1-825D-31B3C5B8A76E}" type="slidenum">
              <a:rPr lang="zh-CN" altLang="en-US" smtClean="0"/>
              <a:t>‹#›</a:t>
            </a:fld>
            <a:endParaRPr lang="zh-CN" altLang="en-US"/>
          </a:p>
        </p:txBody>
      </p:sp>
    </p:spTree>
    <p:extLst>
      <p:ext uri="{BB962C8B-B14F-4D97-AF65-F5344CB8AC3E}">
        <p14:creationId xmlns:p14="http://schemas.microsoft.com/office/powerpoint/2010/main" val="339213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C5F6E2-40CE-45A1-825D-31B3C5B8A76E}" type="slidenum">
              <a:rPr lang="zh-CN" altLang="en-US" smtClean="0"/>
              <a:t>9</a:t>
            </a:fld>
            <a:endParaRPr lang="zh-CN" altLang="en-US"/>
          </a:p>
        </p:txBody>
      </p:sp>
    </p:spTree>
    <p:extLst>
      <p:ext uri="{BB962C8B-B14F-4D97-AF65-F5344CB8AC3E}">
        <p14:creationId xmlns:p14="http://schemas.microsoft.com/office/powerpoint/2010/main" val="917372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pixabay.com/zh/%E5%8F%B6%E5%AD%90-%E6%80%A7%E8%B4%A8-%E7%A7%8B%E5%AD%A3-%E5%89%AA%E8%B4%B4%E7%94%BB-%E7%A7%8B%E5%A4%A9%E5%8F%B6-%E9%BB%84%E8%89%B2%E5%8F%B6%E5%AD%90-%E9%87%91%E8%89%B2%E7%9A%84%E7%A7%8B%E5%A4%A9-%E6%9E%AB%E5%8F%B6%E5%8F%B6-1072563/"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203" name="Group 131"/>
          <p:cNvGrpSpPr>
            <a:grpSpLocks/>
          </p:cNvGrpSpPr>
          <p:nvPr/>
        </p:nvGrpSpPr>
        <p:grpSpPr bwMode="auto">
          <a:xfrm flipH="1">
            <a:off x="16933" y="692150"/>
            <a:ext cx="12124267" cy="6165851"/>
            <a:chOff x="0" y="436"/>
            <a:chExt cx="5760" cy="3884"/>
          </a:xfrm>
        </p:grpSpPr>
        <p:sp>
          <p:nvSpPr>
            <p:cNvPr id="3204" name="Line 132"/>
            <p:cNvSpPr>
              <a:spLocks noChangeShapeType="1"/>
            </p:cNvSpPr>
            <p:nvPr/>
          </p:nvSpPr>
          <p:spPr bwMode="gray">
            <a:xfrm>
              <a:off x="1472" y="448"/>
              <a:ext cx="4288" cy="294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5" name="Line 133"/>
            <p:cNvSpPr>
              <a:spLocks noChangeShapeType="1"/>
            </p:cNvSpPr>
            <p:nvPr/>
          </p:nvSpPr>
          <p:spPr bwMode="gray">
            <a:xfrm>
              <a:off x="1472" y="448"/>
              <a:ext cx="4288" cy="347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6" name="Line 134"/>
            <p:cNvSpPr>
              <a:spLocks noChangeShapeType="1"/>
            </p:cNvSpPr>
            <p:nvPr/>
          </p:nvSpPr>
          <p:spPr bwMode="gray">
            <a:xfrm>
              <a:off x="1472" y="448"/>
              <a:ext cx="406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7" name="Line 135"/>
            <p:cNvSpPr>
              <a:spLocks noChangeShapeType="1"/>
            </p:cNvSpPr>
            <p:nvPr/>
          </p:nvSpPr>
          <p:spPr bwMode="gray">
            <a:xfrm>
              <a:off x="1472" y="448"/>
              <a:ext cx="340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8" name="Line 136"/>
            <p:cNvSpPr>
              <a:spLocks noChangeShapeType="1"/>
            </p:cNvSpPr>
            <p:nvPr/>
          </p:nvSpPr>
          <p:spPr bwMode="gray">
            <a:xfrm>
              <a:off x="1472" y="448"/>
              <a:ext cx="278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09" name="Line 137"/>
            <p:cNvSpPr>
              <a:spLocks noChangeShapeType="1"/>
            </p:cNvSpPr>
            <p:nvPr/>
          </p:nvSpPr>
          <p:spPr bwMode="gray">
            <a:xfrm>
              <a:off x="1472" y="448"/>
              <a:ext cx="216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0" name="Line 138"/>
            <p:cNvSpPr>
              <a:spLocks noChangeShapeType="1"/>
            </p:cNvSpPr>
            <p:nvPr/>
          </p:nvSpPr>
          <p:spPr bwMode="gray">
            <a:xfrm>
              <a:off x="1472" y="448"/>
              <a:ext cx="161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1" name="Line 139"/>
            <p:cNvSpPr>
              <a:spLocks noChangeShapeType="1"/>
            </p:cNvSpPr>
            <p:nvPr/>
          </p:nvSpPr>
          <p:spPr bwMode="gray">
            <a:xfrm>
              <a:off x="1472" y="448"/>
              <a:ext cx="1065"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2" name="Line 140"/>
            <p:cNvSpPr>
              <a:spLocks noChangeShapeType="1"/>
            </p:cNvSpPr>
            <p:nvPr/>
          </p:nvSpPr>
          <p:spPr bwMode="gray">
            <a:xfrm>
              <a:off x="1472" y="448"/>
              <a:ext cx="514"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3" name="Line 141"/>
            <p:cNvSpPr>
              <a:spLocks noChangeShapeType="1"/>
            </p:cNvSpPr>
            <p:nvPr/>
          </p:nvSpPr>
          <p:spPr bwMode="gray">
            <a:xfrm>
              <a:off x="1472" y="448"/>
              <a:ext cx="0"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4" name="Line 142"/>
            <p:cNvSpPr>
              <a:spLocks noChangeShapeType="1"/>
            </p:cNvSpPr>
            <p:nvPr/>
          </p:nvSpPr>
          <p:spPr bwMode="gray">
            <a:xfrm>
              <a:off x="1472" y="448"/>
              <a:ext cx="4288" cy="254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5" name="Line 143"/>
            <p:cNvSpPr>
              <a:spLocks noChangeShapeType="1"/>
            </p:cNvSpPr>
            <p:nvPr/>
          </p:nvSpPr>
          <p:spPr bwMode="gray">
            <a:xfrm>
              <a:off x="1472" y="448"/>
              <a:ext cx="4288" cy="219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6" name="Line 144"/>
            <p:cNvSpPr>
              <a:spLocks noChangeShapeType="1"/>
            </p:cNvSpPr>
            <p:nvPr/>
          </p:nvSpPr>
          <p:spPr bwMode="gray">
            <a:xfrm>
              <a:off x="1472" y="448"/>
              <a:ext cx="4288" cy="189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7" name="Line 145"/>
            <p:cNvSpPr>
              <a:spLocks noChangeShapeType="1"/>
            </p:cNvSpPr>
            <p:nvPr/>
          </p:nvSpPr>
          <p:spPr bwMode="gray">
            <a:xfrm>
              <a:off x="1472" y="448"/>
              <a:ext cx="4288" cy="158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8" name="Line 146"/>
            <p:cNvSpPr>
              <a:spLocks noChangeShapeType="1"/>
            </p:cNvSpPr>
            <p:nvPr/>
          </p:nvSpPr>
          <p:spPr bwMode="gray">
            <a:xfrm>
              <a:off x="1515" y="462"/>
              <a:ext cx="4245" cy="130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19" name="Line 147"/>
            <p:cNvSpPr>
              <a:spLocks noChangeShapeType="1"/>
            </p:cNvSpPr>
            <p:nvPr/>
          </p:nvSpPr>
          <p:spPr bwMode="gray">
            <a:xfrm>
              <a:off x="1472" y="448"/>
              <a:ext cx="4288" cy="10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0" name="Line 148"/>
            <p:cNvSpPr>
              <a:spLocks noChangeShapeType="1"/>
            </p:cNvSpPr>
            <p:nvPr/>
          </p:nvSpPr>
          <p:spPr bwMode="gray">
            <a:xfrm>
              <a:off x="1472" y="448"/>
              <a:ext cx="4288" cy="83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1" name="Line 149"/>
            <p:cNvSpPr>
              <a:spLocks noChangeShapeType="1"/>
            </p:cNvSpPr>
            <p:nvPr/>
          </p:nvSpPr>
          <p:spPr bwMode="gray">
            <a:xfrm>
              <a:off x="1472" y="448"/>
              <a:ext cx="4288" cy="61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2" name="Line 150"/>
            <p:cNvSpPr>
              <a:spLocks noChangeShapeType="1"/>
            </p:cNvSpPr>
            <p:nvPr/>
          </p:nvSpPr>
          <p:spPr bwMode="gray">
            <a:xfrm>
              <a:off x="1472" y="448"/>
              <a:ext cx="4288" cy="43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3" name="Line 151"/>
            <p:cNvSpPr>
              <a:spLocks noChangeShapeType="1"/>
            </p:cNvSpPr>
            <p:nvPr/>
          </p:nvSpPr>
          <p:spPr bwMode="gray">
            <a:xfrm>
              <a:off x="1472" y="448"/>
              <a:ext cx="4288" cy="25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4" name="Line 152"/>
            <p:cNvSpPr>
              <a:spLocks noChangeShapeType="1"/>
            </p:cNvSpPr>
            <p:nvPr/>
          </p:nvSpPr>
          <p:spPr bwMode="gray">
            <a:xfrm>
              <a:off x="1472" y="448"/>
              <a:ext cx="4288" cy="13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5" name="Line 153"/>
            <p:cNvSpPr>
              <a:spLocks noChangeShapeType="1"/>
            </p:cNvSpPr>
            <p:nvPr/>
          </p:nvSpPr>
          <p:spPr bwMode="gray">
            <a:xfrm flipH="1">
              <a:off x="0" y="449"/>
              <a:ext cx="147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6" name="Line 154"/>
            <p:cNvSpPr>
              <a:spLocks noChangeShapeType="1"/>
            </p:cNvSpPr>
            <p:nvPr/>
          </p:nvSpPr>
          <p:spPr bwMode="gray">
            <a:xfrm flipH="1">
              <a:off x="0" y="436"/>
              <a:ext cx="1474" cy="251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7" name="Line 155"/>
            <p:cNvSpPr>
              <a:spLocks noChangeShapeType="1"/>
            </p:cNvSpPr>
            <p:nvPr/>
          </p:nvSpPr>
          <p:spPr bwMode="gray">
            <a:xfrm flipH="1">
              <a:off x="0" y="462"/>
              <a:ext cx="1461" cy="346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8" name="Line 156"/>
            <p:cNvSpPr>
              <a:spLocks noChangeShapeType="1"/>
            </p:cNvSpPr>
            <p:nvPr/>
          </p:nvSpPr>
          <p:spPr bwMode="gray">
            <a:xfrm flipH="1">
              <a:off x="249" y="463"/>
              <a:ext cx="1215"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29" name="Line 157"/>
            <p:cNvSpPr>
              <a:spLocks noChangeShapeType="1"/>
            </p:cNvSpPr>
            <p:nvPr/>
          </p:nvSpPr>
          <p:spPr bwMode="gray">
            <a:xfrm flipH="1">
              <a:off x="657" y="472"/>
              <a:ext cx="808" cy="384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0" name="Line 158"/>
            <p:cNvSpPr>
              <a:spLocks noChangeShapeType="1"/>
            </p:cNvSpPr>
            <p:nvPr/>
          </p:nvSpPr>
          <p:spPr bwMode="gray">
            <a:xfrm flipH="1">
              <a:off x="1066" y="463"/>
              <a:ext cx="404"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1" name="Line 159"/>
            <p:cNvSpPr>
              <a:spLocks noChangeShapeType="1"/>
            </p:cNvSpPr>
            <p:nvPr/>
          </p:nvSpPr>
          <p:spPr bwMode="gray">
            <a:xfrm flipH="1">
              <a:off x="0" y="436"/>
              <a:ext cx="1474" cy="187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2" name="Line 160"/>
            <p:cNvSpPr>
              <a:spLocks noChangeShapeType="1"/>
            </p:cNvSpPr>
            <p:nvPr/>
          </p:nvSpPr>
          <p:spPr bwMode="gray">
            <a:xfrm flipH="1">
              <a:off x="0" y="466"/>
              <a:ext cx="1447" cy="132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3" name="Line 161"/>
            <p:cNvSpPr>
              <a:spLocks noChangeShapeType="1"/>
            </p:cNvSpPr>
            <p:nvPr/>
          </p:nvSpPr>
          <p:spPr bwMode="gray">
            <a:xfrm flipH="1">
              <a:off x="0" y="449"/>
              <a:ext cx="1474" cy="89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4" name="Line 162"/>
            <p:cNvSpPr>
              <a:spLocks noChangeShapeType="1"/>
            </p:cNvSpPr>
            <p:nvPr/>
          </p:nvSpPr>
          <p:spPr bwMode="gray">
            <a:xfrm flipH="1">
              <a:off x="0" y="471"/>
              <a:ext cx="1435" cy="50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5" name="Line 163"/>
            <p:cNvSpPr>
              <a:spLocks noChangeShapeType="1"/>
            </p:cNvSpPr>
            <p:nvPr/>
          </p:nvSpPr>
          <p:spPr bwMode="gray">
            <a:xfrm flipH="1">
              <a:off x="0" y="463"/>
              <a:ext cx="1464" cy="20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6" name="Line 164"/>
            <p:cNvSpPr>
              <a:spLocks noChangeShapeType="1"/>
            </p:cNvSpPr>
            <p:nvPr/>
          </p:nvSpPr>
          <p:spPr bwMode="gray">
            <a:xfrm flipH="1">
              <a:off x="0" y="436"/>
              <a:ext cx="1474" cy="12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3237" name="Group 165"/>
            <p:cNvGrpSpPr>
              <a:grpSpLocks/>
            </p:cNvGrpSpPr>
            <p:nvPr/>
          </p:nvGrpSpPr>
          <p:grpSpPr bwMode="auto">
            <a:xfrm>
              <a:off x="0" y="2063"/>
              <a:ext cx="5760" cy="1220"/>
              <a:chOff x="235" y="2750"/>
              <a:chExt cx="5241" cy="699"/>
            </a:xfrm>
          </p:grpSpPr>
          <p:sp>
            <p:nvSpPr>
              <p:cNvPr id="3238" name="Line 166"/>
              <p:cNvSpPr>
                <a:spLocks noChangeShapeType="1"/>
              </p:cNvSpPr>
              <p:nvPr/>
            </p:nvSpPr>
            <p:spPr bwMode="gray">
              <a:xfrm>
                <a:off x="235" y="3449"/>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39" name="Line 167"/>
              <p:cNvSpPr>
                <a:spLocks noChangeShapeType="1"/>
              </p:cNvSpPr>
              <p:nvPr/>
            </p:nvSpPr>
            <p:spPr bwMode="gray">
              <a:xfrm>
                <a:off x="235" y="3191"/>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0" name="Line 168"/>
              <p:cNvSpPr>
                <a:spLocks noChangeShapeType="1"/>
              </p:cNvSpPr>
              <p:nvPr/>
            </p:nvSpPr>
            <p:spPr bwMode="gray">
              <a:xfrm>
                <a:off x="235" y="2958"/>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1" name="Line 169"/>
              <p:cNvSpPr>
                <a:spLocks noChangeShapeType="1"/>
              </p:cNvSpPr>
              <p:nvPr/>
            </p:nvSpPr>
            <p:spPr bwMode="gray">
              <a:xfrm>
                <a:off x="235" y="2750"/>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3242" name="Line 170"/>
            <p:cNvSpPr>
              <a:spLocks noChangeShapeType="1"/>
            </p:cNvSpPr>
            <p:nvPr/>
          </p:nvSpPr>
          <p:spPr bwMode="gray">
            <a:xfrm>
              <a:off x="0" y="1753"/>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3" name="Line 171"/>
            <p:cNvSpPr>
              <a:spLocks noChangeShapeType="1"/>
            </p:cNvSpPr>
            <p:nvPr/>
          </p:nvSpPr>
          <p:spPr bwMode="gray">
            <a:xfrm flipV="1">
              <a:off x="0" y="1455"/>
              <a:ext cx="5760" cy="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4" name="Line 172"/>
            <p:cNvSpPr>
              <a:spLocks noChangeShapeType="1"/>
            </p:cNvSpPr>
            <p:nvPr/>
          </p:nvSpPr>
          <p:spPr bwMode="gray">
            <a:xfrm>
              <a:off x="0" y="1182"/>
              <a:ext cx="5760" cy="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5" name="Line 173"/>
            <p:cNvSpPr>
              <a:spLocks noChangeShapeType="1"/>
            </p:cNvSpPr>
            <p:nvPr/>
          </p:nvSpPr>
          <p:spPr bwMode="gray">
            <a:xfrm>
              <a:off x="0" y="965"/>
              <a:ext cx="573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6" name="Line 174"/>
            <p:cNvSpPr>
              <a:spLocks noChangeShapeType="1"/>
            </p:cNvSpPr>
            <p:nvPr/>
          </p:nvSpPr>
          <p:spPr bwMode="gray">
            <a:xfrm flipV="1">
              <a:off x="0" y="780"/>
              <a:ext cx="5760" cy="1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7" name="Line 175"/>
            <p:cNvSpPr>
              <a:spLocks noChangeShapeType="1"/>
            </p:cNvSpPr>
            <p:nvPr/>
          </p:nvSpPr>
          <p:spPr bwMode="gray">
            <a:xfrm>
              <a:off x="0" y="661"/>
              <a:ext cx="5760" cy="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8" name="Line 176"/>
            <p:cNvSpPr>
              <a:spLocks noChangeShapeType="1"/>
            </p:cNvSpPr>
            <p:nvPr/>
          </p:nvSpPr>
          <p:spPr bwMode="gray">
            <a:xfrm flipV="1">
              <a:off x="0" y="558"/>
              <a:ext cx="5760" cy="1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49" name="Line 177"/>
            <p:cNvSpPr>
              <a:spLocks noChangeShapeType="1"/>
            </p:cNvSpPr>
            <p:nvPr/>
          </p:nvSpPr>
          <p:spPr bwMode="gray">
            <a:xfrm>
              <a:off x="25" y="521"/>
              <a:ext cx="5735"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3250" name="Line 178"/>
            <p:cNvSpPr>
              <a:spLocks noChangeShapeType="1"/>
            </p:cNvSpPr>
            <p:nvPr/>
          </p:nvSpPr>
          <p:spPr bwMode="gray">
            <a:xfrm>
              <a:off x="0" y="482"/>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3075" name="Rectangle 3"/>
          <p:cNvSpPr>
            <a:spLocks noGrp="1" noChangeArrowheads="1"/>
          </p:cNvSpPr>
          <p:nvPr>
            <p:ph type="subTitle" idx="1"/>
          </p:nvPr>
        </p:nvSpPr>
        <p:spPr bwMode="black">
          <a:xfrm>
            <a:off x="609600" y="5334000"/>
            <a:ext cx="9448800" cy="381000"/>
          </a:xfrm>
        </p:spPr>
        <p:txBody>
          <a:bodyPr/>
          <a:lstStyle>
            <a:lvl1pPr marL="0" indent="0">
              <a:buFont typeface="Wingdings" panose="05000000000000000000" pitchFamily="2" charset="2"/>
              <a:buNone/>
              <a:defRPr sz="2400" b="1">
                <a:solidFill>
                  <a:schemeClr val="tx2"/>
                </a:solidFill>
              </a:defRPr>
            </a:lvl1pPr>
          </a:lstStyle>
          <a:p>
            <a:pPr lvl="0"/>
            <a:r>
              <a:rPr lang="zh-CN" altLang="en-US" noProof="0"/>
              <a:t>单击此处编辑母版副标题样式</a:t>
            </a:r>
            <a:endParaRPr lang="en-US" altLang="zh-CN" noProof="0"/>
          </a:p>
        </p:txBody>
      </p:sp>
      <p:grpSp>
        <p:nvGrpSpPr>
          <p:cNvPr id="3251" name="Group 179"/>
          <p:cNvGrpSpPr>
            <a:grpSpLocks/>
          </p:cNvGrpSpPr>
          <p:nvPr/>
        </p:nvGrpSpPr>
        <p:grpSpPr bwMode="auto">
          <a:xfrm flipH="1">
            <a:off x="0" y="0"/>
            <a:ext cx="12192000" cy="2159000"/>
            <a:chOff x="-1" y="0"/>
            <a:chExt cx="5769" cy="1360"/>
          </a:xfrm>
        </p:grpSpPr>
        <p:sp>
          <p:nvSpPr>
            <p:cNvPr id="3252" name="Freeform 180"/>
            <p:cNvSpPr>
              <a:spLocks/>
            </p:cNvSpPr>
            <p:nvPr/>
          </p:nvSpPr>
          <p:spPr bwMode="gray">
            <a:xfrm>
              <a:off x="0" y="0"/>
              <a:ext cx="5768" cy="1360"/>
            </a:xfrm>
            <a:custGeom>
              <a:avLst/>
              <a:gdLst>
                <a:gd name="T0" fmla="*/ 0 w 5768"/>
                <a:gd name="T1" fmla="*/ 0 h 1360"/>
                <a:gd name="T2" fmla="*/ 0 w 5768"/>
                <a:gd name="T3" fmla="*/ 616 h 1360"/>
                <a:gd name="T4" fmla="*/ 1496 w 5768"/>
                <a:gd name="T5" fmla="*/ 460 h 1360"/>
                <a:gd name="T6" fmla="*/ 5768 w 5768"/>
                <a:gd name="T7" fmla="*/ 1360 h 1360"/>
                <a:gd name="T8" fmla="*/ 5768 w 5768"/>
                <a:gd name="T9" fmla="*/ 0 h 1360"/>
                <a:gd name="T10" fmla="*/ 0 w 5768"/>
                <a:gd name="T11" fmla="*/ 0 h 1360"/>
              </a:gdLst>
              <a:ahLst/>
              <a:cxnLst>
                <a:cxn ang="0">
                  <a:pos x="T0" y="T1"/>
                </a:cxn>
                <a:cxn ang="0">
                  <a:pos x="T2" y="T3"/>
                </a:cxn>
                <a:cxn ang="0">
                  <a:pos x="T4" y="T5"/>
                </a:cxn>
                <a:cxn ang="0">
                  <a:pos x="T6" y="T7"/>
                </a:cxn>
                <a:cxn ang="0">
                  <a:pos x="T8" y="T9"/>
                </a:cxn>
                <a:cxn ang="0">
                  <a:pos x="T10" y="T11"/>
                </a:cxn>
              </a:cxnLst>
              <a:rect l="0" t="0" r="r" b="b"/>
              <a:pathLst>
                <a:path w="5768" h="1360">
                  <a:moveTo>
                    <a:pt x="0" y="0"/>
                  </a:moveTo>
                  <a:lnTo>
                    <a:pt x="0" y="616"/>
                  </a:lnTo>
                  <a:cubicBezTo>
                    <a:pt x="72" y="608"/>
                    <a:pt x="264" y="510"/>
                    <a:pt x="1496" y="460"/>
                  </a:cubicBezTo>
                  <a:cubicBezTo>
                    <a:pt x="2728" y="411"/>
                    <a:pt x="4632" y="672"/>
                    <a:pt x="5768" y="1360"/>
                  </a:cubicBezTo>
                  <a:lnTo>
                    <a:pt x="5768" y="0"/>
                  </a:lnTo>
                  <a:lnTo>
                    <a:pt x="0" y="0"/>
                  </a:lnTo>
                  <a:close/>
                </a:path>
              </a:pathLst>
            </a:custGeom>
            <a:gradFill rotWithShape="1">
              <a:gsLst>
                <a:gs pos="0">
                  <a:schemeClr val="hlink"/>
                </a:gs>
                <a:gs pos="100000">
                  <a:schemeClr val="hlink">
                    <a:gamma/>
                    <a:shade val="63529"/>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sp>
          <p:nvSpPr>
            <p:cNvPr id="3253" name="Freeform 181"/>
            <p:cNvSpPr>
              <a:spLocks/>
            </p:cNvSpPr>
            <p:nvPr/>
          </p:nvSpPr>
          <p:spPr bwMode="gray">
            <a:xfrm>
              <a:off x="-1" y="0"/>
              <a:ext cx="5761" cy="1104"/>
            </a:xfrm>
            <a:custGeom>
              <a:avLst/>
              <a:gdLst>
                <a:gd name="T0" fmla="*/ 0 w 5761"/>
                <a:gd name="T1" fmla="*/ 0 h 1104"/>
                <a:gd name="T2" fmla="*/ 0 w 5761"/>
                <a:gd name="T3" fmla="*/ 632 h 1104"/>
                <a:gd name="T4" fmla="*/ 1521 w 5761"/>
                <a:gd name="T5" fmla="*/ 448 h 1104"/>
                <a:gd name="T6" fmla="*/ 5761 w 5761"/>
                <a:gd name="T7" fmla="*/ 1104 h 1104"/>
                <a:gd name="T8" fmla="*/ 5760 w 5761"/>
                <a:gd name="T9" fmla="*/ 8 h 1104"/>
                <a:gd name="T10" fmla="*/ 0 w 5761"/>
                <a:gd name="T11" fmla="*/ 0 h 1104"/>
              </a:gdLst>
              <a:ahLst/>
              <a:cxnLst>
                <a:cxn ang="0">
                  <a:pos x="T0" y="T1"/>
                </a:cxn>
                <a:cxn ang="0">
                  <a:pos x="T2" y="T3"/>
                </a:cxn>
                <a:cxn ang="0">
                  <a:pos x="T4" y="T5"/>
                </a:cxn>
                <a:cxn ang="0">
                  <a:pos x="T6" y="T7"/>
                </a:cxn>
                <a:cxn ang="0">
                  <a:pos x="T8" y="T9"/>
                </a:cxn>
                <a:cxn ang="0">
                  <a:pos x="T10" y="T11"/>
                </a:cxn>
              </a:cxnLst>
              <a:rect l="0" t="0" r="r" b="b"/>
              <a:pathLst>
                <a:path w="5761" h="1104">
                  <a:moveTo>
                    <a:pt x="0" y="0"/>
                  </a:moveTo>
                  <a:lnTo>
                    <a:pt x="0" y="632"/>
                  </a:lnTo>
                  <a:cubicBezTo>
                    <a:pt x="72" y="625"/>
                    <a:pt x="401" y="504"/>
                    <a:pt x="1521" y="448"/>
                  </a:cubicBezTo>
                  <a:cubicBezTo>
                    <a:pt x="2641" y="392"/>
                    <a:pt x="4505" y="504"/>
                    <a:pt x="5761" y="1104"/>
                  </a:cubicBezTo>
                  <a:lnTo>
                    <a:pt x="5760" y="8"/>
                  </a:lnTo>
                  <a:lnTo>
                    <a:pt x="0" y="0"/>
                  </a:lnTo>
                  <a:close/>
                </a:path>
              </a:pathLst>
            </a:custGeom>
            <a:gradFill rotWithShape="1">
              <a:gsLst>
                <a:gs pos="0">
                  <a:schemeClr val="hlink">
                    <a:gamma/>
                    <a:shade val="63529"/>
                    <a:invGamma/>
                  </a:schemeClr>
                </a:gs>
                <a:gs pos="100000">
                  <a:schemeClr va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p>
          </p:txBody>
        </p:sp>
      </p:grpSp>
      <p:pic>
        <p:nvPicPr>
          <p:cNvPr id="3254" name="Picture 182" descr="figure07_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7518407" y="3124201"/>
            <a:ext cx="3263900" cy="2044700"/>
          </a:xfrm>
          <a:prstGeom prst="rect">
            <a:avLst/>
          </a:prstGeom>
          <a:noFill/>
          <a:extLst>
            <a:ext uri="{909E8E84-426E-40DD-AFC4-6F175D3DCCD1}">
              <a14:hiddenFill xmlns:a14="http://schemas.microsoft.com/office/drawing/2010/main">
                <a:solidFill>
                  <a:srgbClr val="FFFFFF"/>
                </a:solidFill>
              </a14:hiddenFill>
            </a:ext>
          </a:extLst>
        </p:spPr>
      </p:pic>
      <p:pic>
        <p:nvPicPr>
          <p:cNvPr id="3255" name="Picture 183" descr="figure07_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9359907" y="4005277"/>
            <a:ext cx="2832100" cy="1774825"/>
          </a:xfrm>
          <a:prstGeom prst="rect">
            <a:avLst/>
          </a:prstGeom>
          <a:noFill/>
          <a:extLst>
            <a:ext uri="{909E8E84-426E-40DD-AFC4-6F175D3DCCD1}">
              <a14:hiddenFill xmlns:a14="http://schemas.microsoft.com/office/drawing/2010/main">
                <a:solidFill>
                  <a:srgbClr val="FFFFFF"/>
                </a:solidFill>
              </a14:hiddenFill>
            </a:ext>
          </a:extLst>
        </p:spPr>
      </p:pic>
      <p:pic>
        <p:nvPicPr>
          <p:cNvPr id="3256" name="Picture 184" descr="figure07_o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8303684" y="4868866"/>
            <a:ext cx="2159000" cy="1352551"/>
          </a:xfrm>
          <a:prstGeom prst="rect">
            <a:avLst/>
          </a:prstGeom>
          <a:noFill/>
          <a:extLst>
            <a:ext uri="{909E8E84-426E-40DD-AFC4-6F175D3DCCD1}">
              <a14:hiddenFill xmlns:a14="http://schemas.microsoft.com/office/drawing/2010/main">
                <a:solidFill>
                  <a:srgbClr val="FFFFFF"/>
                </a:solidFill>
              </a14:hiddenFill>
            </a:ext>
          </a:extLst>
        </p:spPr>
      </p:pic>
      <p:sp>
        <p:nvSpPr>
          <p:cNvPr id="3258" name="Rectangle 186"/>
          <p:cNvSpPr>
            <a:spLocks noGrp="1" noChangeArrowheads="1"/>
          </p:cNvSpPr>
          <p:nvPr>
            <p:ph type="ctrTitle" sz="quarter"/>
          </p:nvPr>
        </p:nvSpPr>
        <p:spPr bwMode="gray">
          <a:xfrm>
            <a:off x="609600" y="4191000"/>
            <a:ext cx="7213600" cy="1219200"/>
          </a:xfrm>
          <a:prstGeom prst="rect">
            <a:avLst/>
          </a:prstGeom>
          <a:effectLst>
            <a:outerShdw dist="35921" dir="2700000" algn="ctr" rotWithShape="0">
              <a:schemeClr val="bg2"/>
            </a:outerShdw>
          </a:effectLst>
          <a:extLst>
            <a:ext uri="{909E8E84-426E-40DD-AFC4-6F175D3DCCD1}">
              <a14:hiddenFill xmlns:a14="http://schemas.microsoft.com/office/drawing/2010/main">
                <a:gradFill rotWithShape="1">
                  <a:gsLst>
                    <a:gs pos="0">
                      <a:schemeClr val="tx1"/>
                    </a:gs>
                    <a:gs pos="50000">
                      <a:schemeClr val="hlink"/>
                    </a:gs>
                    <a:gs pos="100000">
                      <a:schemeClr val="tx1"/>
                    </a:gs>
                  </a:gsLst>
                  <a:lin ang="0" scaled="1"/>
                </a:gradFill>
              </a14:hiddenFill>
            </a:ext>
          </a:extLst>
        </p:spPr>
        <p:txBody>
          <a:bodyPr/>
          <a:lstStyle>
            <a:lvl1pPr algn="l">
              <a:defRPr sz="4000">
                <a:solidFill>
                  <a:schemeClr val="tx1"/>
                </a:solidFill>
              </a:defRPr>
            </a:lvl1pPr>
          </a:lstStyle>
          <a:p>
            <a:pPr lvl="0"/>
            <a:r>
              <a:rPr lang="zh-CN" altLang="en-US" noProof="0"/>
              <a:t>单击此处编辑母版标题样式</a:t>
            </a:r>
            <a:endParaRPr lang="en-US" altLang="ko-KR" noProof="0"/>
          </a:p>
        </p:txBody>
      </p:sp>
      <p:pic>
        <p:nvPicPr>
          <p:cNvPr id="58" name="图片 57">
            <a:extLst>
              <a:ext uri="{FF2B5EF4-FFF2-40B4-BE49-F238E27FC236}">
                <a16:creationId xmlns:a16="http://schemas.microsoft.com/office/drawing/2014/main" id="{49445E5A-83AE-4B8B-B91D-462D603C3B5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592738" y="6309392"/>
            <a:ext cx="479926" cy="648000"/>
          </a:xfrm>
          <a:prstGeom prst="rect">
            <a:avLst/>
          </a:prstGeom>
        </p:spPr>
      </p:pic>
      <p:sp>
        <p:nvSpPr>
          <p:cNvPr id="59" name="Rectangle 6">
            <a:extLst>
              <a:ext uri="{FF2B5EF4-FFF2-40B4-BE49-F238E27FC236}">
                <a16:creationId xmlns:a16="http://schemas.microsoft.com/office/drawing/2014/main" id="{C25CD6FF-79D9-4988-AB69-D4809EC6A236}"/>
              </a:ext>
            </a:extLst>
          </p:cNvPr>
          <p:cNvSpPr>
            <a:spLocks noGrp="1" noChangeArrowheads="1"/>
          </p:cNvSpPr>
          <p:nvPr>
            <p:ph type="sldNum" sz="quarter" idx="4"/>
          </p:nvPr>
        </p:nvSpPr>
        <p:spPr bwMode="auto">
          <a:xfrm>
            <a:off x="9227864" y="6381328"/>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100">
                <a:ea typeface="宋体" panose="02010600030101010101" pitchFamily="2" charset="-122"/>
              </a:defRPr>
            </a:lvl1pPr>
          </a:lstStyle>
          <a:p>
            <a:fld id="{7AF33C28-A71A-4459-B48B-0CF3BFDAB261}" type="slidenum">
              <a:rPr lang="en-US" altLang="zh-CN" smtClean="0"/>
              <a:pPr/>
              <a:t>‹#›</a:t>
            </a:fld>
            <a:endParaRPr lang="en-US" altLang="zh-CN" sz="1100" dirty="0"/>
          </a:p>
        </p:txBody>
      </p:sp>
    </p:spTree>
    <p:extLst>
      <p:ext uri="{BB962C8B-B14F-4D97-AF65-F5344CB8AC3E}">
        <p14:creationId xmlns:p14="http://schemas.microsoft.com/office/powerpoint/2010/main" val="199405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pPr/>
              <a:t>‹#›</a:t>
            </a:fld>
            <a:endParaRPr lang="en-US" altLang="zh-CN"/>
          </a:p>
        </p:txBody>
      </p:sp>
      <p:sp>
        <p:nvSpPr>
          <p:cNvPr id="7"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dirty="0"/>
          </a:p>
        </p:txBody>
      </p:sp>
    </p:spTree>
    <p:extLst>
      <p:ext uri="{BB962C8B-B14F-4D97-AF65-F5344CB8AC3E}">
        <p14:creationId xmlns:p14="http://schemas.microsoft.com/office/powerpoint/2010/main" val="262255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37652" y="209552"/>
            <a:ext cx="2698749" cy="6053139"/>
          </a:xfrm>
          <a:prstGeom prst="rect">
            <a:avLst/>
          </a:prstGeo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1035051" y="209552"/>
            <a:ext cx="7899400" cy="605313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pPr/>
              <a:t>‹#›</a:t>
            </a:fld>
            <a:endParaRPr lang="en-US" altLang="zh-CN"/>
          </a:p>
        </p:txBody>
      </p:sp>
    </p:spTree>
    <p:extLst>
      <p:ext uri="{BB962C8B-B14F-4D97-AF65-F5344CB8AC3E}">
        <p14:creationId xmlns:p14="http://schemas.microsoft.com/office/powerpoint/2010/main" val="371133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1035052" y="1347789"/>
            <a:ext cx="10344149" cy="4914900"/>
          </a:xfrm>
        </p:spPr>
        <p:txBody>
          <a:bodyPr/>
          <a:lstStyle/>
          <a:p>
            <a:r>
              <a:rPr lang="zh-CN" altLang="en-US"/>
              <a:t>单击图标添加表格</a:t>
            </a:r>
          </a:p>
        </p:txBody>
      </p:sp>
      <p:sp>
        <p:nvSpPr>
          <p:cNvPr id="4" name="Date Placeholder 3"/>
          <p:cNvSpPr>
            <a:spLocks noGrp="1"/>
          </p:cNvSpPr>
          <p:nvPr>
            <p:ph type="dt" sz="half" idx="10"/>
          </p:nvPr>
        </p:nvSpPr>
        <p:spPr>
          <a:xfrm>
            <a:off x="609600" y="6429388"/>
            <a:ext cx="2844800" cy="320675"/>
          </a:xfrm>
        </p:spPr>
        <p:txBody>
          <a:bodyPr/>
          <a:lstStyle>
            <a:lvl1pPr>
              <a:defRPr/>
            </a:lvl1pPr>
          </a:lstStyle>
          <a:p>
            <a:endParaRPr lang="en-US" altLang="zh-CN"/>
          </a:p>
        </p:txBody>
      </p:sp>
      <p:sp>
        <p:nvSpPr>
          <p:cNvPr id="5" name="Footer Placeholder 4"/>
          <p:cNvSpPr>
            <a:spLocks noGrp="1"/>
          </p:cNvSpPr>
          <p:nvPr>
            <p:ph type="ftr" sz="quarter" idx="11"/>
          </p:nvPr>
        </p:nvSpPr>
        <p:spPr>
          <a:xfrm>
            <a:off x="4165600" y="6429388"/>
            <a:ext cx="3860800" cy="320675"/>
          </a:xfrm>
        </p:spPr>
        <p:txBody>
          <a:bodyPr/>
          <a:lstStyle>
            <a:lvl1pPr>
              <a:defRPr/>
            </a:lvl1pPr>
          </a:lstStyle>
          <a:p>
            <a:endParaRPr lang="en-US" altLang="zh-CN"/>
          </a:p>
        </p:txBody>
      </p:sp>
      <p:sp>
        <p:nvSpPr>
          <p:cNvPr id="6" name="Slide Number Placeholder 5"/>
          <p:cNvSpPr>
            <a:spLocks noGrp="1"/>
          </p:cNvSpPr>
          <p:nvPr>
            <p:ph type="sldNum" sz="quarter" idx="12"/>
          </p:nvPr>
        </p:nvSpPr>
        <p:spPr>
          <a:xfrm>
            <a:off x="8737600" y="6429388"/>
            <a:ext cx="2844800" cy="320675"/>
          </a:xfrm>
        </p:spPr>
        <p:txBody>
          <a:bodyPr/>
          <a:lstStyle>
            <a:lvl1pPr>
              <a:defRPr/>
            </a:lvl1pPr>
          </a:lstStyle>
          <a:p>
            <a:fld id="{7AF33C28-A71A-4459-B48B-0CF3BFDAB261}" type="slidenum">
              <a:rPr lang="en-US" altLang="zh-CN" smtClean="0"/>
              <a:pPr/>
              <a:t>‹#›</a:t>
            </a:fld>
            <a:endParaRPr lang="en-US" altLang="zh-CN"/>
          </a:p>
        </p:txBody>
      </p:sp>
      <p:sp>
        <p:nvSpPr>
          <p:cNvPr id="7" name="Rectangle 2"/>
          <p:cNvSpPr>
            <a:spLocks noGrp="1" noChangeArrowheads="1"/>
          </p:cNvSpPr>
          <p:nvPr>
            <p:ph type="title"/>
          </p:nvPr>
        </p:nvSpPr>
        <p:spPr bwMode="white">
          <a:xfrm>
            <a:off x="713532" y="97067"/>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dirty="0"/>
          </a:p>
        </p:txBody>
      </p:sp>
    </p:spTree>
    <p:extLst>
      <p:ext uri="{BB962C8B-B14F-4D97-AF65-F5344CB8AC3E}">
        <p14:creationId xmlns:p14="http://schemas.microsoft.com/office/powerpoint/2010/main" val="1613738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Rectangle 9" descr="Light horizontal"/>
          <p:cNvSpPr>
            <a:spLocks noChangeArrowheads="1"/>
          </p:cNvSpPr>
          <p:nvPr/>
        </p:nvSpPr>
        <p:spPr bwMode="gray">
          <a:xfrm>
            <a:off x="-12698" y="16"/>
            <a:ext cx="12179300" cy="539155"/>
          </a:xfrm>
          <a:prstGeom prst="rect">
            <a:avLst/>
          </a:prstGeom>
          <a:pattFill prst="ltHorz">
            <a:fgClr>
              <a:schemeClr val="bg2"/>
            </a:fgClr>
            <a:bgClr>
              <a:schemeClr val="bg1"/>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6" name="Rectangle 10"/>
          <p:cNvSpPr>
            <a:spLocks noChangeArrowheads="1"/>
          </p:cNvSpPr>
          <p:nvPr/>
        </p:nvSpPr>
        <p:spPr bwMode="invGray">
          <a:xfrm>
            <a:off x="-12698" y="2630504"/>
            <a:ext cx="12204700" cy="1103313"/>
          </a:xfrm>
          <a:prstGeom prst="rect">
            <a:avLst/>
          </a:prstGeom>
          <a:solidFill>
            <a:srgbClr val="4F8356"/>
          </a:solidFill>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p>
        </p:txBody>
      </p:sp>
      <p:sp>
        <p:nvSpPr>
          <p:cNvPr id="3074" name="Rectangle 2"/>
          <p:cNvSpPr>
            <a:spLocks noGrp="1" noChangeArrowheads="1"/>
          </p:cNvSpPr>
          <p:nvPr>
            <p:ph type="ctrTitle"/>
          </p:nvPr>
        </p:nvSpPr>
        <p:spPr>
          <a:xfrm>
            <a:off x="609600" y="2720992"/>
            <a:ext cx="11151029" cy="1012825"/>
          </a:xfrm>
          <a:prstGeom prst="rect">
            <a:avLst/>
          </a:prstGeom>
        </p:spPr>
        <p:txBody>
          <a:bodyPr/>
          <a:lstStyle>
            <a:lvl1pPr algn="l">
              <a:defRPr sz="3300" b="1"/>
            </a:lvl1pPr>
          </a:lstStyle>
          <a:p>
            <a:pPr lvl="0"/>
            <a:r>
              <a:rPr lang="en-US" altLang="zh-CN" noProof="0" dirty="0"/>
              <a:t>Click to edit Master title style</a:t>
            </a:r>
          </a:p>
        </p:txBody>
      </p:sp>
      <p:sp>
        <p:nvSpPr>
          <p:cNvPr id="13" name="Rectangle 4"/>
          <p:cNvSpPr>
            <a:spLocks noGrp="1" noChangeArrowheads="1"/>
          </p:cNvSpPr>
          <p:nvPr>
            <p:ph type="dt" sz="half" idx="10"/>
          </p:nvPr>
        </p:nvSpPr>
        <p:spPr>
          <a:xfrm>
            <a:off x="335361" y="6453341"/>
            <a:ext cx="2805675" cy="404663"/>
          </a:xfrm>
          <a:ln/>
        </p:spPr>
        <p:txBody>
          <a:bodyPr/>
          <a:lstStyle>
            <a:lvl1pPr algn="ctr">
              <a:defRPr/>
            </a:lvl1pPr>
          </a:lstStyle>
          <a:p>
            <a:pPr>
              <a:defRPr/>
            </a:pPr>
            <a:endParaRPr lang="en-US" altLang="zh-CN" dirty="0"/>
          </a:p>
        </p:txBody>
      </p:sp>
      <p:sp>
        <p:nvSpPr>
          <p:cNvPr id="14" name="Rectangle 5"/>
          <p:cNvSpPr>
            <a:spLocks noGrp="1" noChangeArrowheads="1"/>
          </p:cNvSpPr>
          <p:nvPr>
            <p:ph type="ftr" sz="quarter" idx="11"/>
          </p:nvPr>
        </p:nvSpPr>
        <p:spPr>
          <a:xfrm>
            <a:off x="4165600" y="6453352"/>
            <a:ext cx="3860800" cy="320675"/>
          </a:xfrm>
          <a:ln/>
        </p:spPr>
        <p:txBody>
          <a:bodyPr/>
          <a:lstStyle>
            <a:lvl1pPr>
              <a:defRPr/>
            </a:lvl1pPr>
          </a:lstStyle>
          <a:p>
            <a:endParaRPr lang="en-US" dirty="0"/>
          </a:p>
        </p:txBody>
      </p:sp>
      <p:sp>
        <p:nvSpPr>
          <p:cNvPr id="15" name="Rectangle 6"/>
          <p:cNvSpPr>
            <a:spLocks noGrp="1" noChangeArrowheads="1"/>
          </p:cNvSpPr>
          <p:nvPr>
            <p:ph type="sldNum" sz="quarter" idx="12"/>
          </p:nvPr>
        </p:nvSpPr>
        <p:spPr>
          <a:xfrm>
            <a:off x="9438659" y="6430068"/>
            <a:ext cx="2446965" cy="320675"/>
          </a:xfrm>
          <a:ln/>
        </p:spPr>
        <p:txBody>
          <a:bodyPr/>
          <a:lstStyle>
            <a:lvl1pPr>
              <a:defRPr>
                <a:solidFill>
                  <a:schemeClr val="tx1"/>
                </a:solidFill>
              </a:defRPr>
            </a:lvl1pPr>
          </a:lstStyle>
          <a:p>
            <a:pPr>
              <a:defRPr/>
            </a:pPr>
            <a:fld id="{DEE6B878-5F75-4966-A6DF-2001599B6E6D}" type="slidenum">
              <a:rPr lang="en-US" altLang="zh-CN" smtClean="0"/>
              <a:pPr>
                <a:defRPr/>
              </a:pPr>
              <a:t>‹#›</a:t>
            </a:fld>
            <a:endParaRPr lang="en-US" altLang="zh-CN" dirty="0"/>
          </a:p>
        </p:txBody>
      </p:sp>
    </p:spTree>
    <p:extLst>
      <p:ext uri="{BB962C8B-B14F-4D97-AF65-F5344CB8AC3E}">
        <p14:creationId xmlns:p14="http://schemas.microsoft.com/office/powerpoint/2010/main" val="507501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379389A8-1677-4C0F-B809-29B75D50ED75}" type="slidenum">
              <a:rPr lang="en-US" altLang="zh-CN"/>
              <a:pPr/>
              <a:t>‹#›</a:t>
            </a:fld>
            <a:endParaRPr lang="en-US" altLang="zh-CN"/>
          </a:p>
        </p:txBody>
      </p:sp>
      <p:sp>
        <p:nvSpPr>
          <p:cNvPr id="5"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Tree>
    <p:extLst>
      <p:ext uri="{BB962C8B-B14F-4D97-AF65-F5344CB8AC3E}">
        <p14:creationId xmlns:p14="http://schemas.microsoft.com/office/powerpoint/2010/main" val="2967835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717" y="98744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40330" y="987440"/>
            <a:ext cx="3932767" cy="4881563"/>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822A0A86-BB8A-4798-B428-7128DEC84247}" type="slidenum">
              <a:rPr lang="en-US" altLang="zh-CN"/>
              <a:pPr/>
              <a:t>‹#›</a:t>
            </a:fld>
            <a:endParaRPr lang="en-US" altLang="zh-CN"/>
          </a:p>
        </p:txBody>
      </p:sp>
      <p:sp>
        <p:nvSpPr>
          <p:cNvPr id="8"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Tree>
    <p:extLst>
      <p:ext uri="{BB962C8B-B14F-4D97-AF65-F5344CB8AC3E}">
        <p14:creationId xmlns:p14="http://schemas.microsoft.com/office/powerpoint/2010/main" val="3423561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18D501E9-4A3E-4E05-A7B2-100BA5E08C49}" type="slidenum">
              <a:rPr lang="en-US" altLang="zh-CN"/>
              <a:pPr/>
              <a:t>‹#›</a:t>
            </a:fld>
            <a:endParaRPr lang="en-US" altLang="zh-CN"/>
          </a:p>
        </p:txBody>
      </p:sp>
      <p:sp>
        <p:nvSpPr>
          <p:cNvPr id="7"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Tree>
    <p:extLst>
      <p:ext uri="{BB962C8B-B14F-4D97-AF65-F5344CB8AC3E}">
        <p14:creationId xmlns:p14="http://schemas.microsoft.com/office/powerpoint/2010/main" val="4052467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834075-2FE2-4038-ACC5-B73B5DDD828D}"/>
              </a:ext>
            </a:extLst>
          </p:cNvPr>
          <p:cNvSpPr>
            <a:spLocks noGrp="1"/>
          </p:cNvSpPr>
          <p:nvPr>
            <p:ph type="dt" sz="half" idx="10"/>
          </p:nvPr>
        </p:nvSpPr>
        <p:spPr/>
        <p:txBody>
          <a:bodyPr/>
          <a:lstStyle/>
          <a:p>
            <a:endParaRPr lang="en-US" altLang="zh-CN"/>
          </a:p>
        </p:txBody>
      </p:sp>
      <p:sp>
        <p:nvSpPr>
          <p:cNvPr id="3" name="页脚占位符 2">
            <a:extLst>
              <a:ext uri="{FF2B5EF4-FFF2-40B4-BE49-F238E27FC236}">
                <a16:creationId xmlns:a16="http://schemas.microsoft.com/office/drawing/2014/main" id="{37D991B2-C1FB-45C0-B691-1CCE8D55CA12}"/>
              </a:ext>
            </a:extLst>
          </p:cNvPr>
          <p:cNvSpPr>
            <a:spLocks noGrp="1"/>
          </p:cNvSpPr>
          <p:nvPr>
            <p:ph type="ftr" sz="quarter" idx="11"/>
          </p:nvPr>
        </p:nvSpPr>
        <p:spPr/>
        <p:txBody>
          <a:bodyPr/>
          <a:lstStyle/>
          <a:p>
            <a:endParaRPr lang="en-US" altLang="zh-CN"/>
          </a:p>
        </p:txBody>
      </p:sp>
      <p:sp>
        <p:nvSpPr>
          <p:cNvPr id="4" name="灯片编号占位符 3">
            <a:extLst>
              <a:ext uri="{FF2B5EF4-FFF2-40B4-BE49-F238E27FC236}">
                <a16:creationId xmlns:a16="http://schemas.microsoft.com/office/drawing/2014/main" id="{6E4EBB53-ECCB-4419-86D4-BCF5C6DC7708}"/>
              </a:ext>
            </a:extLst>
          </p:cNvPr>
          <p:cNvSpPr>
            <a:spLocks noGrp="1"/>
          </p:cNvSpPr>
          <p:nvPr>
            <p:ph type="sldNum" sz="quarter" idx="12"/>
          </p:nvPr>
        </p:nvSpPr>
        <p:spPr/>
        <p:txBody>
          <a:bodyPr/>
          <a:lstStyle/>
          <a:p>
            <a:fld id="{7AF33C28-A71A-4459-B48B-0CF3BFDAB261}" type="slidenum">
              <a:rPr lang="en-US" altLang="zh-CN" smtClean="0"/>
              <a:pPr/>
              <a:t>‹#›</a:t>
            </a:fld>
            <a:endParaRPr lang="en-US" altLang="zh-CN" dirty="0"/>
          </a:p>
        </p:txBody>
      </p:sp>
    </p:spTree>
    <p:extLst>
      <p:ext uri="{BB962C8B-B14F-4D97-AF65-F5344CB8AC3E}">
        <p14:creationId xmlns:p14="http://schemas.microsoft.com/office/powerpoint/2010/main" val="1367428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713532" y="130576"/>
            <a:ext cx="10868869" cy="563563"/>
          </a:xfrm>
          <a:prstGeom prst="rect">
            <a:avLst/>
          </a:prstGeom>
        </p:spPr>
        <p:txBody>
          <a:bodyPr/>
          <a:lstStyle/>
          <a:p>
            <a:r>
              <a:rPr lang="zh-CN" altLang="en-US"/>
              <a:t>单击此处编辑母版标题样式</a:t>
            </a:r>
            <a:endParaRPr lang="zh-CN" altLang="en-US" dirty="0"/>
          </a:p>
        </p:txBody>
      </p:sp>
      <p:sp>
        <p:nvSpPr>
          <p:cNvPr id="3" name="Content Placeholder 2"/>
          <p:cNvSpPr>
            <a:spLocks noGrp="1"/>
          </p:cNvSpPr>
          <p:nvPr>
            <p:ph idx="1"/>
          </p:nvPr>
        </p:nvSpPr>
        <p:spPr>
          <a:xfrm>
            <a:off x="724043" y="997775"/>
            <a:ext cx="10868869" cy="5127976"/>
          </a:xfrm>
        </p:spPr>
        <p:txBody>
          <a:bodyPr/>
          <a:lstStyle>
            <a:lvl1pPr>
              <a:defRPr sz="3600"/>
            </a:lvl1pPr>
            <a:lvl2pPr>
              <a:defRPr sz="3200"/>
            </a:lvl2pPr>
            <a:lvl3pPr>
              <a:defRPr sz="2800"/>
            </a:lvl3pPr>
            <a:lvl4pPr>
              <a:defRPr sz="2400"/>
            </a:lvl4pPr>
            <a:lvl5pPr>
              <a:defRPr sz="24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a:xfrm>
            <a:off x="9227864" y="6381328"/>
            <a:ext cx="2844800" cy="320675"/>
          </a:xfrm>
        </p:spPr>
        <p:txBody>
          <a:bodyPr/>
          <a:lstStyle>
            <a:lvl1pPr>
              <a:defRPr/>
            </a:lvl1pPr>
          </a:lstStyle>
          <a:p>
            <a:fld id="{7AF33C28-A71A-4459-B48B-0CF3BFDAB261}" type="slidenum">
              <a:rPr lang="en-US" altLang="zh-CN" smtClean="0"/>
              <a:pPr/>
              <a:t>‹#›</a:t>
            </a:fld>
            <a:endParaRPr lang="en-US" altLang="zh-CN"/>
          </a:p>
        </p:txBody>
      </p:sp>
    </p:spTree>
    <p:extLst>
      <p:ext uri="{BB962C8B-B14F-4D97-AF65-F5344CB8AC3E}">
        <p14:creationId xmlns:p14="http://schemas.microsoft.com/office/powerpoint/2010/main" val="2574237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52"/>
            <a:ext cx="10515600" cy="2852737"/>
          </a:xfrm>
          <a:prstGeom prst="rect">
            <a:avLst/>
          </a:prstGeom>
        </p:spPr>
        <p:txBody>
          <a:bodyPr anchor="b"/>
          <a:lstStyle>
            <a:lvl1pPr>
              <a:defRPr sz="6000"/>
            </a:lvl1pPr>
          </a:lstStyle>
          <a:p>
            <a:r>
              <a:rPr lang="zh-CN" altLang="en-US"/>
              <a:t>单击此处编辑母版标题样式</a:t>
            </a:r>
          </a:p>
        </p:txBody>
      </p:sp>
      <p:sp>
        <p:nvSpPr>
          <p:cNvPr id="3" name="Text Placeholder 2"/>
          <p:cNvSpPr>
            <a:spLocks noGrp="1"/>
          </p:cNvSpPr>
          <p:nvPr>
            <p:ph type="body" idx="1"/>
          </p:nvPr>
        </p:nvSpPr>
        <p:spPr>
          <a:xfrm>
            <a:off x="831851" y="4589476"/>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AF33C28-A71A-4459-B48B-0CF3BFDAB261}" type="slidenum">
              <a:rPr lang="en-US" altLang="zh-CN" smtClean="0"/>
              <a:pPr/>
              <a:t>‹#›</a:t>
            </a:fld>
            <a:endParaRPr lang="en-US" altLang="zh-CN"/>
          </a:p>
        </p:txBody>
      </p:sp>
    </p:spTree>
    <p:extLst>
      <p:ext uri="{BB962C8B-B14F-4D97-AF65-F5344CB8AC3E}">
        <p14:creationId xmlns:p14="http://schemas.microsoft.com/office/powerpoint/2010/main" val="3247996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11424" y="116646"/>
            <a:ext cx="10467776" cy="563563"/>
          </a:xfrm>
          <a:prstGeom prst="rect">
            <a:avLst/>
          </a:prstGeom>
        </p:spPr>
        <p:txBody>
          <a:bodyPr/>
          <a:lstStyle/>
          <a:p>
            <a:r>
              <a:rPr lang="zh-CN" altLang="en-US"/>
              <a:t>单击此处编辑母版标题样式</a:t>
            </a:r>
          </a:p>
        </p:txBody>
      </p:sp>
      <p:sp>
        <p:nvSpPr>
          <p:cNvPr id="3" name="Content Placeholder 2"/>
          <p:cNvSpPr>
            <a:spLocks noGrp="1"/>
          </p:cNvSpPr>
          <p:nvPr>
            <p:ph sz="half" idx="1"/>
          </p:nvPr>
        </p:nvSpPr>
        <p:spPr>
          <a:xfrm>
            <a:off x="1035051" y="1347789"/>
            <a:ext cx="5069416" cy="4914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p:cNvSpPr>
            <a:spLocks noGrp="1"/>
          </p:cNvSpPr>
          <p:nvPr>
            <p:ph sz="half" idx="2"/>
          </p:nvPr>
        </p:nvSpPr>
        <p:spPr>
          <a:xfrm>
            <a:off x="6307668" y="1347789"/>
            <a:ext cx="5071533" cy="4914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a:xfrm>
            <a:off x="9264352" y="6381328"/>
            <a:ext cx="2844800" cy="320675"/>
          </a:xfrm>
        </p:spPr>
        <p:txBody>
          <a:bodyPr/>
          <a:lstStyle>
            <a:lvl1pPr>
              <a:defRPr/>
            </a:lvl1pPr>
          </a:lstStyle>
          <a:p>
            <a:fld id="{7AF33C28-A71A-4459-B48B-0CF3BFDAB261}" type="slidenum">
              <a:rPr lang="en-US" altLang="zh-CN" smtClean="0"/>
              <a:pPr/>
              <a:t>‹#›</a:t>
            </a:fld>
            <a:endParaRPr lang="en-US" altLang="zh-CN"/>
          </a:p>
        </p:txBody>
      </p:sp>
    </p:spTree>
    <p:extLst>
      <p:ext uri="{BB962C8B-B14F-4D97-AF65-F5344CB8AC3E}">
        <p14:creationId xmlns:p14="http://schemas.microsoft.com/office/powerpoint/2010/main" val="979879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589" y="4"/>
            <a:ext cx="10515600" cy="903635"/>
          </a:xfrm>
          <a:prstGeom prst="rect">
            <a:avLst/>
          </a:prstGeom>
        </p:spPr>
        <p:txBody>
          <a:bodyPr/>
          <a:lstStyle/>
          <a:p>
            <a:r>
              <a:rPr lang="zh-CN" altLang="en-US"/>
              <a:t>单击此处编辑母版标题样式</a:t>
            </a:r>
          </a:p>
        </p:txBody>
      </p:sp>
      <p:sp>
        <p:nvSpPr>
          <p:cNvPr id="3" name="Text Placeholder 2"/>
          <p:cNvSpPr>
            <a:spLocks noGrp="1"/>
          </p:cNvSpPr>
          <p:nvPr>
            <p:ph type="body" idx="1"/>
          </p:nvPr>
        </p:nvSpPr>
        <p:spPr>
          <a:xfrm>
            <a:off x="624859" y="1124744"/>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4859" y="1948656"/>
            <a:ext cx="5158316" cy="4072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Text Placeholder 4"/>
          <p:cNvSpPr>
            <a:spLocks noGrp="1"/>
          </p:cNvSpPr>
          <p:nvPr>
            <p:ph type="body" sz="quarter" idx="3"/>
          </p:nvPr>
        </p:nvSpPr>
        <p:spPr>
          <a:xfrm>
            <a:off x="5956736" y="1124744"/>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56736" y="1948656"/>
            <a:ext cx="5183717" cy="407263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7AF33C28-A71A-4459-B48B-0CF3BFDAB261}" type="slidenum">
              <a:rPr lang="en-US" altLang="zh-CN" smtClean="0"/>
              <a:pPr/>
              <a:t>‹#›</a:t>
            </a:fld>
            <a:endParaRPr lang="en-US" altLang="zh-CN"/>
          </a:p>
        </p:txBody>
      </p:sp>
    </p:spTree>
    <p:extLst>
      <p:ext uri="{BB962C8B-B14F-4D97-AF65-F5344CB8AC3E}">
        <p14:creationId xmlns:p14="http://schemas.microsoft.com/office/powerpoint/2010/main" val="1205224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168400" y="44638"/>
            <a:ext cx="9855200" cy="563563"/>
          </a:xfrm>
          <a:prstGeom prst="rect">
            <a:avLst/>
          </a:prstGeom>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A967FBD2-5573-4A6F-8260-5FEEBB805A61}"/>
              </a:ext>
            </a:extLst>
          </p:cNvPr>
          <p:cNvSpPr>
            <a:spLocks noGrp="1" noChangeArrowheads="1"/>
          </p:cNvSpPr>
          <p:nvPr>
            <p:ph type="sldNum" sz="quarter" idx="4"/>
          </p:nvPr>
        </p:nvSpPr>
        <p:spPr bwMode="auto">
          <a:xfrm>
            <a:off x="9227864" y="6381328"/>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100">
                <a:ea typeface="宋体" panose="02010600030101010101" pitchFamily="2" charset="-122"/>
              </a:defRPr>
            </a:lvl1pPr>
          </a:lstStyle>
          <a:p>
            <a:fld id="{7AF33C28-A71A-4459-B48B-0CF3BFDAB261}" type="slidenum">
              <a:rPr lang="en-US" altLang="zh-CN" smtClean="0"/>
              <a:pPr/>
              <a:t>‹#›</a:t>
            </a:fld>
            <a:endParaRPr lang="en-US" altLang="zh-CN" sz="1100" dirty="0"/>
          </a:p>
        </p:txBody>
      </p:sp>
    </p:spTree>
    <p:extLst>
      <p:ext uri="{BB962C8B-B14F-4D97-AF65-F5344CB8AC3E}">
        <p14:creationId xmlns:p14="http://schemas.microsoft.com/office/powerpoint/2010/main" val="2835623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7AF33C28-A71A-4459-B48B-0CF3BFDAB261}" type="slidenum">
              <a:rPr lang="en-US" altLang="zh-CN" smtClean="0"/>
              <a:pPr/>
              <a:t>‹#›</a:t>
            </a:fld>
            <a:endParaRPr lang="en-US" altLang="zh-CN"/>
          </a:p>
        </p:txBody>
      </p:sp>
      <p:sp>
        <p:nvSpPr>
          <p:cNvPr id="5"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dirty="0"/>
          </a:p>
        </p:txBody>
      </p:sp>
    </p:spTree>
    <p:extLst>
      <p:ext uri="{BB962C8B-B14F-4D97-AF65-F5344CB8AC3E}">
        <p14:creationId xmlns:p14="http://schemas.microsoft.com/office/powerpoint/2010/main" val="4957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3717" y="98744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Text Placeholder 3"/>
          <p:cNvSpPr>
            <a:spLocks noGrp="1"/>
          </p:cNvSpPr>
          <p:nvPr>
            <p:ph type="body" sz="half" idx="2"/>
          </p:nvPr>
        </p:nvSpPr>
        <p:spPr>
          <a:xfrm>
            <a:off x="840330" y="987440"/>
            <a:ext cx="3932767" cy="4881563"/>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AF33C28-A71A-4459-B48B-0CF3BFDAB261}" type="slidenum">
              <a:rPr lang="en-US" altLang="zh-CN" smtClean="0"/>
              <a:pPr/>
              <a:t>‹#›</a:t>
            </a:fld>
            <a:endParaRPr lang="en-US" altLang="zh-CN"/>
          </a:p>
        </p:txBody>
      </p:sp>
      <p:sp>
        <p:nvSpPr>
          <p:cNvPr id="8" name="Rectangle 2"/>
          <p:cNvSpPr>
            <a:spLocks noGrp="1" noChangeArrowheads="1"/>
          </p:cNvSpPr>
          <p:nvPr>
            <p:ph type="title"/>
          </p:nvPr>
        </p:nvSpPr>
        <p:spPr bwMode="white">
          <a:xfrm>
            <a:off x="713532" y="97068"/>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dirty="0"/>
          </a:p>
        </p:txBody>
      </p:sp>
    </p:spTree>
    <p:extLst>
      <p:ext uri="{BB962C8B-B14F-4D97-AF65-F5344CB8AC3E}">
        <p14:creationId xmlns:p14="http://schemas.microsoft.com/office/powerpoint/2010/main" val="215078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329" y="764705"/>
            <a:ext cx="3932767" cy="1861020"/>
          </a:xfrm>
          <a:prstGeom prst="rect">
            <a:avLst/>
          </a:prstGeom>
        </p:spPr>
        <p:txBody>
          <a:bodyPr anchor="b"/>
          <a:lstStyle>
            <a:lvl1pPr>
              <a:defRPr sz="3200">
                <a:solidFill>
                  <a:schemeClr val="tx1">
                    <a:lumMod val="60000"/>
                    <a:lumOff val="40000"/>
                  </a:schemeClr>
                </a:solidFill>
              </a:defRPr>
            </a:lvl1pPr>
          </a:lstStyle>
          <a:p>
            <a:r>
              <a:rPr lang="zh-CN" altLang="en-US"/>
              <a:t>单击此处编辑母版标题样式</a:t>
            </a:r>
            <a:endParaRPr lang="zh-CN" altLang="en-US" dirty="0"/>
          </a:p>
        </p:txBody>
      </p:sp>
      <p:sp>
        <p:nvSpPr>
          <p:cNvPr id="3" name="Picture Placeholder 2"/>
          <p:cNvSpPr>
            <a:spLocks noGrp="1"/>
          </p:cNvSpPr>
          <p:nvPr>
            <p:ph type="pic" idx="1"/>
          </p:nvPr>
        </p:nvSpPr>
        <p:spPr>
          <a:xfrm>
            <a:off x="5183717" y="98744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Text Placeholder 3"/>
          <p:cNvSpPr>
            <a:spLocks noGrp="1"/>
          </p:cNvSpPr>
          <p:nvPr>
            <p:ph type="body" sz="half" idx="2"/>
          </p:nvPr>
        </p:nvSpPr>
        <p:spPr>
          <a:xfrm>
            <a:off x="840329" y="2625738"/>
            <a:ext cx="3932767" cy="32432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7AF33C28-A71A-4459-B48B-0CF3BFDAB261}" type="slidenum">
              <a:rPr lang="en-US" altLang="zh-CN" smtClean="0"/>
              <a:pPr/>
              <a:t>‹#›</a:t>
            </a:fld>
            <a:endParaRPr lang="en-US" altLang="zh-CN"/>
          </a:p>
        </p:txBody>
      </p:sp>
    </p:spTree>
    <p:extLst>
      <p:ext uri="{BB962C8B-B14F-4D97-AF65-F5344CB8AC3E}">
        <p14:creationId xmlns:p14="http://schemas.microsoft.com/office/powerpoint/2010/main" val="360001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hyperlink" Target="https://pixabay.com/zh/%E5%8F%B6%E5%AD%90-%E6%80%A7%E8%B4%A8-%E7%A7%8B%E5%AD%A3-%E5%89%AA%E8%B4%B4%E7%94%BB-%E7%A7%8B%E5%A4%A9%E5%8F%B6-%E9%BB%84%E8%89%B2%E5%8F%B6%E5%AD%90-%E9%87%91%E8%89%B2%E7%9A%84%E7%A7%8B%E5%A4%A9-%E6%9E%AB%E5%8F%B6%E5%8F%B6-1072563/" TargetMode="Externa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tint val="0"/>
                <a:invGamma/>
              </a:schemeClr>
            </a:gs>
          </a:gsLst>
          <a:lin ang="2700000" scaled="1"/>
        </a:gradFill>
        <a:effectLst/>
      </p:bgPr>
    </p:bg>
    <p:spTree>
      <p:nvGrpSpPr>
        <p:cNvPr id="1" name=""/>
        <p:cNvGrpSpPr/>
        <p:nvPr/>
      </p:nvGrpSpPr>
      <p:grpSpPr>
        <a:xfrm>
          <a:off x="0" y="0"/>
          <a:ext cx="0" cy="0"/>
          <a:chOff x="0" y="0"/>
          <a:chExt cx="0" cy="0"/>
        </a:xfrm>
      </p:grpSpPr>
      <p:pic>
        <p:nvPicPr>
          <p:cNvPr id="57" name="图片 56">
            <a:extLst>
              <a:ext uri="{FF2B5EF4-FFF2-40B4-BE49-F238E27FC236}">
                <a16:creationId xmlns:a16="http://schemas.microsoft.com/office/drawing/2014/main" id="{C440A15B-47A2-418A-99C1-F34AEE1D6E2A}"/>
              </a:ext>
            </a:extLst>
          </p:cNvPr>
          <p:cNvPicPr>
            <a:picLocks noChangeAspect="1"/>
          </p:cNvPicPr>
          <p:nvPr userDrawn="1"/>
        </p:nvPicPr>
        <p:blipFill>
          <a:blip r:embed="rId19" cstate="print">
            <a:extLst>
              <a:ext uri="{BEBA8EAE-BF5A-486C-A8C5-ECC9F3942E4B}">
                <a14:imgProps xmlns:a14="http://schemas.microsoft.com/office/drawing/2010/main">
                  <a14:imgLayer r:embed="rId20">
                    <a14:imgEffect>
                      <a14:artisticChalkSketch/>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11640616" y="6309320"/>
            <a:ext cx="479926" cy="648000"/>
          </a:xfrm>
          <a:prstGeom prst="rect">
            <a:avLst/>
          </a:prstGeom>
        </p:spPr>
      </p:pic>
      <p:grpSp>
        <p:nvGrpSpPr>
          <p:cNvPr id="1039" name="Group 15"/>
          <p:cNvGrpSpPr>
            <a:grpSpLocks/>
          </p:cNvGrpSpPr>
          <p:nvPr/>
        </p:nvGrpSpPr>
        <p:grpSpPr bwMode="auto">
          <a:xfrm>
            <a:off x="51966" y="989507"/>
            <a:ext cx="12192000" cy="6099172"/>
            <a:chOff x="0" y="436"/>
            <a:chExt cx="5760" cy="3884"/>
          </a:xfrm>
        </p:grpSpPr>
        <p:sp>
          <p:nvSpPr>
            <p:cNvPr id="1040" name="Line 16"/>
            <p:cNvSpPr>
              <a:spLocks noChangeShapeType="1"/>
            </p:cNvSpPr>
            <p:nvPr/>
          </p:nvSpPr>
          <p:spPr bwMode="gray">
            <a:xfrm>
              <a:off x="1472" y="448"/>
              <a:ext cx="4288" cy="294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1" name="Line 17"/>
            <p:cNvSpPr>
              <a:spLocks noChangeShapeType="1"/>
            </p:cNvSpPr>
            <p:nvPr/>
          </p:nvSpPr>
          <p:spPr bwMode="gray">
            <a:xfrm>
              <a:off x="1472" y="448"/>
              <a:ext cx="4288" cy="347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2" name="Line 18"/>
            <p:cNvSpPr>
              <a:spLocks noChangeShapeType="1"/>
            </p:cNvSpPr>
            <p:nvPr/>
          </p:nvSpPr>
          <p:spPr bwMode="gray">
            <a:xfrm>
              <a:off x="1472" y="448"/>
              <a:ext cx="406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3" name="Line 19"/>
            <p:cNvSpPr>
              <a:spLocks noChangeShapeType="1"/>
            </p:cNvSpPr>
            <p:nvPr/>
          </p:nvSpPr>
          <p:spPr bwMode="gray">
            <a:xfrm>
              <a:off x="1472" y="448"/>
              <a:ext cx="340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4" name="Line 20"/>
            <p:cNvSpPr>
              <a:spLocks noChangeShapeType="1"/>
            </p:cNvSpPr>
            <p:nvPr/>
          </p:nvSpPr>
          <p:spPr bwMode="gray">
            <a:xfrm>
              <a:off x="1472" y="448"/>
              <a:ext cx="2787"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5" name="Line 21"/>
            <p:cNvSpPr>
              <a:spLocks noChangeShapeType="1"/>
            </p:cNvSpPr>
            <p:nvPr/>
          </p:nvSpPr>
          <p:spPr bwMode="gray">
            <a:xfrm>
              <a:off x="1472" y="448"/>
              <a:ext cx="216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6" name="Line 22"/>
            <p:cNvSpPr>
              <a:spLocks noChangeShapeType="1"/>
            </p:cNvSpPr>
            <p:nvPr/>
          </p:nvSpPr>
          <p:spPr bwMode="gray">
            <a:xfrm>
              <a:off x="1472" y="448"/>
              <a:ext cx="1612"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7" name="Line 23"/>
            <p:cNvSpPr>
              <a:spLocks noChangeShapeType="1"/>
            </p:cNvSpPr>
            <p:nvPr/>
          </p:nvSpPr>
          <p:spPr bwMode="gray">
            <a:xfrm>
              <a:off x="1472" y="448"/>
              <a:ext cx="1065"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8" name="Line 24"/>
            <p:cNvSpPr>
              <a:spLocks noChangeShapeType="1"/>
            </p:cNvSpPr>
            <p:nvPr/>
          </p:nvSpPr>
          <p:spPr bwMode="gray">
            <a:xfrm>
              <a:off x="1472" y="448"/>
              <a:ext cx="514"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49" name="Line 25"/>
            <p:cNvSpPr>
              <a:spLocks noChangeShapeType="1"/>
            </p:cNvSpPr>
            <p:nvPr/>
          </p:nvSpPr>
          <p:spPr bwMode="gray">
            <a:xfrm>
              <a:off x="1472" y="448"/>
              <a:ext cx="0" cy="3872"/>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0" name="Line 26"/>
            <p:cNvSpPr>
              <a:spLocks noChangeShapeType="1"/>
            </p:cNvSpPr>
            <p:nvPr/>
          </p:nvSpPr>
          <p:spPr bwMode="gray">
            <a:xfrm>
              <a:off x="1472" y="448"/>
              <a:ext cx="4288" cy="254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1" name="Line 27"/>
            <p:cNvSpPr>
              <a:spLocks noChangeShapeType="1"/>
            </p:cNvSpPr>
            <p:nvPr/>
          </p:nvSpPr>
          <p:spPr bwMode="gray">
            <a:xfrm>
              <a:off x="1472" y="448"/>
              <a:ext cx="4288" cy="219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2" name="Line 28"/>
            <p:cNvSpPr>
              <a:spLocks noChangeShapeType="1"/>
            </p:cNvSpPr>
            <p:nvPr/>
          </p:nvSpPr>
          <p:spPr bwMode="gray">
            <a:xfrm>
              <a:off x="1472" y="448"/>
              <a:ext cx="4288" cy="189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3" name="Line 29"/>
            <p:cNvSpPr>
              <a:spLocks noChangeShapeType="1"/>
            </p:cNvSpPr>
            <p:nvPr/>
          </p:nvSpPr>
          <p:spPr bwMode="gray">
            <a:xfrm>
              <a:off x="1472" y="448"/>
              <a:ext cx="4288" cy="158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4" name="Line 30"/>
            <p:cNvSpPr>
              <a:spLocks noChangeShapeType="1"/>
            </p:cNvSpPr>
            <p:nvPr/>
          </p:nvSpPr>
          <p:spPr bwMode="gray">
            <a:xfrm>
              <a:off x="1515" y="462"/>
              <a:ext cx="4245" cy="130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5" name="Line 31"/>
            <p:cNvSpPr>
              <a:spLocks noChangeShapeType="1"/>
            </p:cNvSpPr>
            <p:nvPr/>
          </p:nvSpPr>
          <p:spPr bwMode="gray">
            <a:xfrm>
              <a:off x="1472" y="448"/>
              <a:ext cx="4288" cy="10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6" name="Line 32"/>
            <p:cNvSpPr>
              <a:spLocks noChangeShapeType="1"/>
            </p:cNvSpPr>
            <p:nvPr/>
          </p:nvSpPr>
          <p:spPr bwMode="gray">
            <a:xfrm>
              <a:off x="1472" y="448"/>
              <a:ext cx="4288" cy="83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7" name="Line 33"/>
            <p:cNvSpPr>
              <a:spLocks noChangeShapeType="1"/>
            </p:cNvSpPr>
            <p:nvPr/>
          </p:nvSpPr>
          <p:spPr bwMode="gray">
            <a:xfrm>
              <a:off x="1472" y="448"/>
              <a:ext cx="4288" cy="613"/>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8" name="Line 34"/>
            <p:cNvSpPr>
              <a:spLocks noChangeShapeType="1"/>
            </p:cNvSpPr>
            <p:nvPr/>
          </p:nvSpPr>
          <p:spPr bwMode="gray">
            <a:xfrm>
              <a:off x="1472" y="448"/>
              <a:ext cx="4288" cy="43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59" name="Line 35"/>
            <p:cNvSpPr>
              <a:spLocks noChangeShapeType="1"/>
            </p:cNvSpPr>
            <p:nvPr/>
          </p:nvSpPr>
          <p:spPr bwMode="gray">
            <a:xfrm>
              <a:off x="1472" y="448"/>
              <a:ext cx="4288" cy="25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0" name="Line 36"/>
            <p:cNvSpPr>
              <a:spLocks noChangeShapeType="1"/>
            </p:cNvSpPr>
            <p:nvPr/>
          </p:nvSpPr>
          <p:spPr bwMode="gray">
            <a:xfrm>
              <a:off x="1472" y="448"/>
              <a:ext cx="4288" cy="13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1" name="Line 37"/>
            <p:cNvSpPr>
              <a:spLocks noChangeShapeType="1"/>
            </p:cNvSpPr>
            <p:nvPr/>
          </p:nvSpPr>
          <p:spPr bwMode="gray">
            <a:xfrm flipH="1">
              <a:off x="0" y="449"/>
              <a:ext cx="147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2" name="Line 38"/>
            <p:cNvSpPr>
              <a:spLocks noChangeShapeType="1"/>
            </p:cNvSpPr>
            <p:nvPr/>
          </p:nvSpPr>
          <p:spPr bwMode="gray">
            <a:xfrm flipH="1">
              <a:off x="0" y="436"/>
              <a:ext cx="1474" cy="251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3" name="Line 39"/>
            <p:cNvSpPr>
              <a:spLocks noChangeShapeType="1"/>
            </p:cNvSpPr>
            <p:nvPr/>
          </p:nvSpPr>
          <p:spPr bwMode="gray">
            <a:xfrm flipH="1">
              <a:off x="0" y="462"/>
              <a:ext cx="1461" cy="346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4" name="Line 40"/>
            <p:cNvSpPr>
              <a:spLocks noChangeShapeType="1"/>
            </p:cNvSpPr>
            <p:nvPr/>
          </p:nvSpPr>
          <p:spPr bwMode="gray">
            <a:xfrm flipH="1">
              <a:off x="249" y="463"/>
              <a:ext cx="1215"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5" name="Line 41"/>
            <p:cNvSpPr>
              <a:spLocks noChangeShapeType="1"/>
            </p:cNvSpPr>
            <p:nvPr/>
          </p:nvSpPr>
          <p:spPr bwMode="gray">
            <a:xfrm flipH="1">
              <a:off x="657" y="472"/>
              <a:ext cx="808" cy="3848"/>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6" name="Line 42"/>
            <p:cNvSpPr>
              <a:spLocks noChangeShapeType="1"/>
            </p:cNvSpPr>
            <p:nvPr/>
          </p:nvSpPr>
          <p:spPr bwMode="gray">
            <a:xfrm flipH="1">
              <a:off x="1066" y="463"/>
              <a:ext cx="404" cy="385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7" name="Line 43"/>
            <p:cNvSpPr>
              <a:spLocks noChangeShapeType="1"/>
            </p:cNvSpPr>
            <p:nvPr/>
          </p:nvSpPr>
          <p:spPr bwMode="gray">
            <a:xfrm flipH="1">
              <a:off x="0" y="436"/>
              <a:ext cx="1474" cy="1875"/>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8" name="Line 44"/>
            <p:cNvSpPr>
              <a:spLocks noChangeShapeType="1"/>
            </p:cNvSpPr>
            <p:nvPr/>
          </p:nvSpPr>
          <p:spPr bwMode="gray">
            <a:xfrm flipH="1">
              <a:off x="0" y="466"/>
              <a:ext cx="1447" cy="132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69" name="Line 45"/>
            <p:cNvSpPr>
              <a:spLocks noChangeShapeType="1"/>
            </p:cNvSpPr>
            <p:nvPr/>
          </p:nvSpPr>
          <p:spPr bwMode="gray">
            <a:xfrm flipH="1">
              <a:off x="0" y="449"/>
              <a:ext cx="1474" cy="89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0" name="Line 46"/>
            <p:cNvSpPr>
              <a:spLocks noChangeShapeType="1"/>
            </p:cNvSpPr>
            <p:nvPr/>
          </p:nvSpPr>
          <p:spPr bwMode="gray">
            <a:xfrm flipH="1">
              <a:off x="0" y="471"/>
              <a:ext cx="1435" cy="50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1" name="Line 47"/>
            <p:cNvSpPr>
              <a:spLocks noChangeShapeType="1"/>
            </p:cNvSpPr>
            <p:nvPr/>
          </p:nvSpPr>
          <p:spPr bwMode="gray">
            <a:xfrm flipH="1">
              <a:off x="0" y="463"/>
              <a:ext cx="1464" cy="206"/>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2" name="Line 48"/>
            <p:cNvSpPr>
              <a:spLocks noChangeShapeType="1"/>
            </p:cNvSpPr>
            <p:nvPr/>
          </p:nvSpPr>
          <p:spPr bwMode="gray">
            <a:xfrm flipH="1">
              <a:off x="0" y="436"/>
              <a:ext cx="1474" cy="124"/>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1073" name="Group 49"/>
            <p:cNvGrpSpPr>
              <a:grpSpLocks/>
            </p:cNvGrpSpPr>
            <p:nvPr/>
          </p:nvGrpSpPr>
          <p:grpSpPr bwMode="auto">
            <a:xfrm>
              <a:off x="0" y="2063"/>
              <a:ext cx="5760" cy="1220"/>
              <a:chOff x="235" y="2750"/>
              <a:chExt cx="5241" cy="699"/>
            </a:xfrm>
          </p:grpSpPr>
          <p:sp>
            <p:nvSpPr>
              <p:cNvPr id="1074" name="Line 50"/>
              <p:cNvSpPr>
                <a:spLocks noChangeShapeType="1"/>
              </p:cNvSpPr>
              <p:nvPr/>
            </p:nvSpPr>
            <p:spPr bwMode="gray">
              <a:xfrm>
                <a:off x="235" y="3449"/>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5" name="Line 51"/>
              <p:cNvSpPr>
                <a:spLocks noChangeShapeType="1"/>
              </p:cNvSpPr>
              <p:nvPr/>
            </p:nvSpPr>
            <p:spPr bwMode="gray">
              <a:xfrm>
                <a:off x="235" y="3191"/>
                <a:ext cx="5241"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6" name="Line 52"/>
              <p:cNvSpPr>
                <a:spLocks noChangeShapeType="1"/>
              </p:cNvSpPr>
              <p:nvPr/>
            </p:nvSpPr>
            <p:spPr bwMode="gray">
              <a:xfrm>
                <a:off x="235" y="2958"/>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7" name="Line 53"/>
              <p:cNvSpPr>
                <a:spLocks noChangeShapeType="1"/>
              </p:cNvSpPr>
              <p:nvPr/>
            </p:nvSpPr>
            <p:spPr bwMode="gray">
              <a:xfrm>
                <a:off x="235" y="2750"/>
                <a:ext cx="5239"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078" name="Line 54"/>
            <p:cNvSpPr>
              <a:spLocks noChangeShapeType="1"/>
            </p:cNvSpPr>
            <p:nvPr/>
          </p:nvSpPr>
          <p:spPr bwMode="gray">
            <a:xfrm>
              <a:off x="0" y="1753"/>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79" name="Line 55"/>
            <p:cNvSpPr>
              <a:spLocks noChangeShapeType="1"/>
            </p:cNvSpPr>
            <p:nvPr/>
          </p:nvSpPr>
          <p:spPr bwMode="gray">
            <a:xfrm flipV="1">
              <a:off x="0" y="1455"/>
              <a:ext cx="5760" cy="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0" name="Line 56"/>
            <p:cNvSpPr>
              <a:spLocks noChangeShapeType="1"/>
            </p:cNvSpPr>
            <p:nvPr/>
          </p:nvSpPr>
          <p:spPr bwMode="gray">
            <a:xfrm>
              <a:off x="0" y="1182"/>
              <a:ext cx="5760" cy="9"/>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1" name="Line 57"/>
            <p:cNvSpPr>
              <a:spLocks noChangeShapeType="1"/>
            </p:cNvSpPr>
            <p:nvPr/>
          </p:nvSpPr>
          <p:spPr bwMode="gray">
            <a:xfrm>
              <a:off x="0" y="965"/>
              <a:ext cx="5734"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2" name="Line 58"/>
            <p:cNvSpPr>
              <a:spLocks noChangeShapeType="1"/>
            </p:cNvSpPr>
            <p:nvPr/>
          </p:nvSpPr>
          <p:spPr bwMode="gray">
            <a:xfrm flipV="1">
              <a:off x="0" y="780"/>
              <a:ext cx="5760" cy="11"/>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3" name="Line 59"/>
            <p:cNvSpPr>
              <a:spLocks noChangeShapeType="1"/>
            </p:cNvSpPr>
            <p:nvPr/>
          </p:nvSpPr>
          <p:spPr bwMode="gray">
            <a:xfrm>
              <a:off x="0" y="661"/>
              <a:ext cx="5760" cy="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4" name="Line 60"/>
            <p:cNvSpPr>
              <a:spLocks noChangeShapeType="1"/>
            </p:cNvSpPr>
            <p:nvPr/>
          </p:nvSpPr>
          <p:spPr bwMode="gray">
            <a:xfrm flipV="1">
              <a:off x="0" y="558"/>
              <a:ext cx="5760" cy="17"/>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5" name="Line 61"/>
            <p:cNvSpPr>
              <a:spLocks noChangeShapeType="1"/>
            </p:cNvSpPr>
            <p:nvPr/>
          </p:nvSpPr>
          <p:spPr bwMode="gray">
            <a:xfrm>
              <a:off x="25" y="521"/>
              <a:ext cx="5735"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086" name="Line 62"/>
            <p:cNvSpPr>
              <a:spLocks noChangeShapeType="1"/>
            </p:cNvSpPr>
            <p:nvPr/>
          </p:nvSpPr>
          <p:spPr bwMode="gray">
            <a:xfrm>
              <a:off x="0" y="482"/>
              <a:ext cx="5760" cy="0"/>
            </a:xfrm>
            <a:prstGeom prst="line">
              <a:avLst/>
            </a:prstGeom>
            <a:noFill/>
            <a:ln w="3175">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027" name="Rectangle 3"/>
          <p:cNvSpPr>
            <a:spLocks noGrp="1" noChangeArrowheads="1"/>
          </p:cNvSpPr>
          <p:nvPr>
            <p:ph type="body" idx="1"/>
          </p:nvPr>
        </p:nvSpPr>
        <p:spPr bwMode="auto">
          <a:xfrm>
            <a:off x="713532" y="989507"/>
            <a:ext cx="10868869" cy="512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ltLang="zh-CN" dirty="0"/>
          </a:p>
        </p:txBody>
      </p:sp>
      <p:sp>
        <p:nvSpPr>
          <p:cNvPr id="1028" name="Rectangle 4"/>
          <p:cNvSpPr>
            <a:spLocks noGrp="1" noChangeArrowheads="1"/>
          </p:cNvSpPr>
          <p:nvPr>
            <p:ph type="dt" sz="half" idx="2"/>
          </p:nvPr>
        </p:nvSpPr>
        <p:spPr bwMode="auto">
          <a:xfrm>
            <a:off x="609600" y="6429388"/>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4165600" y="6429388"/>
            <a:ext cx="3860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9227864" y="6381328"/>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100">
                <a:ea typeface="宋体" panose="02010600030101010101" pitchFamily="2" charset="-122"/>
              </a:defRPr>
            </a:lvl1pPr>
          </a:lstStyle>
          <a:p>
            <a:fld id="{7AF33C28-A71A-4459-B48B-0CF3BFDAB261}" type="slidenum">
              <a:rPr lang="en-US" altLang="zh-CN" smtClean="0"/>
              <a:pPr/>
              <a:t>‹#›</a:t>
            </a:fld>
            <a:endParaRPr lang="en-US" altLang="zh-CN" sz="1100" dirty="0"/>
          </a:p>
        </p:txBody>
      </p:sp>
      <p:pic>
        <p:nvPicPr>
          <p:cNvPr id="91" name="Picture 90"/>
          <p:cNvPicPr>
            <a:picLocks noChangeAspect="1"/>
          </p:cNvPicPr>
          <p:nvPr/>
        </p:nvPicPr>
        <p:blipFill>
          <a:blip r:embed="rId22"/>
          <a:stretch>
            <a:fillRect/>
          </a:stretch>
        </p:blipFill>
        <p:spPr>
          <a:xfrm>
            <a:off x="-34285" y="-78842"/>
            <a:ext cx="12204700" cy="847987"/>
          </a:xfrm>
          <a:prstGeom prst="rect">
            <a:avLst/>
          </a:prstGeom>
          <a:solidFill>
            <a:srgbClr val="4F8356"/>
          </a:solidFill>
        </p:spPr>
      </p:pic>
      <p:sp>
        <p:nvSpPr>
          <p:cNvPr id="97" name="Rectangle 2"/>
          <p:cNvSpPr>
            <a:spLocks noGrp="1" noChangeArrowheads="1"/>
          </p:cNvSpPr>
          <p:nvPr>
            <p:ph type="title"/>
          </p:nvPr>
        </p:nvSpPr>
        <p:spPr bwMode="white">
          <a:xfrm>
            <a:off x="713532" y="97067"/>
            <a:ext cx="10868869"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dirty="0"/>
          </a:p>
        </p:txBody>
      </p:sp>
      <p:pic>
        <p:nvPicPr>
          <p:cNvPr id="56" name="Picture 90">
            <a:extLst>
              <a:ext uri="{FF2B5EF4-FFF2-40B4-BE49-F238E27FC236}">
                <a16:creationId xmlns:a16="http://schemas.microsoft.com/office/drawing/2014/main" id="{26B67B78-5A6B-4FE9-99DF-A085E83C1B0C}"/>
              </a:ext>
            </a:extLst>
          </p:cNvPr>
          <p:cNvPicPr>
            <a:picLocks noChangeAspect="1"/>
          </p:cNvPicPr>
          <p:nvPr userDrawn="1"/>
        </p:nvPicPr>
        <p:blipFill>
          <a:blip r:embed="rId22"/>
          <a:stretch>
            <a:fillRect/>
          </a:stretch>
        </p:blipFill>
        <p:spPr>
          <a:xfrm>
            <a:off x="-34285" y="-78842"/>
            <a:ext cx="12204700" cy="847987"/>
          </a:xfrm>
          <a:prstGeom prst="rect">
            <a:avLst/>
          </a:prstGeom>
          <a:solidFill>
            <a:srgbClr val="4F8356"/>
          </a:solidFill>
        </p:spPr>
      </p:pic>
    </p:spTree>
    <p:extLst>
      <p:ext uri="{BB962C8B-B14F-4D97-AF65-F5344CB8AC3E}">
        <p14:creationId xmlns:p14="http://schemas.microsoft.com/office/powerpoint/2010/main" val="67623873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74" r:id="rId13"/>
    <p:sldLayoutId id="2147483655" r:id="rId14"/>
    <p:sldLayoutId id="2147483656" r:id="rId15"/>
    <p:sldLayoutId id="2147483658" r:id="rId16"/>
    <p:sldLayoutId id="2147483689" r:id="rId17"/>
  </p:sldLayoutIdLst>
  <p:hf hdr="0" ftr="0" dt="0"/>
  <p:txStyles>
    <p:titleStyle>
      <a:lvl1pPr algn="ctr" rtl="0" eaLnBrk="1" fontAlgn="base" hangingPunct="1">
        <a:spcBef>
          <a:spcPct val="0"/>
        </a:spcBef>
        <a:spcAft>
          <a:spcPct val="0"/>
        </a:spcAft>
        <a:defRPr sz="3600" b="1" kern="1200">
          <a:solidFill>
            <a:srgbClr val="FFFFFF"/>
          </a:solidFill>
          <a:latin typeface="+mj-lt"/>
          <a:ea typeface="+mj-ea"/>
          <a:cs typeface="+mj-cs"/>
        </a:defRPr>
      </a:lvl1pPr>
      <a:lvl2pPr algn="ctr" rtl="0" eaLnBrk="1" fontAlgn="base" hangingPunct="1">
        <a:spcBef>
          <a:spcPct val="0"/>
        </a:spcBef>
        <a:spcAft>
          <a:spcPct val="0"/>
        </a:spcAft>
        <a:defRPr sz="3200" b="1">
          <a:solidFill>
            <a:srgbClr val="FFFFFF"/>
          </a:solidFill>
          <a:latin typeface="Verdana" panose="020B0604030504040204" pitchFamily="34" charset="0"/>
        </a:defRPr>
      </a:lvl2pPr>
      <a:lvl3pPr algn="ctr" rtl="0" eaLnBrk="1" fontAlgn="base" hangingPunct="1">
        <a:spcBef>
          <a:spcPct val="0"/>
        </a:spcBef>
        <a:spcAft>
          <a:spcPct val="0"/>
        </a:spcAft>
        <a:defRPr sz="3200" b="1">
          <a:solidFill>
            <a:srgbClr val="FFFFFF"/>
          </a:solidFill>
          <a:latin typeface="Verdana" panose="020B0604030504040204" pitchFamily="34" charset="0"/>
        </a:defRPr>
      </a:lvl3pPr>
      <a:lvl4pPr algn="ctr" rtl="0" eaLnBrk="1" fontAlgn="base" hangingPunct="1">
        <a:spcBef>
          <a:spcPct val="0"/>
        </a:spcBef>
        <a:spcAft>
          <a:spcPct val="0"/>
        </a:spcAft>
        <a:defRPr sz="3200" b="1">
          <a:solidFill>
            <a:srgbClr val="FFFFFF"/>
          </a:solidFill>
          <a:latin typeface="Verdana" panose="020B0604030504040204" pitchFamily="34" charset="0"/>
        </a:defRPr>
      </a:lvl4pPr>
      <a:lvl5pPr algn="ctr" rtl="0" eaLnBrk="1" fontAlgn="base" hangingPunct="1">
        <a:spcBef>
          <a:spcPct val="0"/>
        </a:spcBef>
        <a:spcAft>
          <a:spcPct val="0"/>
        </a:spcAft>
        <a:defRPr sz="3200" b="1">
          <a:solidFill>
            <a:srgbClr val="FFFFFF"/>
          </a:solidFill>
          <a:latin typeface="Verdana" panose="020B0604030504040204" pitchFamily="34" charset="0"/>
        </a:defRPr>
      </a:lvl5pPr>
      <a:lvl6pPr marL="457200" algn="ctr" rtl="0" eaLnBrk="1" fontAlgn="base" hangingPunct="1">
        <a:spcBef>
          <a:spcPct val="0"/>
        </a:spcBef>
        <a:spcAft>
          <a:spcPct val="0"/>
        </a:spcAft>
        <a:defRPr sz="3200" b="1">
          <a:solidFill>
            <a:srgbClr val="FFFFFF"/>
          </a:solidFill>
          <a:latin typeface="Verdana" panose="020B0604030504040204" pitchFamily="34" charset="0"/>
        </a:defRPr>
      </a:lvl6pPr>
      <a:lvl7pPr marL="914400" algn="ctr" rtl="0" eaLnBrk="1" fontAlgn="base" hangingPunct="1">
        <a:spcBef>
          <a:spcPct val="0"/>
        </a:spcBef>
        <a:spcAft>
          <a:spcPct val="0"/>
        </a:spcAft>
        <a:defRPr sz="3200" b="1">
          <a:solidFill>
            <a:srgbClr val="FFFFFF"/>
          </a:solidFill>
          <a:latin typeface="Verdana" panose="020B0604030504040204" pitchFamily="34" charset="0"/>
        </a:defRPr>
      </a:lvl7pPr>
      <a:lvl8pPr marL="1371600" algn="ctr" rtl="0" eaLnBrk="1" fontAlgn="base" hangingPunct="1">
        <a:spcBef>
          <a:spcPct val="0"/>
        </a:spcBef>
        <a:spcAft>
          <a:spcPct val="0"/>
        </a:spcAft>
        <a:defRPr sz="3200" b="1">
          <a:solidFill>
            <a:srgbClr val="FFFFFF"/>
          </a:solidFill>
          <a:latin typeface="Verdana" panose="020B0604030504040204" pitchFamily="34" charset="0"/>
        </a:defRPr>
      </a:lvl8pPr>
      <a:lvl9pPr marL="1828800" algn="ctr" rtl="0" eaLnBrk="1" fontAlgn="base" hangingPunct="1">
        <a:spcBef>
          <a:spcPct val="0"/>
        </a:spcBef>
        <a:spcAft>
          <a:spcPct val="0"/>
        </a:spcAft>
        <a:defRPr sz="3200" b="1">
          <a:solidFill>
            <a:srgbClr val="FFFFFF"/>
          </a:solidFill>
          <a:latin typeface="Verdana" panose="020B0604030504040204" pitchFamily="34" charset="0"/>
        </a:defRPr>
      </a:lvl9pPr>
    </p:titleStyle>
    <p:bodyStyle>
      <a:lvl1pPr marL="342900" indent="-342900" algn="l" rtl="0" eaLnBrk="1" fontAlgn="base" hangingPunct="1">
        <a:spcBef>
          <a:spcPct val="20000"/>
        </a:spcBef>
        <a:spcAft>
          <a:spcPct val="0"/>
        </a:spcAft>
        <a:buClr>
          <a:schemeClr val="hlink"/>
        </a:buClr>
        <a:buFont typeface="Wingdings" panose="05000000000000000000" pitchFamily="2" charset="2"/>
        <a:buChar char="v"/>
        <a:defRPr sz="36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anose="05000000000000000000" pitchFamily="2" charset="2"/>
        <a:buChar char="§"/>
        <a:defRPr sz="2800" kern="1200">
          <a:solidFill>
            <a:schemeClr val="tx1"/>
          </a:solidFill>
          <a:latin typeface="Arial" panose="020B0604020202020204" pitchFamily="34" charset="0"/>
          <a:ea typeface="+mn-ea"/>
          <a:cs typeface="+mn-cs"/>
        </a:defRPr>
      </a:lvl2pPr>
      <a:lvl3pPr marL="1143000" indent="-228600" algn="l" rtl="0" eaLnBrk="1" fontAlgn="base" hangingPunct="1">
        <a:spcBef>
          <a:spcPct val="20000"/>
        </a:spcBef>
        <a:spcAft>
          <a:spcPct val="0"/>
        </a:spcAft>
        <a:buClr>
          <a:schemeClr val="tx1"/>
        </a:buClr>
        <a:buChar char="•"/>
        <a:defRPr sz="2400" kern="1200">
          <a:solidFill>
            <a:schemeClr val="tx1"/>
          </a:solidFill>
          <a:latin typeface="Arial" panose="020B0604020202020204" pitchFamily="34" charset="0"/>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oleObject" Target="../embeddings/oleObject4.bin"/><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16.emf"/><Relationship Id="rId9"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microsoft.com/office/2007/relationships/hdphoto" Target="../media/hdphoto5.wdp"/><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hyperlink" Target="http://gahag.net/001321-handshake-han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hyperlink" Target="https://www.pianshen.com/article/8427804483/" TargetMode="External"/><Relationship Id="rId2" Type="http://schemas.openxmlformats.org/officeDocument/2006/relationships/image" Target="../media/image32.jp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5.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hyperlink" Target="https://blog.csdn.net/dreamerzhang66/article/details/80207566" TargetMode="External"/><Relationship Id="rId7" Type="http://schemas.openxmlformats.org/officeDocument/2006/relationships/image" Target="../media/image39.png"/><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hyperlink" Target="https://en.wikipedia.org/wiki/IP_address" TargetMode="Externa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piqsels.com/zh/public-domain-photo-jrruh" TargetMode="External"/><Relationship Id="rId2" Type="http://schemas.openxmlformats.org/officeDocument/2006/relationships/image" Target="../media/image45.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 Id="rId5" Type="http://schemas.openxmlformats.org/officeDocument/2006/relationships/image" Target="../media/image66.jpg"/><Relationship Id="rId4" Type="http://schemas.openxmlformats.org/officeDocument/2006/relationships/image" Target="../media/image65.jpg"/></Relationships>
</file>

<file path=ppt/slides/_rels/slide37.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g"/><Relationship Id="rId7" Type="http://schemas.openxmlformats.org/officeDocument/2006/relationships/image" Target="../media/image72.jpeg"/><Relationship Id="rId2" Type="http://schemas.openxmlformats.org/officeDocument/2006/relationships/image" Target="../media/image67.jpg"/><Relationship Id="rId1" Type="http://schemas.openxmlformats.org/officeDocument/2006/relationships/slideLayout" Target="../slideLayouts/slideLayout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g"/><Relationship Id="rId9" Type="http://schemas.openxmlformats.org/officeDocument/2006/relationships/image" Target="../media/image74.jpeg"/></Relationships>
</file>

<file path=ppt/slides/_rels/slide3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8.png"/><Relationship Id="rId1" Type="http://schemas.openxmlformats.org/officeDocument/2006/relationships/slideLayout" Target="../slideLayouts/slideLayout6.xml"/><Relationship Id="rId5" Type="http://schemas.openxmlformats.org/officeDocument/2006/relationships/image" Target="../media/image80.gif"/><Relationship Id="rId4" Type="http://schemas.openxmlformats.org/officeDocument/2006/relationships/image" Target="../media/image79.jpg"/></Relationships>
</file>

<file path=ppt/slides/_rels/slide4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3.jpeg"/></Relationships>
</file>

<file path=ppt/slides/_rels/slide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2.xml"/><Relationship Id="rId4" Type="http://schemas.openxmlformats.org/officeDocument/2006/relationships/image" Target="../media/image107.jpg"/></Relationships>
</file>

<file path=ppt/slides/_rels/slide5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g"/><Relationship Id="rId1" Type="http://schemas.openxmlformats.org/officeDocument/2006/relationships/slideLayout" Target="../slideLayouts/slideLayout2.xml"/><Relationship Id="rId5" Type="http://schemas.openxmlformats.org/officeDocument/2006/relationships/image" Target="../media/image117.jpg"/><Relationship Id="rId4" Type="http://schemas.openxmlformats.org/officeDocument/2006/relationships/image" Target="../media/image116.jpg"/></Relationships>
</file>

<file path=ppt/slides/_rels/slide59.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oleObject" Target="../embeddings/oleObject2.bin"/><Relationship Id="rId4" Type="http://schemas.openxmlformats.org/officeDocument/2006/relationships/image" Target="../media/image10.emf"/><Relationship Id="rId9" Type="http://schemas.openxmlformats.org/officeDocument/2006/relationships/image" Target="../media/image12.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19.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62.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17.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19.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63.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17.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119.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64.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17.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119.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65.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17.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119.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66.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17.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119.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67.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slideLayout" Target="../slideLayouts/slideLayout17.xml"/><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image" Target="../media/image119.tmp"/><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s>
</file>

<file path=ppt/slides/_rels/slide68.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slideLayout" Target="../slideLayouts/slideLayout17.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 Type="http://schemas.openxmlformats.org/officeDocument/2006/relationships/tags" Target="../tags/tag121.xml"/><Relationship Id="rId16" Type="http://schemas.openxmlformats.org/officeDocument/2006/relationships/tags" Target="../tags/tag135.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tags" Target="../tags/tag134.xml"/><Relationship Id="rId10" Type="http://schemas.openxmlformats.org/officeDocument/2006/relationships/tags" Target="../tags/tag129.xml"/><Relationship Id="rId19" Type="http://schemas.openxmlformats.org/officeDocument/2006/relationships/image" Target="../media/image119.tmp"/><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s>
</file>

<file path=ppt/slides/_rels/slide69.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slideLayout" Target="../slideLayouts/slideLayout17.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 Type="http://schemas.openxmlformats.org/officeDocument/2006/relationships/tags" Target="../tags/tag138.xml"/><Relationship Id="rId16" Type="http://schemas.openxmlformats.org/officeDocument/2006/relationships/tags" Target="../tags/tag152.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5" Type="http://schemas.openxmlformats.org/officeDocument/2006/relationships/tags" Target="../tags/tag151.xml"/><Relationship Id="rId10" Type="http://schemas.openxmlformats.org/officeDocument/2006/relationships/tags" Target="../tags/tag146.xml"/><Relationship Id="rId19" Type="http://schemas.openxmlformats.org/officeDocument/2006/relationships/image" Target="../media/image119.tmp"/><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18" Type="http://schemas.openxmlformats.org/officeDocument/2006/relationships/slideLayout" Target="../slideLayouts/slideLayout17.xml"/><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tags" Target="../tags/tag170.xml"/><Relationship Id="rId2" Type="http://schemas.openxmlformats.org/officeDocument/2006/relationships/tags" Target="../tags/tag155.xml"/><Relationship Id="rId16" Type="http://schemas.openxmlformats.org/officeDocument/2006/relationships/tags" Target="../tags/tag169.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5" Type="http://schemas.openxmlformats.org/officeDocument/2006/relationships/tags" Target="../tags/tag158.xml"/><Relationship Id="rId15" Type="http://schemas.openxmlformats.org/officeDocument/2006/relationships/tags" Target="../tags/tag168.xml"/><Relationship Id="rId10" Type="http://schemas.openxmlformats.org/officeDocument/2006/relationships/tags" Target="../tags/tag163.xml"/><Relationship Id="rId19" Type="http://schemas.openxmlformats.org/officeDocument/2006/relationships/image" Target="../media/image119.tmp"/><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s>
</file>

<file path=ppt/slides/_rels/slide71.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tags" Target="../tags/tag183.xml"/><Relationship Id="rId18" Type="http://schemas.openxmlformats.org/officeDocument/2006/relationships/slideLayout" Target="../slideLayouts/slideLayout17.xm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tags" Target="../tags/tag187.xml"/><Relationship Id="rId2" Type="http://schemas.openxmlformats.org/officeDocument/2006/relationships/tags" Target="../tags/tag172.xml"/><Relationship Id="rId16" Type="http://schemas.openxmlformats.org/officeDocument/2006/relationships/tags" Target="../tags/tag186.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5" Type="http://schemas.openxmlformats.org/officeDocument/2006/relationships/tags" Target="../tags/tag185.xml"/><Relationship Id="rId10" Type="http://schemas.openxmlformats.org/officeDocument/2006/relationships/tags" Target="../tags/tag180.xml"/><Relationship Id="rId19" Type="http://schemas.openxmlformats.org/officeDocument/2006/relationships/image" Target="../media/image119.tmp"/><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s>
</file>

<file path=ppt/slides/_rels/slide72.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tags" Target="../tags/tag199.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5" Type="http://schemas.openxmlformats.org/officeDocument/2006/relationships/image" Target="../media/image119.tmp"/><Relationship Id="rId10" Type="http://schemas.openxmlformats.org/officeDocument/2006/relationships/tags" Target="../tags/tag197.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tags" Target="../tags/tag212.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5" Type="http://schemas.openxmlformats.org/officeDocument/2006/relationships/tags" Target="../tags/tag205.xml"/><Relationship Id="rId15" Type="http://schemas.openxmlformats.org/officeDocument/2006/relationships/image" Target="../media/image119.tmp"/><Relationship Id="rId10" Type="http://schemas.openxmlformats.org/officeDocument/2006/relationships/tags" Target="../tags/tag210.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tags" Target="../tags/tag226.xml"/><Relationship Id="rId3" Type="http://schemas.openxmlformats.org/officeDocument/2006/relationships/tags" Target="../tags/tag216.xml"/><Relationship Id="rId7" Type="http://schemas.openxmlformats.org/officeDocument/2006/relationships/tags" Target="../tags/tag220.xml"/><Relationship Id="rId12" Type="http://schemas.openxmlformats.org/officeDocument/2006/relationships/tags" Target="../tags/tag225.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5" Type="http://schemas.openxmlformats.org/officeDocument/2006/relationships/tags" Target="../tags/tag218.xml"/><Relationship Id="rId15" Type="http://schemas.openxmlformats.org/officeDocument/2006/relationships/image" Target="../media/image119.tmp"/><Relationship Id="rId10" Type="http://schemas.openxmlformats.org/officeDocument/2006/relationships/tags" Target="../tags/tag223.xml"/><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tags" Target="../tags/tag239.xml"/><Relationship Id="rId3" Type="http://schemas.openxmlformats.org/officeDocument/2006/relationships/tags" Target="../tags/tag229.xml"/><Relationship Id="rId7" Type="http://schemas.openxmlformats.org/officeDocument/2006/relationships/tags" Target="../tags/tag233.xml"/><Relationship Id="rId12" Type="http://schemas.openxmlformats.org/officeDocument/2006/relationships/tags" Target="../tags/tag238.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tags" Target="../tags/tag237.xml"/><Relationship Id="rId5" Type="http://schemas.openxmlformats.org/officeDocument/2006/relationships/tags" Target="../tags/tag231.xml"/><Relationship Id="rId15" Type="http://schemas.openxmlformats.org/officeDocument/2006/relationships/image" Target="../media/image119.tmp"/><Relationship Id="rId10" Type="http://schemas.openxmlformats.org/officeDocument/2006/relationships/tags" Target="../tags/tag236.xml"/><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image" Target="../media/image119.tmp"/><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18" Type="http://schemas.openxmlformats.org/officeDocument/2006/relationships/tags" Target="../tags/tag270.xml"/><Relationship Id="rId3" Type="http://schemas.openxmlformats.org/officeDocument/2006/relationships/tags" Target="../tags/tag255.xml"/><Relationship Id="rId21" Type="http://schemas.openxmlformats.org/officeDocument/2006/relationships/image" Target="../media/image119.tmp"/><Relationship Id="rId7" Type="http://schemas.openxmlformats.org/officeDocument/2006/relationships/tags" Target="../tags/tag259.xml"/><Relationship Id="rId12" Type="http://schemas.openxmlformats.org/officeDocument/2006/relationships/tags" Target="../tags/tag264.xml"/><Relationship Id="rId17" Type="http://schemas.openxmlformats.org/officeDocument/2006/relationships/tags" Target="../tags/tag269.xml"/><Relationship Id="rId2" Type="http://schemas.openxmlformats.org/officeDocument/2006/relationships/tags" Target="../tags/tag254.xml"/><Relationship Id="rId16" Type="http://schemas.openxmlformats.org/officeDocument/2006/relationships/tags" Target="../tags/tag268.xml"/><Relationship Id="rId20" Type="http://schemas.openxmlformats.org/officeDocument/2006/relationships/slideLayout" Target="../slideLayouts/slideLayout17.xml"/><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5" Type="http://schemas.openxmlformats.org/officeDocument/2006/relationships/tags" Target="../tags/tag257.xml"/><Relationship Id="rId15" Type="http://schemas.openxmlformats.org/officeDocument/2006/relationships/tags" Target="../tags/tag267.xml"/><Relationship Id="rId10" Type="http://schemas.openxmlformats.org/officeDocument/2006/relationships/tags" Target="../tags/tag262.xml"/><Relationship Id="rId19" Type="http://schemas.openxmlformats.org/officeDocument/2006/relationships/tags" Target="../tags/tag271.xml"/><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tags" Target="../tags/tag266.xml"/></Relationships>
</file>

<file path=ppt/slides/_rels/slide78.xml.rels><?xml version="1.0" encoding="UTF-8" standalone="yes"?>
<Relationships xmlns="http://schemas.openxmlformats.org/package/2006/relationships"><Relationship Id="rId8" Type="http://schemas.openxmlformats.org/officeDocument/2006/relationships/tags" Target="../tags/tag279.xml"/><Relationship Id="rId13" Type="http://schemas.openxmlformats.org/officeDocument/2006/relationships/tags" Target="../tags/tag284.xml"/><Relationship Id="rId18" Type="http://schemas.openxmlformats.org/officeDocument/2006/relationships/tags" Target="../tags/tag289.xml"/><Relationship Id="rId3" Type="http://schemas.openxmlformats.org/officeDocument/2006/relationships/tags" Target="../tags/tag274.xml"/><Relationship Id="rId21" Type="http://schemas.openxmlformats.org/officeDocument/2006/relationships/image" Target="../media/image119.tmp"/><Relationship Id="rId7" Type="http://schemas.openxmlformats.org/officeDocument/2006/relationships/tags" Target="../tags/tag278.xml"/><Relationship Id="rId12" Type="http://schemas.openxmlformats.org/officeDocument/2006/relationships/tags" Target="../tags/tag283.xml"/><Relationship Id="rId17" Type="http://schemas.openxmlformats.org/officeDocument/2006/relationships/tags" Target="../tags/tag288.xml"/><Relationship Id="rId2" Type="http://schemas.openxmlformats.org/officeDocument/2006/relationships/tags" Target="../tags/tag273.xml"/><Relationship Id="rId16" Type="http://schemas.openxmlformats.org/officeDocument/2006/relationships/tags" Target="../tags/tag287.xml"/><Relationship Id="rId20" Type="http://schemas.openxmlformats.org/officeDocument/2006/relationships/slideLayout" Target="../slideLayouts/slideLayout17.xml"/><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tags" Target="../tags/tag282.xml"/><Relationship Id="rId5" Type="http://schemas.openxmlformats.org/officeDocument/2006/relationships/tags" Target="../tags/tag276.xml"/><Relationship Id="rId15" Type="http://schemas.openxmlformats.org/officeDocument/2006/relationships/tags" Target="../tags/tag286.xml"/><Relationship Id="rId10" Type="http://schemas.openxmlformats.org/officeDocument/2006/relationships/tags" Target="../tags/tag281.xml"/><Relationship Id="rId19" Type="http://schemas.openxmlformats.org/officeDocument/2006/relationships/tags" Target="../tags/tag290.xml"/><Relationship Id="rId4" Type="http://schemas.openxmlformats.org/officeDocument/2006/relationships/tags" Target="../tags/tag275.xml"/><Relationship Id="rId9" Type="http://schemas.openxmlformats.org/officeDocument/2006/relationships/tags" Target="../tags/tag280.xml"/><Relationship Id="rId14" Type="http://schemas.openxmlformats.org/officeDocument/2006/relationships/tags" Target="../tags/tag285.xml"/></Relationships>
</file>

<file path=ppt/slides/_rels/slide79.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18" Type="http://schemas.openxmlformats.org/officeDocument/2006/relationships/tags" Target="../tags/tag308.xml"/><Relationship Id="rId3" Type="http://schemas.openxmlformats.org/officeDocument/2006/relationships/tags" Target="../tags/tag293.xml"/><Relationship Id="rId21" Type="http://schemas.openxmlformats.org/officeDocument/2006/relationships/image" Target="../media/image119.tmp"/><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tags" Target="../tags/tag307.xml"/><Relationship Id="rId2" Type="http://schemas.openxmlformats.org/officeDocument/2006/relationships/tags" Target="../tags/tag292.xml"/><Relationship Id="rId16" Type="http://schemas.openxmlformats.org/officeDocument/2006/relationships/tags" Target="../tags/tag306.xml"/><Relationship Id="rId20" Type="http://schemas.openxmlformats.org/officeDocument/2006/relationships/slideLayout" Target="../slideLayouts/slideLayout17.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tags" Target="../tags/tag305.xml"/><Relationship Id="rId10" Type="http://schemas.openxmlformats.org/officeDocument/2006/relationships/tags" Target="../tags/tag300.xml"/><Relationship Id="rId19" Type="http://schemas.openxmlformats.org/officeDocument/2006/relationships/tags" Target="../tags/tag309.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tags" Target="../tags/tag317.xml"/><Relationship Id="rId3" Type="http://schemas.openxmlformats.org/officeDocument/2006/relationships/tags" Target="../tags/tag312.xml"/><Relationship Id="rId7" Type="http://schemas.openxmlformats.org/officeDocument/2006/relationships/tags" Target="../tags/tag316.xml"/><Relationship Id="rId12" Type="http://schemas.openxmlformats.org/officeDocument/2006/relationships/image" Target="../media/image119.tmp"/><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slideLayout" Target="../slideLayouts/slideLayout17.xml"/><Relationship Id="rId5" Type="http://schemas.openxmlformats.org/officeDocument/2006/relationships/tags" Target="../tags/tag314.xml"/><Relationship Id="rId10" Type="http://schemas.openxmlformats.org/officeDocument/2006/relationships/tags" Target="../tags/tag319.xml"/><Relationship Id="rId4" Type="http://schemas.openxmlformats.org/officeDocument/2006/relationships/tags" Target="../tags/tag313.xml"/><Relationship Id="rId9" Type="http://schemas.openxmlformats.org/officeDocument/2006/relationships/tags" Target="../tags/tag318.xml"/></Relationships>
</file>

<file path=ppt/slides/_rels/slide81.xml.rels><?xml version="1.0" encoding="UTF-8" standalone="yes"?>
<Relationships xmlns="http://schemas.openxmlformats.org/package/2006/relationships"><Relationship Id="rId8" Type="http://schemas.openxmlformats.org/officeDocument/2006/relationships/tags" Target="../tags/tag327.xml"/><Relationship Id="rId3" Type="http://schemas.openxmlformats.org/officeDocument/2006/relationships/tags" Target="../tags/tag322.xml"/><Relationship Id="rId7" Type="http://schemas.openxmlformats.org/officeDocument/2006/relationships/tags" Target="../tags/tag326.xml"/><Relationship Id="rId12" Type="http://schemas.openxmlformats.org/officeDocument/2006/relationships/image" Target="../media/image119.tmp"/><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slideLayout" Target="../slideLayouts/slideLayout17.xml"/><Relationship Id="rId5" Type="http://schemas.openxmlformats.org/officeDocument/2006/relationships/tags" Target="../tags/tag324.xml"/><Relationship Id="rId10" Type="http://schemas.openxmlformats.org/officeDocument/2006/relationships/tags" Target="../tags/tag329.xml"/><Relationship Id="rId4" Type="http://schemas.openxmlformats.org/officeDocument/2006/relationships/tags" Target="../tags/tag323.xml"/><Relationship Id="rId9" Type="http://schemas.openxmlformats.org/officeDocument/2006/relationships/tags" Target="../tags/tag328.xml"/></Relationships>
</file>

<file path=ppt/slides/_rels/slide82.xml.rels><?xml version="1.0" encoding="UTF-8" standalone="yes"?>
<Relationships xmlns="http://schemas.openxmlformats.org/package/2006/relationships"><Relationship Id="rId8" Type="http://schemas.openxmlformats.org/officeDocument/2006/relationships/tags" Target="../tags/tag337.xml"/><Relationship Id="rId3" Type="http://schemas.openxmlformats.org/officeDocument/2006/relationships/tags" Target="../tags/tag332.xml"/><Relationship Id="rId7" Type="http://schemas.openxmlformats.org/officeDocument/2006/relationships/tags" Target="../tags/tag336.xml"/><Relationship Id="rId12" Type="http://schemas.openxmlformats.org/officeDocument/2006/relationships/image" Target="../media/image119.tmp"/><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slideLayout" Target="../slideLayouts/slideLayout17.xml"/><Relationship Id="rId5" Type="http://schemas.openxmlformats.org/officeDocument/2006/relationships/tags" Target="../tags/tag334.xml"/><Relationship Id="rId10" Type="http://schemas.openxmlformats.org/officeDocument/2006/relationships/tags" Target="../tags/tag339.xml"/><Relationship Id="rId4" Type="http://schemas.openxmlformats.org/officeDocument/2006/relationships/tags" Target="../tags/tag333.xml"/><Relationship Id="rId9" Type="http://schemas.openxmlformats.org/officeDocument/2006/relationships/tags" Target="../tags/tag338.xml"/></Relationships>
</file>

<file path=ppt/slides/_rels/slide83.xml.rels><?xml version="1.0" encoding="UTF-8" standalone="yes"?>
<Relationships xmlns="http://schemas.openxmlformats.org/package/2006/relationships"><Relationship Id="rId8" Type="http://schemas.openxmlformats.org/officeDocument/2006/relationships/tags" Target="../tags/tag347.xml"/><Relationship Id="rId3" Type="http://schemas.openxmlformats.org/officeDocument/2006/relationships/tags" Target="../tags/tag342.xml"/><Relationship Id="rId7" Type="http://schemas.openxmlformats.org/officeDocument/2006/relationships/tags" Target="../tags/tag346.xml"/><Relationship Id="rId12" Type="http://schemas.openxmlformats.org/officeDocument/2006/relationships/image" Target="../media/image119.tmp"/><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slideLayout" Target="../slideLayouts/slideLayout17.xml"/><Relationship Id="rId5" Type="http://schemas.openxmlformats.org/officeDocument/2006/relationships/tags" Target="../tags/tag344.xml"/><Relationship Id="rId10" Type="http://schemas.openxmlformats.org/officeDocument/2006/relationships/tags" Target="../tags/tag349.xml"/><Relationship Id="rId4" Type="http://schemas.openxmlformats.org/officeDocument/2006/relationships/tags" Target="../tags/tag343.xml"/><Relationship Id="rId9" Type="http://schemas.openxmlformats.org/officeDocument/2006/relationships/tags" Target="../tags/tag348.xml"/></Relationships>
</file>

<file path=ppt/slides/_rels/slide84.xml.rels><?xml version="1.0" encoding="UTF-8" standalone="yes"?>
<Relationships xmlns="http://schemas.openxmlformats.org/package/2006/relationships"><Relationship Id="rId8" Type="http://schemas.openxmlformats.org/officeDocument/2006/relationships/tags" Target="../tags/tag357.xml"/><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image" Target="../media/image119.tmp"/><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slideLayout" Target="../slideLayouts/slideLayout17.xml"/><Relationship Id="rId5" Type="http://schemas.openxmlformats.org/officeDocument/2006/relationships/tags" Target="../tags/tag354.xml"/><Relationship Id="rId10" Type="http://schemas.openxmlformats.org/officeDocument/2006/relationships/tags" Target="../tags/tag359.xml"/><Relationship Id="rId4" Type="http://schemas.openxmlformats.org/officeDocument/2006/relationships/tags" Target="../tags/tag353.xml"/><Relationship Id="rId9" Type="http://schemas.openxmlformats.org/officeDocument/2006/relationships/tags" Target="../tags/tag358.xml"/></Relationships>
</file>

<file path=ppt/slides/_rels/slide85.xml.rels><?xml version="1.0" encoding="UTF-8" standalone="yes"?>
<Relationships xmlns="http://schemas.openxmlformats.org/package/2006/relationships"><Relationship Id="rId8" Type="http://schemas.openxmlformats.org/officeDocument/2006/relationships/tags" Target="../tags/tag367.xml"/><Relationship Id="rId3" Type="http://schemas.openxmlformats.org/officeDocument/2006/relationships/tags" Target="../tags/tag362.xml"/><Relationship Id="rId7" Type="http://schemas.openxmlformats.org/officeDocument/2006/relationships/tags" Target="../tags/tag366.xml"/><Relationship Id="rId12" Type="http://schemas.openxmlformats.org/officeDocument/2006/relationships/image" Target="../media/image119.tmp"/><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tags" Target="../tags/tag365.xml"/><Relationship Id="rId11" Type="http://schemas.openxmlformats.org/officeDocument/2006/relationships/slideLayout" Target="../slideLayouts/slideLayout17.xml"/><Relationship Id="rId5" Type="http://schemas.openxmlformats.org/officeDocument/2006/relationships/tags" Target="../tags/tag364.xml"/><Relationship Id="rId10" Type="http://schemas.openxmlformats.org/officeDocument/2006/relationships/tags" Target="../tags/tag369.xml"/><Relationship Id="rId4" Type="http://schemas.openxmlformats.org/officeDocument/2006/relationships/tags" Target="../tags/tag363.xml"/><Relationship Id="rId9" Type="http://schemas.openxmlformats.org/officeDocument/2006/relationships/tags" Target="../tags/tag36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sz="quarter"/>
          </p:nvPr>
        </p:nvSpPr>
        <p:spPr>
          <a:xfrm>
            <a:off x="1055440" y="2708920"/>
            <a:ext cx="6984776" cy="1012825"/>
          </a:xfrm>
        </p:spPr>
        <p:txBody>
          <a:bodyPr>
            <a:noAutofit/>
          </a:bodyPr>
          <a:lstStyle/>
          <a:p>
            <a:r>
              <a:rPr lang="zh-CN" altLang="zh-CN" sz="4400" dirty="0"/>
              <a:t>第</a:t>
            </a:r>
            <a:r>
              <a:rPr lang="en-US" altLang="zh-CN" sz="4400" dirty="0"/>
              <a:t>7</a:t>
            </a:r>
            <a:r>
              <a:rPr lang="zh-CN" altLang="zh-CN" sz="4400" dirty="0"/>
              <a:t>章</a:t>
            </a:r>
            <a:r>
              <a:rPr lang="en-US" altLang="zh-CN" sz="4400" dirty="0"/>
              <a:t>  </a:t>
            </a:r>
            <a:r>
              <a:rPr lang="zh-CN" altLang="zh-CN" sz="4400" dirty="0"/>
              <a:t>互联网技术及应用</a:t>
            </a:r>
            <a:endParaRPr lang="en-US" altLang="zh-CN" sz="4400" dirty="0">
              <a:ea typeface="宋体" panose="02010600030101010101" pitchFamily="2" charset="-122"/>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696" y="-99392"/>
            <a:ext cx="1964116" cy="172819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F2518848-579D-452A-AB2C-F234EFABF795}"/>
              </a:ext>
            </a:extLst>
          </p:cNvPr>
          <p:cNvSpPr>
            <a:spLocks noGrp="1" noChangeArrowheads="1"/>
          </p:cNvSpPr>
          <p:nvPr>
            <p:ph type="title"/>
          </p:nvPr>
        </p:nvSpPr>
        <p:spPr>
          <a:xfrm>
            <a:off x="1544371" y="44637"/>
            <a:ext cx="8151652" cy="563563"/>
          </a:xfrm>
        </p:spPr>
        <p:txBody>
          <a:bodyPr>
            <a:normAutofit fontScale="90000"/>
          </a:bodyPr>
          <a:lstStyle/>
          <a:p>
            <a:r>
              <a:rPr lang="zh-CN" altLang="zh-CN" dirty="0"/>
              <a:t>网络的分类</a:t>
            </a:r>
            <a:r>
              <a:rPr lang="en-US" altLang="zh-CN" dirty="0"/>
              <a:t>——</a:t>
            </a:r>
            <a:r>
              <a:rPr kumimoji="1" lang="zh-CN" altLang="zh-CN" dirty="0">
                <a:latin typeface="Times New Roman" panose="02020603050405020304" pitchFamily="18" charset="0"/>
              </a:rPr>
              <a:t>按网络传输介质分类</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911424" y="1124744"/>
            <a:ext cx="8367421" cy="5507595"/>
          </a:xfrm>
        </p:spPr>
        <p:txBody>
          <a:bodyPr/>
          <a:lstStyle/>
          <a:p>
            <a:pPr>
              <a:lnSpc>
                <a:spcPct val="80000"/>
              </a:lnSpc>
              <a:spcAft>
                <a:spcPts val="1800"/>
              </a:spcAft>
            </a:pPr>
            <a:r>
              <a:rPr lang="zh-CN" altLang="zh-CN" sz="2800" b="1" dirty="0">
                <a:latin typeface="Arial" panose="020B0604020202020204" pitchFamily="34" charset="0"/>
              </a:rPr>
              <a:t>传输介质</a:t>
            </a:r>
            <a:r>
              <a:rPr kumimoji="1" lang="zh-CN" altLang="en-US" sz="2800" dirty="0">
                <a:latin typeface="Times New Roman" panose="02020603050405020304" pitchFamily="18" charset="0"/>
              </a:rPr>
              <a:t>：</a:t>
            </a:r>
            <a:r>
              <a:rPr lang="zh-CN" altLang="zh-CN" sz="2800" b="1" dirty="0">
                <a:latin typeface="Arial" panose="020B0604020202020204" pitchFamily="34" charset="0"/>
              </a:rPr>
              <a:t>有线网络和无线网络</a:t>
            </a:r>
            <a:endParaRPr lang="en-US" altLang="zh-CN" sz="2800" b="1" dirty="0">
              <a:latin typeface="Arial" panose="020B0604020202020204" pitchFamily="34" charset="0"/>
            </a:endParaRPr>
          </a:p>
          <a:p>
            <a:pPr>
              <a:lnSpc>
                <a:spcPct val="80000"/>
              </a:lnSpc>
              <a:spcBef>
                <a:spcPts val="3000"/>
              </a:spcBef>
              <a:spcAft>
                <a:spcPts val="1800"/>
              </a:spcAft>
            </a:pPr>
            <a:r>
              <a:rPr lang="zh-CN" altLang="zh-CN" sz="2800" b="1" dirty="0">
                <a:latin typeface="Arial" panose="020B0604020202020204" pitchFamily="34" charset="0"/>
              </a:rPr>
              <a:t>有线网络</a:t>
            </a:r>
            <a:r>
              <a:rPr kumimoji="1" lang="zh-CN" altLang="en-US" sz="2800" b="1" dirty="0">
                <a:latin typeface="Times New Roman" panose="02020603050405020304" pitchFamily="18" charset="0"/>
              </a:rPr>
              <a:t>传输介质包括：</a:t>
            </a:r>
            <a:endParaRPr kumimoji="1" lang="en-US" altLang="zh-CN" sz="2800" b="1" dirty="0">
              <a:latin typeface="Times New Roman" panose="02020603050405020304" pitchFamily="18" charset="0"/>
            </a:endParaRPr>
          </a:p>
          <a:p>
            <a:pPr marL="800080" lvl="3" indent="-342891">
              <a:lnSpc>
                <a:spcPct val="150000"/>
              </a:lnSpc>
              <a:spcBef>
                <a:spcPts val="0"/>
              </a:spcBef>
              <a:buClr>
                <a:schemeClr val="hlink"/>
              </a:buClr>
              <a:buFont typeface="Wingdings" panose="05000000000000000000" pitchFamily="2" charset="2"/>
              <a:buChar char="Ø"/>
            </a:pPr>
            <a:r>
              <a:rPr lang="zh-CN" altLang="zh-CN" b="1" dirty="0"/>
              <a:t>同轴电缆</a:t>
            </a:r>
            <a:endParaRPr lang="en-US" altLang="zh-CN" sz="2000" b="1" dirty="0"/>
          </a:p>
          <a:p>
            <a:pPr marL="800080" lvl="3" indent="-342891">
              <a:lnSpc>
                <a:spcPct val="150000"/>
              </a:lnSpc>
              <a:spcBef>
                <a:spcPts val="0"/>
              </a:spcBef>
              <a:buClr>
                <a:schemeClr val="hlink"/>
              </a:buClr>
              <a:buFont typeface="Wingdings" panose="05000000000000000000" pitchFamily="2" charset="2"/>
              <a:buChar char="Ø"/>
            </a:pPr>
            <a:r>
              <a:rPr lang="zh-CN" altLang="zh-CN" b="1" dirty="0"/>
              <a:t>双绞线</a:t>
            </a:r>
            <a:endParaRPr lang="en-US" altLang="zh-CN" b="1" dirty="0"/>
          </a:p>
          <a:p>
            <a:pPr marL="800080" lvl="3" indent="-342891">
              <a:lnSpc>
                <a:spcPct val="150000"/>
              </a:lnSpc>
              <a:spcBef>
                <a:spcPts val="0"/>
              </a:spcBef>
              <a:buClr>
                <a:schemeClr val="hlink"/>
              </a:buClr>
              <a:buFont typeface="Wingdings" panose="05000000000000000000" pitchFamily="2" charset="2"/>
              <a:buChar char="Ø"/>
            </a:pPr>
            <a:r>
              <a:rPr lang="zh-CN" altLang="zh-CN" b="1" dirty="0"/>
              <a:t>光纤</a:t>
            </a:r>
            <a:endParaRPr lang="en-US" altLang="zh-CN" b="1" dirty="0"/>
          </a:p>
          <a:p>
            <a:pPr marL="457189" lvl="1" indent="0">
              <a:lnSpc>
                <a:spcPct val="80000"/>
              </a:lnSpc>
              <a:buNone/>
            </a:pPr>
            <a:endParaRPr lang="en-US" altLang="zh-CN" sz="2900" dirty="0">
              <a:ea typeface="宋体" panose="02010600030101010101" pitchFamily="2" charset="-122"/>
            </a:endParaRPr>
          </a:p>
        </p:txBody>
      </p:sp>
      <p:sp>
        <p:nvSpPr>
          <p:cNvPr id="3" name="Rectangle 2">
            <a:extLst>
              <a:ext uri="{FF2B5EF4-FFF2-40B4-BE49-F238E27FC236}">
                <a16:creationId xmlns:a16="http://schemas.microsoft.com/office/drawing/2014/main" id="{B7494ACA-F75C-4086-896D-4F023B6AD34F}"/>
              </a:ext>
            </a:extLst>
          </p:cNvPr>
          <p:cNvSpPr>
            <a:spLocks noChangeArrowheads="1"/>
          </p:cNvSpPr>
          <p:nvPr/>
        </p:nvSpPr>
        <p:spPr bwMode="auto">
          <a:xfrm>
            <a:off x="1524002"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8AAE45CD-BBF9-455D-9B72-BA3FECF05AEE}"/>
              </a:ext>
            </a:extLst>
          </p:cNvPr>
          <p:cNvGraphicFramePr>
            <a:graphicFrameLocks noChangeAspect="1"/>
          </p:cNvGraphicFramePr>
          <p:nvPr>
            <p:extLst>
              <p:ext uri="{D42A27DB-BD31-4B8C-83A1-F6EECF244321}">
                <p14:modId xmlns:p14="http://schemas.microsoft.com/office/powerpoint/2010/main" val="1543508195"/>
              </p:ext>
            </p:extLst>
          </p:nvPr>
        </p:nvGraphicFramePr>
        <p:xfrm>
          <a:off x="8184232" y="1002682"/>
          <a:ext cx="2609851" cy="1905000"/>
        </p:xfrm>
        <a:graphic>
          <a:graphicData uri="http://schemas.openxmlformats.org/presentationml/2006/ole">
            <mc:AlternateContent xmlns:mc="http://schemas.openxmlformats.org/markup-compatibility/2006">
              <mc:Choice xmlns:v="urn:schemas-microsoft-com:vml" Requires="v">
                <p:oleObj spid="_x0000_s1234" r:id="rId3" imgW="4356811" imgH="2602992" progId="Visio.Drawing.11">
                  <p:embed/>
                </p:oleObj>
              </mc:Choice>
              <mc:Fallback>
                <p:oleObj r:id="rId3" imgW="4356811" imgH="260299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4232" y="1002682"/>
                        <a:ext cx="2609851" cy="1905000"/>
                      </a:xfrm>
                      <a:prstGeom prst="rect">
                        <a:avLst/>
                      </a:prstGeom>
                      <a:noFill/>
                    </p:spPr>
                  </p:pic>
                </p:oleObj>
              </mc:Fallback>
            </mc:AlternateContent>
          </a:graphicData>
        </a:graphic>
      </p:graphicFrame>
      <p:pic>
        <p:nvPicPr>
          <p:cNvPr id="1029" name="图片 28">
            <a:extLst>
              <a:ext uri="{FF2B5EF4-FFF2-40B4-BE49-F238E27FC236}">
                <a16:creationId xmlns:a16="http://schemas.microsoft.com/office/drawing/2014/main" id="{83E15513-098F-4BB9-B98E-CFD9BEFE7B2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24217" y="2674354"/>
            <a:ext cx="1751019" cy="133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对象 8">
            <a:extLst>
              <a:ext uri="{FF2B5EF4-FFF2-40B4-BE49-F238E27FC236}">
                <a16:creationId xmlns:a16="http://schemas.microsoft.com/office/drawing/2014/main" id="{5C738192-B261-4EA9-8E64-5EE2917B2766}"/>
              </a:ext>
            </a:extLst>
          </p:cNvPr>
          <p:cNvGraphicFramePr>
            <a:graphicFrameLocks noChangeAspect="1"/>
          </p:cNvGraphicFramePr>
          <p:nvPr>
            <p:extLst>
              <p:ext uri="{D42A27DB-BD31-4B8C-83A1-F6EECF244321}">
                <p14:modId xmlns:p14="http://schemas.microsoft.com/office/powerpoint/2010/main" val="3015765998"/>
              </p:ext>
            </p:extLst>
          </p:nvPr>
        </p:nvGraphicFramePr>
        <p:xfrm>
          <a:off x="6657768" y="4350229"/>
          <a:ext cx="2025477" cy="1896029"/>
        </p:xfrm>
        <a:graphic>
          <a:graphicData uri="http://schemas.openxmlformats.org/presentationml/2006/ole">
            <mc:AlternateContent xmlns:mc="http://schemas.openxmlformats.org/markup-compatibility/2006">
              <mc:Choice xmlns:v="urn:schemas-microsoft-com:vml" Requires="v">
                <p:oleObj spid="_x0000_s1235" r:id="rId6" imgW="2732532" imgH="2660599" progId="Visio.Drawing.11">
                  <p:embed/>
                </p:oleObj>
              </mc:Choice>
              <mc:Fallback>
                <p:oleObj r:id="rId6" imgW="2732532" imgH="2660599" progId="Visio.Drawing.11">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7768" y="4350229"/>
                        <a:ext cx="2025477" cy="1896029"/>
                      </a:xfrm>
                      <a:prstGeom prst="rect">
                        <a:avLst/>
                      </a:prstGeom>
                      <a:noFill/>
                    </p:spPr>
                  </p:pic>
                </p:oleObj>
              </mc:Fallback>
            </mc:AlternateContent>
          </a:graphicData>
        </a:graphic>
      </p:graphicFrame>
      <p:pic>
        <p:nvPicPr>
          <p:cNvPr id="1032" name="图片 5">
            <a:extLst>
              <a:ext uri="{FF2B5EF4-FFF2-40B4-BE49-F238E27FC236}">
                <a16:creationId xmlns:a16="http://schemas.microsoft.com/office/drawing/2014/main" id="{825580C9-8668-4649-82C2-528BEF36E4A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4118" t="13107" b="8240"/>
          <a:stretch>
            <a:fillRect/>
          </a:stretch>
        </p:blipFill>
        <p:spPr bwMode="auto">
          <a:xfrm>
            <a:off x="6670192" y="2695346"/>
            <a:ext cx="1699301" cy="146730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图片 32">
            <a:extLst>
              <a:ext uri="{FF2B5EF4-FFF2-40B4-BE49-F238E27FC236}">
                <a16:creationId xmlns:a16="http://schemas.microsoft.com/office/drawing/2014/main" id="{CBC297E4-E39E-4FDA-97D3-807584450F4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1884" t="15315" r="9039" b="12471"/>
          <a:stretch>
            <a:fillRect/>
          </a:stretch>
        </p:blipFill>
        <p:spPr bwMode="auto">
          <a:xfrm>
            <a:off x="8806295" y="4215226"/>
            <a:ext cx="1834265" cy="174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0124F5AE-913F-492D-AC12-14C517C6AEE4}"/>
              </a:ext>
            </a:extLst>
          </p:cNvPr>
          <p:cNvPicPr>
            <a:picLocks noChangeAspect="1"/>
          </p:cNvPicPr>
          <p:nvPr/>
        </p:nvPicPr>
        <p:blipFill>
          <a:blip r:embed="rId10">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tretch>
            <a:fillRect/>
          </a:stretch>
        </p:blipFill>
        <p:spPr>
          <a:xfrm>
            <a:off x="4431582" y="4077072"/>
            <a:ext cx="2017326" cy="2092042"/>
          </a:xfrm>
          <a:prstGeom prst="rect">
            <a:avLst/>
          </a:prstGeom>
        </p:spPr>
      </p:pic>
      <p:sp>
        <p:nvSpPr>
          <p:cNvPr id="15" name="文本框 14">
            <a:extLst>
              <a:ext uri="{FF2B5EF4-FFF2-40B4-BE49-F238E27FC236}">
                <a16:creationId xmlns:a16="http://schemas.microsoft.com/office/drawing/2014/main" id="{5B576C1B-0637-459A-AAD5-125D2B5C29C9}"/>
              </a:ext>
            </a:extLst>
          </p:cNvPr>
          <p:cNvSpPr txBox="1"/>
          <p:nvPr/>
        </p:nvSpPr>
        <p:spPr>
          <a:xfrm>
            <a:off x="4623409" y="6154244"/>
            <a:ext cx="1842532" cy="338554"/>
          </a:xfrm>
          <a:prstGeom prst="rect">
            <a:avLst/>
          </a:prstGeom>
          <a:noFill/>
        </p:spPr>
        <p:txBody>
          <a:bodyPr wrap="square" rtlCol="0">
            <a:spAutoFit/>
          </a:bodyPr>
          <a:lstStyle/>
          <a:p>
            <a:r>
              <a:rPr lang="zh-CN" altLang="en-US" sz="1600" dirty="0"/>
              <a:t>“光纤之父”高锟</a:t>
            </a:r>
          </a:p>
        </p:txBody>
      </p:sp>
      <p:sp>
        <p:nvSpPr>
          <p:cNvPr id="13" name="Slide Number Placeholder 1">
            <a:extLst>
              <a:ext uri="{FF2B5EF4-FFF2-40B4-BE49-F238E27FC236}">
                <a16:creationId xmlns:a16="http://schemas.microsoft.com/office/drawing/2014/main" id="{8F24D872-2F7F-4695-961F-7BF36C475A0A}"/>
              </a:ext>
            </a:extLst>
          </p:cNvPr>
          <p:cNvSpPr>
            <a:spLocks noGrp="1"/>
          </p:cNvSpPr>
          <p:nvPr>
            <p:ph type="sldNum" sz="quarter" idx="12"/>
          </p:nvPr>
        </p:nvSpPr>
        <p:spPr>
          <a:xfrm>
            <a:off x="9202023" y="6347038"/>
            <a:ext cx="2844800" cy="320675"/>
          </a:xfrm>
        </p:spPr>
        <p:txBody>
          <a:bodyPr/>
          <a:lstStyle/>
          <a:p>
            <a:fld id="{9CA331A9-1DD5-4C34-BAC9-1026D4AF2589}" type="slidenum">
              <a:rPr lang="en-US" altLang="zh-CN" smtClean="0"/>
              <a:pPr/>
              <a:t>10</a:t>
            </a:fld>
            <a:endParaRPr lang="en-US" altLang="zh-CN"/>
          </a:p>
        </p:txBody>
      </p:sp>
    </p:spTree>
    <p:extLst>
      <p:ext uri="{BB962C8B-B14F-4D97-AF65-F5344CB8AC3E}">
        <p14:creationId xmlns:p14="http://schemas.microsoft.com/office/powerpoint/2010/main" val="1277201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54292C35-30E0-4420-8ACD-4757A6EEC6EE}"/>
              </a:ext>
            </a:extLst>
          </p:cNvPr>
          <p:cNvSpPr>
            <a:spLocks noGrp="1" noChangeArrowheads="1"/>
          </p:cNvSpPr>
          <p:nvPr>
            <p:ph type="title"/>
          </p:nvPr>
        </p:nvSpPr>
        <p:spPr>
          <a:xfrm>
            <a:off x="1544371" y="44637"/>
            <a:ext cx="8151652" cy="563563"/>
          </a:xfrm>
        </p:spPr>
        <p:txBody>
          <a:bodyPr>
            <a:normAutofit fontScale="90000"/>
          </a:bodyPr>
          <a:lstStyle/>
          <a:p>
            <a:r>
              <a:rPr lang="zh-CN" altLang="zh-CN" dirty="0"/>
              <a:t>网络的分类</a:t>
            </a:r>
            <a:r>
              <a:rPr lang="en-US" altLang="zh-CN" dirty="0"/>
              <a:t>——</a:t>
            </a:r>
            <a:r>
              <a:rPr kumimoji="1" lang="zh-CN" altLang="zh-CN" dirty="0">
                <a:latin typeface="Times New Roman" panose="02020603050405020304" pitchFamily="18" charset="0"/>
              </a:rPr>
              <a:t>按网络传输介质分类</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2054687" y="1239901"/>
            <a:ext cx="4638040" cy="4635774"/>
          </a:xfrm>
        </p:spPr>
        <p:txBody>
          <a:bodyPr/>
          <a:lstStyle/>
          <a:p>
            <a:pPr>
              <a:lnSpc>
                <a:spcPct val="80000"/>
              </a:lnSpc>
              <a:spcAft>
                <a:spcPts val="1800"/>
              </a:spcAft>
            </a:pPr>
            <a:r>
              <a:rPr lang="zh-CN" altLang="en-US" sz="2800" b="1" dirty="0">
                <a:latin typeface="Arial" panose="020B0604020202020204" pitchFamily="34" charset="0"/>
              </a:rPr>
              <a:t>无线网络</a:t>
            </a:r>
            <a:endParaRPr lang="en-US" altLang="zh-CN" sz="2800" b="1" dirty="0">
              <a:latin typeface="Arial" panose="020B0604020202020204" pitchFamily="34" charset="0"/>
            </a:endParaRPr>
          </a:p>
          <a:p>
            <a:pPr marL="457189" lvl="3" indent="0">
              <a:lnSpc>
                <a:spcPts val="3000"/>
              </a:lnSpc>
              <a:spcBef>
                <a:spcPts val="800"/>
              </a:spcBef>
              <a:buClr>
                <a:schemeClr val="hlink"/>
              </a:buClr>
              <a:buNone/>
            </a:pPr>
            <a:r>
              <a:rPr lang="zh-CN" altLang="zh-CN" sz="2200" dirty="0"/>
              <a:t>无线传输介质有：</a:t>
            </a:r>
            <a:r>
              <a:rPr lang="zh-CN" altLang="zh-CN" b="1" dirty="0"/>
              <a:t>无线电短波、微波、红外线、激光</a:t>
            </a:r>
            <a:r>
              <a:rPr lang="zh-CN" altLang="en-US" b="1" dirty="0"/>
              <a:t>、</a:t>
            </a:r>
            <a:r>
              <a:rPr lang="zh-CN" altLang="zh-CN" b="1" dirty="0"/>
              <a:t>卫星通信</a:t>
            </a:r>
            <a:r>
              <a:rPr lang="zh-CN" altLang="zh-CN" sz="2200" dirty="0"/>
              <a:t>等</a:t>
            </a:r>
            <a:r>
              <a:rPr lang="zh-CN" altLang="en-US" sz="2200" dirty="0"/>
              <a:t>。</a:t>
            </a:r>
            <a:endParaRPr lang="en-US" altLang="zh-CN" sz="2200" dirty="0"/>
          </a:p>
          <a:p>
            <a:pPr marL="457189" lvl="3" indent="0">
              <a:lnSpc>
                <a:spcPts val="3000"/>
              </a:lnSpc>
              <a:spcBef>
                <a:spcPts val="2400"/>
              </a:spcBef>
              <a:buClr>
                <a:schemeClr val="hlink"/>
              </a:buClr>
              <a:buNone/>
            </a:pPr>
            <a:r>
              <a:rPr lang="zh-CN" altLang="zh-CN" sz="2200" dirty="0"/>
              <a:t>不同频率的电磁波可以分为无线电波、微波、红外线、可见光、紫外线、</a:t>
            </a:r>
            <a:r>
              <a:rPr lang="en-US" altLang="zh-CN" sz="2200" dirty="0"/>
              <a:t>X</a:t>
            </a:r>
            <a:r>
              <a:rPr lang="zh-CN" altLang="zh-CN" sz="2200" dirty="0"/>
              <a:t>射线、</a:t>
            </a:r>
            <a:r>
              <a:rPr lang="en-US" altLang="zh-CN" sz="2200" dirty="0"/>
              <a:t>Ƴ</a:t>
            </a:r>
            <a:r>
              <a:rPr lang="zh-CN" altLang="zh-CN" sz="2200" dirty="0"/>
              <a:t>射线。现在人们已经利用了无线电、微波、红外线等多个波段进行通信</a:t>
            </a:r>
            <a:r>
              <a:rPr lang="zh-CN" altLang="en-US" sz="2200" dirty="0"/>
              <a:t>。</a:t>
            </a:r>
            <a:endParaRPr lang="zh-CN" altLang="zh-CN" sz="2200" dirty="0"/>
          </a:p>
        </p:txBody>
      </p:sp>
      <p:sp>
        <p:nvSpPr>
          <p:cNvPr id="2" name="Slide Number Placeholder 1"/>
          <p:cNvSpPr>
            <a:spLocks noGrp="1"/>
          </p:cNvSpPr>
          <p:nvPr>
            <p:ph type="sldNum" sz="quarter" idx="12"/>
          </p:nvPr>
        </p:nvSpPr>
        <p:spPr>
          <a:xfrm>
            <a:off x="9202023" y="6347038"/>
            <a:ext cx="2844800" cy="320675"/>
          </a:xfrm>
        </p:spPr>
        <p:txBody>
          <a:bodyPr/>
          <a:lstStyle/>
          <a:p>
            <a:fld id="{9CA331A9-1DD5-4C34-BAC9-1026D4AF2589}" type="slidenum">
              <a:rPr lang="en-US" altLang="zh-CN" smtClean="0"/>
              <a:pPr/>
              <a:t>11</a:t>
            </a:fld>
            <a:endParaRPr lang="en-US" altLang="zh-CN"/>
          </a:p>
        </p:txBody>
      </p:sp>
      <p:pic>
        <p:nvPicPr>
          <p:cNvPr id="2050" name="Picture 2">
            <a:extLst>
              <a:ext uri="{FF2B5EF4-FFF2-40B4-BE49-F238E27FC236}">
                <a16:creationId xmlns:a16="http://schemas.microsoft.com/office/drawing/2014/main" id="{7A335DFF-B84D-43E7-B4BD-C5749DACBEF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1935" y="1132982"/>
            <a:ext cx="3943671" cy="2902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1B78C41A-CCFA-46BC-AD27-4490842D6CEB}"/>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657" r="6256"/>
          <a:stretch>
            <a:fillRect/>
          </a:stretch>
        </p:blipFill>
        <p:spPr bwMode="auto">
          <a:xfrm>
            <a:off x="7031935" y="4709457"/>
            <a:ext cx="1317415" cy="158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26">
            <a:extLst>
              <a:ext uri="{FF2B5EF4-FFF2-40B4-BE49-F238E27FC236}">
                <a16:creationId xmlns:a16="http://schemas.microsoft.com/office/drawing/2014/main" id="{2050A69B-230A-4923-B77C-6522361D2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0336" y="4786958"/>
            <a:ext cx="1504087" cy="1369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a:extLst>
              <a:ext uri="{FF2B5EF4-FFF2-40B4-BE49-F238E27FC236}">
                <a16:creationId xmlns:a16="http://schemas.microsoft.com/office/drawing/2014/main" id="{EBE812E2-523B-4477-BC84-A1A41900600F}"/>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1003348">
            <a:off x="8273549" y="4357350"/>
            <a:ext cx="922587" cy="859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376331A2-D9C4-420C-A51B-1EDD5EFDBE16}"/>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55466" y="4275365"/>
            <a:ext cx="1796118" cy="2232011"/>
          </a:xfrm>
          <a:prstGeom prst="rect">
            <a:avLst/>
          </a:prstGeom>
        </p:spPr>
      </p:pic>
      <p:sp>
        <p:nvSpPr>
          <p:cNvPr id="6" name="文本框 5">
            <a:extLst>
              <a:ext uri="{FF2B5EF4-FFF2-40B4-BE49-F238E27FC236}">
                <a16:creationId xmlns:a16="http://schemas.microsoft.com/office/drawing/2014/main" id="{5D6D2807-BFBA-4B5C-8ADB-8076D9C9CD5D}"/>
              </a:ext>
            </a:extLst>
          </p:cNvPr>
          <p:cNvSpPr txBox="1"/>
          <p:nvPr/>
        </p:nvSpPr>
        <p:spPr>
          <a:xfrm>
            <a:off x="191344" y="6507377"/>
            <a:ext cx="3399501" cy="615553"/>
          </a:xfrm>
          <a:prstGeom prst="rect">
            <a:avLst/>
          </a:prstGeom>
          <a:noFill/>
        </p:spPr>
        <p:txBody>
          <a:bodyPr wrap="square" rtlCol="0">
            <a:spAutoFit/>
          </a:bodyPr>
          <a:lstStyle/>
          <a:p>
            <a:r>
              <a:rPr lang="en-US" altLang="zh-CN" sz="1600" dirty="0"/>
              <a:t>Heinrich Rudolf Hertz,</a:t>
            </a:r>
            <a:r>
              <a:rPr lang="zh-CN" altLang="en-US" sz="1600" dirty="0"/>
              <a:t>德国</a:t>
            </a:r>
            <a:endParaRPr lang="en-US" altLang="zh-CN" sz="1600"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2119477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9EF1FAB-F45C-4C45-B352-7B3ECEED6040}"/>
              </a:ext>
            </a:extLst>
          </p:cNvPr>
          <p:cNvSpPr>
            <a:spLocks noGrp="1" noChangeArrowheads="1"/>
          </p:cNvSpPr>
          <p:nvPr>
            <p:ph type="title"/>
          </p:nvPr>
        </p:nvSpPr>
        <p:spPr>
          <a:xfrm>
            <a:off x="1544371" y="44637"/>
            <a:ext cx="8151652" cy="563563"/>
          </a:xfrm>
        </p:spPr>
        <p:txBody>
          <a:bodyPr>
            <a:normAutofit fontScale="90000"/>
          </a:bodyPr>
          <a:lstStyle/>
          <a:p>
            <a:r>
              <a:rPr lang="zh-CN" altLang="zh-CN" dirty="0"/>
              <a:t>网络的分类</a:t>
            </a:r>
            <a:r>
              <a:rPr lang="en-US" altLang="zh-CN" dirty="0"/>
              <a:t>——</a:t>
            </a:r>
            <a:r>
              <a:rPr kumimoji="1" lang="zh-CN" altLang="zh-CN" dirty="0">
                <a:latin typeface="Times New Roman" panose="02020603050405020304" pitchFamily="18" charset="0"/>
              </a:rPr>
              <a:t>按网络拓扑结构分类</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1403545" y="1318082"/>
            <a:ext cx="9073008" cy="5386669"/>
          </a:xfrm>
        </p:spPr>
        <p:txBody>
          <a:bodyPr/>
          <a:lstStyle/>
          <a:p>
            <a:pPr>
              <a:lnSpc>
                <a:spcPct val="80000"/>
              </a:lnSpc>
              <a:spcAft>
                <a:spcPts val="1800"/>
              </a:spcAft>
            </a:pPr>
            <a:r>
              <a:rPr lang="zh-CN" altLang="zh-CN" sz="2800" b="1" dirty="0">
                <a:latin typeface="Arial" panose="020B0604020202020204" pitchFamily="34" charset="0"/>
              </a:rPr>
              <a:t>网络拓扑结构</a:t>
            </a:r>
            <a:r>
              <a:rPr lang="zh-CN" altLang="zh-CN" sz="2800" dirty="0">
                <a:latin typeface="Arial" panose="020B0604020202020204" pitchFamily="34" charset="0"/>
              </a:rPr>
              <a:t>是指用传输介质互联各种设备的物理布局</a:t>
            </a:r>
            <a:endParaRPr lang="en-US" altLang="zh-CN" sz="2800" dirty="0">
              <a:latin typeface="Arial" panose="020B0604020202020204" pitchFamily="34" charset="0"/>
            </a:endParaRPr>
          </a:p>
          <a:p>
            <a:pPr marL="457189" lvl="3" indent="0">
              <a:lnSpc>
                <a:spcPts val="3000"/>
              </a:lnSpc>
              <a:buClr>
                <a:schemeClr val="hlink"/>
              </a:buClr>
              <a:buNone/>
            </a:pPr>
            <a:br>
              <a:rPr lang="en-US" altLang="zh-CN" sz="1700" dirty="0">
                <a:ea typeface="宋体" panose="02010600030101010101" pitchFamily="2" charset="-122"/>
              </a:rPr>
            </a:br>
            <a:endParaRPr lang="en-US" altLang="zh-CN" sz="1700" dirty="0">
              <a:ea typeface="宋体" panose="02010600030101010101" pitchFamily="2" charset="-122"/>
            </a:endParaRPr>
          </a:p>
          <a:p>
            <a:pPr marL="457189" lvl="1" indent="0">
              <a:lnSpc>
                <a:spcPct val="80000"/>
              </a:lnSpc>
              <a:buNone/>
            </a:pPr>
            <a:endParaRPr lang="en-US" altLang="zh-CN" sz="2900" dirty="0">
              <a:ea typeface="宋体" panose="02010600030101010101" pitchFamily="2" charset="-122"/>
            </a:endParaRPr>
          </a:p>
        </p:txBody>
      </p:sp>
      <p:pic>
        <p:nvPicPr>
          <p:cNvPr id="3074" name="Picture 2">
            <a:extLst>
              <a:ext uri="{FF2B5EF4-FFF2-40B4-BE49-F238E27FC236}">
                <a16:creationId xmlns:a16="http://schemas.microsoft.com/office/drawing/2014/main" id="{A7CE3E33-3D5F-436E-9ECD-F9B01DBA9B3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5447" y="1929538"/>
            <a:ext cx="8495369" cy="416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1">
            <a:extLst>
              <a:ext uri="{FF2B5EF4-FFF2-40B4-BE49-F238E27FC236}">
                <a16:creationId xmlns:a16="http://schemas.microsoft.com/office/drawing/2014/main" id="{2D121908-124D-42F8-9A28-DC11B3B7209B}"/>
              </a:ext>
            </a:extLst>
          </p:cNvPr>
          <p:cNvSpPr txBox="1">
            <a:spLocks/>
          </p:cNvSpPr>
          <p:nvPr/>
        </p:nvSpPr>
        <p:spPr bwMode="auto">
          <a:xfrm>
            <a:off x="9202023" y="6347038"/>
            <a:ext cx="2844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1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fld id="{9CA331A9-1DD5-4C34-BAC9-1026D4AF2589}" type="slidenum">
              <a:rPr lang="en-US" altLang="zh-CN" smtClean="0"/>
              <a:pPr/>
              <a:t>12</a:t>
            </a:fld>
            <a:endParaRPr lang="en-US" altLang="zh-CN"/>
          </a:p>
        </p:txBody>
      </p:sp>
    </p:spTree>
    <p:extLst>
      <p:ext uri="{BB962C8B-B14F-4D97-AF65-F5344CB8AC3E}">
        <p14:creationId xmlns:p14="http://schemas.microsoft.com/office/powerpoint/2010/main" val="3259162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9EF1FAB-F45C-4C45-B352-7B3ECEED6040}"/>
              </a:ext>
            </a:extLst>
          </p:cNvPr>
          <p:cNvSpPr>
            <a:spLocks noGrp="1" noChangeArrowheads="1"/>
          </p:cNvSpPr>
          <p:nvPr>
            <p:ph type="title"/>
          </p:nvPr>
        </p:nvSpPr>
        <p:spPr>
          <a:xfrm>
            <a:off x="2207568" y="44637"/>
            <a:ext cx="7850832" cy="563563"/>
          </a:xfrm>
        </p:spPr>
        <p:txBody>
          <a:bodyPr>
            <a:normAutofit fontScale="90000"/>
          </a:bodyPr>
          <a:lstStyle/>
          <a:p>
            <a:r>
              <a:rPr lang="zh-CN" altLang="zh-CN" dirty="0"/>
              <a:t>网络的分类</a:t>
            </a:r>
            <a:r>
              <a:rPr lang="en-US" altLang="zh-CN" dirty="0"/>
              <a:t>——</a:t>
            </a:r>
            <a:r>
              <a:rPr kumimoji="1" lang="zh-CN" altLang="zh-CN" dirty="0">
                <a:latin typeface="Times New Roman" panose="02020603050405020304" pitchFamily="18" charset="0"/>
              </a:rPr>
              <a:t>按服务模式分类</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sz="half" idx="1"/>
          </p:nvPr>
        </p:nvSpPr>
        <p:spPr>
          <a:xfrm>
            <a:off x="1055440" y="1232147"/>
            <a:ext cx="5256584" cy="5153645"/>
          </a:xfrm>
          <a:solidFill>
            <a:schemeClr val="accent3"/>
          </a:solidFill>
        </p:spPr>
        <p:txBody>
          <a:bodyPr/>
          <a:lstStyle/>
          <a:p>
            <a:pPr marL="0" indent="0">
              <a:lnSpc>
                <a:spcPts val="3500"/>
              </a:lnSpc>
              <a:spcBef>
                <a:spcPts val="0"/>
              </a:spcBef>
              <a:spcAft>
                <a:spcPts val="0"/>
              </a:spcAft>
              <a:buNone/>
            </a:pPr>
            <a:r>
              <a:rPr lang="en-US" altLang="zh-CN" sz="2800" dirty="0"/>
              <a:t> </a:t>
            </a:r>
            <a:r>
              <a:rPr lang="zh-CN" altLang="zh-CN" sz="2800" b="1" dirty="0">
                <a:latin typeface="Arial" panose="020B0604020202020204" pitchFamily="34" charset="0"/>
              </a:rPr>
              <a:t>客户机</a:t>
            </a:r>
            <a:r>
              <a:rPr lang="en-US" altLang="zh-CN" sz="2800" b="1" dirty="0">
                <a:latin typeface="Arial" panose="020B0604020202020204" pitchFamily="34" charset="0"/>
              </a:rPr>
              <a:t>/</a:t>
            </a:r>
            <a:r>
              <a:rPr lang="zh-CN" altLang="zh-CN" sz="2800" b="1" dirty="0">
                <a:latin typeface="Arial" panose="020B0604020202020204" pitchFamily="34" charset="0"/>
              </a:rPr>
              <a:t>服务器</a:t>
            </a:r>
            <a:r>
              <a:rPr lang="en-US" altLang="zh-CN" sz="2400" dirty="0"/>
              <a:t>(Client-Server, </a:t>
            </a:r>
            <a:r>
              <a:rPr lang="en-US" altLang="zh-CN" sz="2400" b="1" dirty="0"/>
              <a:t>C/S</a:t>
            </a:r>
            <a:r>
              <a:rPr lang="en-US" altLang="zh-CN" sz="2400" dirty="0"/>
              <a:t>)</a:t>
            </a:r>
            <a:r>
              <a:rPr lang="zh-CN" altLang="zh-CN" sz="2400" dirty="0"/>
              <a:t>网络模式</a:t>
            </a:r>
            <a:endParaRPr lang="en-US" altLang="zh-CN" sz="2400" dirty="0"/>
          </a:p>
          <a:p>
            <a:pPr marL="0" indent="0">
              <a:lnSpc>
                <a:spcPct val="150000"/>
              </a:lnSpc>
              <a:spcBef>
                <a:spcPts val="0"/>
              </a:spcBef>
              <a:spcAft>
                <a:spcPts val="0"/>
              </a:spcAft>
              <a:buNone/>
            </a:pPr>
            <a:r>
              <a:rPr lang="en-US" altLang="zh-CN" sz="2000" dirty="0">
                <a:latin typeface="Arial" charset="0"/>
                <a:ea typeface="宋体" pitchFamily="2" charset="-122"/>
              </a:rPr>
              <a:t>       </a:t>
            </a:r>
            <a:r>
              <a:rPr lang="zh-CN" altLang="zh-CN" sz="2000" dirty="0"/>
              <a:t>服务器处于中心位置，</a:t>
            </a:r>
            <a:r>
              <a:rPr lang="zh-CN" altLang="en-US" sz="2000" dirty="0"/>
              <a:t>由</a:t>
            </a:r>
            <a:r>
              <a:rPr lang="zh-CN" altLang="zh-CN" sz="2000" dirty="0"/>
              <a:t>高性能计算机或专用设备来协调和提供服务给网络中的节点</a:t>
            </a:r>
            <a:endParaRPr lang="en-US" altLang="zh-CN" sz="2000" dirty="0"/>
          </a:p>
          <a:p>
            <a:pPr marL="457189" lvl="1" indent="0">
              <a:lnSpc>
                <a:spcPct val="80000"/>
              </a:lnSpc>
              <a:buNone/>
            </a:pPr>
            <a:endParaRPr lang="en-US" altLang="zh-CN" sz="2900" dirty="0">
              <a:ea typeface="宋体" panose="02010600030101010101" pitchFamily="2" charset="-122"/>
            </a:endParaRPr>
          </a:p>
        </p:txBody>
      </p:sp>
      <p:sp>
        <p:nvSpPr>
          <p:cNvPr id="5" name="内容占位符 4">
            <a:extLst>
              <a:ext uri="{FF2B5EF4-FFF2-40B4-BE49-F238E27FC236}">
                <a16:creationId xmlns:a16="http://schemas.microsoft.com/office/drawing/2014/main" id="{4D4C0B56-51C0-40D6-9088-A5BE320DC4A6}"/>
              </a:ext>
            </a:extLst>
          </p:cNvPr>
          <p:cNvSpPr>
            <a:spLocks noGrp="1"/>
          </p:cNvSpPr>
          <p:nvPr>
            <p:ph sz="half" idx="2"/>
          </p:nvPr>
        </p:nvSpPr>
        <p:spPr>
          <a:xfrm>
            <a:off x="6528056" y="1232147"/>
            <a:ext cx="4824528" cy="5153645"/>
          </a:xfrm>
          <a:solidFill>
            <a:schemeClr val="accent3"/>
          </a:solidFill>
        </p:spPr>
        <p:txBody>
          <a:bodyPr/>
          <a:lstStyle/>
          <a:p>
            <a:pPr marL="0" indent="0">
              <a:lnSpc>
                <a:spcPts val="3500"/>
              </a:lnSpc>
              <a:spcBef>
                <a:spcPts val="0"/>
              </a:spcBef>
              <a:buNone/>
            </a:pPr>
            <a:r>
              <a:rPr lang="en-US" altLang="zh-CN" sz="2600" dirty="0"/>
              <a:t> </a:t>
            </a:r>
            <a:r>
              <a:rPr lang="zh-CN" altLang="zh-CN" sz="2800" b="1" dirty="0">
                <a:latin typeface="Arial" panose="020B0604020202020204" pitchFamily="34" charset="0"/>
              </a:rPr>
              <a:t>对等式</a:t>
            </a:r>
            <a:r>
              <a:rPr lang="zh-CN" altLang="en-US" sz="2600" dirty="0"/>
              <a:t>，</a:t>
            </a:r>
            <a:r>
              <a:rPr lang="zh-CN" altLang="zh-CN" sz="2400" dirty="0"/>
              <a:t>又称点对点</a:t>
            </a:r>
            <a:r>
              <a:rPr lang="zh-CN" altLang="en-US" sz="2400" dirty="0"/>
              <a:t> </a:t>
            </a:r>
            <a:r>
              <a:rPr lang="en-US" altLang="zh-CN" sz="2400" dirty="0"/>
              <a:t>(peer-to-peer,</a:t>
            </a:r>
            <a:r>
              <a:rPr lang="zh-CN" altLang="en-US" sz="2400" dirty="0"/>
              <a:t> </a:t>
            </a:r>
            <a:r>
              <a:rPr lang="en-US" altLang="zh-CN" sz="2400" b="1" dirty="0"/>
              <a:t>P2P</a:t>
            </a:r>
            <a:r>
              <a:rPr lang="en-US" altLang="zh-CN" sz="2400" dirty="0"/>
              <a:t>)</a:t>
            </a:r>
            <a:r>
              <a:rPr lang="zh-CN" altLang="zh-CN" sz="2400" dirty="0"/>
              <a:t>网络模式</a:t>
            </a:r>
            <a:endParaRPr lang="en-US" altLang="zh-CN" sz="2400" dirty="0"/>
          </a:p>
          <a:p>
            <a:pPr marL="0" indent="0">
              <a:lnSpc>
                <a:spcPct val="150000"/>
              </a:lnSpc>
              <a:spcBef>
                <a:spcPts val="0"/>
              </a:spcBef>
              <a:spcAft>
                <a:spcPts val="0"/>
              </a:spcAft>
              <a:buNone/>
            </a:pPr>
            <a:r>
              <a:rPr lang="en-US" altLang="zh-CN" sz="2200" dirty="0">
                <a:latin typeface="Arial" charset="0"/>
                <a:ea typeface="宋体" pitchFamily="2" charset="-122"/>
              </a:rPr>
              <a:t>       </a:t>
            </a:r>
            <a:r>
              <a:rPr lang="zh-CN" altLang="zh-CN" sz="2000" dirty="0"/>
              <a:t>无中心服务器，所有客户端都能提供资源</a:t>
            </a:r>
            <a:r>
              <a:rPr lang="zh-CN" altLang="en-US" sz="2000" dirty="0"/>
              <a:t>，</a:t>
            </a:r>
            <a:r>
              <a:rPr lang="zh-CN" altLang="zh-CN" sz="2000" dirty="0"/>
              <a:t>每个节点既是客户机也是服务器</a:t>
            </a:r>
            <a:endParaRPr lang="en-US" altLang="zh-CN" sz="2000" dirty="0"/>
          </a:p>
          <a:p>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13</a:t>
            </a:fld>
            <a:endParaRPr lang="en-US" altLang="zh-CN"/>
          </a:p>
        </p:txBody>
      </p:sp>
      <p:sp>
        <p:nvSpPr>
          <p:cNvPr id="4" name="文本框 3">
            <a:extLst>
              <a:ext uri="{FF2B5EF4-FFF2-40B4-BE49-F238E27FC236}">
                <a16:creationId xmlns:a16="http://schemas.microsoft.com/office/drawing/2014/main" id="{5DEF480D-513A-463B-8BB2-E090F71ACE3C}"/>
              </a:ext>
            </a:extLst>
          </p:cNvPr>
          <p:cNvSpPr txBox="1"/>
          <p:nvPr/>
        </p:nvSpPr>
        <p:spPr>
          <a:xfrm>
            <a:off x="3036037" y="6007496"/>
            <a:ext cx="1296144" cy="369332"/>
          </a:xfrm>
          <a:prstGeom prst="rect">
            <a:avLst/>
          </a:prstGeom>
          <a:noFill/>
        </p:spPr>
        <p:txBody>
          <a:bodyPr wrap="square" rtlCol="0">
            <a:spAutoFit/>
          </a:bodyPr>
          <a:lstStyle/>
          <a:p>
            <a:r>
              <a:rPr lang="en-US" altLang="zh-CN" dirty="0"/>
              <a:t>C/S</a:t>
            </a:r>
            <a:r>
              <a:rPr kumimoji="1" lang="zh-CN" altLang="zh-CN" dirty="0">
                <a:latin typeface="Times New Roman" panose="02020603050405020304" pitchFamily="18" charset="0"/>
              </a:rPr>
              <a:t>模式</a:t>
            </a:r>
            <a:endParaRPr lang="zh-CN" altLang="en-US" dirty="0"/>
          </a:p>
        </p:txBody>
      </p:sp>
      <p:sp>
        <p:nvSpPr>
          <p:cNvPr id="9" name="文本框 8">
            <a:extLst>
              <a:ext uri="{FF2B5EF4-FFF2-40B4-BE49-F238E27FC236}">
                <a16:creationId xmlns:a16="http://schemas.microsoft.com/office/drawing/2014/main" id="{9158E10D-36DD-4953-BA9F-25CD5AC6AFB7}"/>
              </a:ext>
            </a:extLst>
          </p:cNvPr>
          <p:cNvSpPr txBox="1"/>
          <p:nvPr/>
        </p:nvSpPr>
        <p:spPr>
          <a:xfrm>
            <a:off x="8472264" y="6007496"/>
            <a:ext cx="1296144" cy="369332"/>
          </a:xfrm>
          <a:prstGeom prst="rect">
            <a:avLst/>
          </a:prstGeom>
          <a:noFill/>
        </p:spPr>
        <p:txBody>
          <a:bodyPr wrap="square" rtlCol="0">
            <a:spAutoFit/>
          </a:bodyPr>
          <a:lstStyle/>
          <a:p>
            <a:r>
              <a:rPr lang="en-US" altLang="zh-CN" dirty="0"/>
              <a:t>P2P</a:t>
            </a:r>
            <a:r>
              <a:rPr kumimoji="1" lang="zh-CN" altLang="zh-CN" dirty="0">
                <a:latin typeface="Times New Roman" panose="02020603050405020304" pitchFamily="18" charset="0"/>
              </a:rPr>
              <a:t>模式</a:t>
            </a:r>
            <a:endParaRPr lang="zh-CN" altLang="en-US" dirty="0"/>
          </a:p>
        </p:txBody>
      </p:sp>
      <p:pic>
        <p:nvPicPr>
          <p:cNvPr id="8" name="图片 7">
            <a:extLst>
              <a:ext uri="{FF2B5EF4-FFF2-40B4-BE49-F238E27FC236}">
                <a16:creationId xmlns:a16="http://schemas.microsoft.com/office/drawing/2014/main" id="{76AF01A2-3122-4F0F-8BCF-AAA010E0AF4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1220"/>
          <a:stretch/>
        </p:blipFill>
        <p:spPr>
          <a:xfrm>
            <a:off x="2349477" y="3935181"/>
            <a:ext cx="2488818" cy="2269111"/>
          </a:xfrm>
          <a:prstGeom prst="rect">
            <a:avLst/>
          </a:prstGeom>
        </p:spPr>
      </p:pic>
      <p:pic>
        <p:nvPicPr>
          <p:cNvPr id="13" name="图片 12">
            <a:extLst>
              <a:ext uri="{FF2B5EF4-FFF2-40B4-BE49-F238E27FC236}">
                <a16:creationId xmlns:a16="http://schemas.microsoft.com/office/drawing/2014/main" id="{26ACA07C-9B73-40A3-A475-4641FB9050B9}"/>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5846"/>
          <a:stretch/>
        </p:blipFill>
        <p:spPr>
          <a:xfrm>
            <a:off x="7581559" y="3916293"/>
            <a:ext cx="2844800" cy="2336319"/>
          </a:xfrm>
          <a:prstGeom prst="rect">
            <a:avLst/>
          </a:prstGeom>
        </p:spPr>
      </p:pic>
    </p:spTree>
    <p:extLst>
      <p:ext uri="{BB962C8B-B14F-4D97-AF65-F5344CB8AC3E}">
        <p14:creationId xmlns:p14="http://schemas.microsoft.com/office/powerpoint/2010/main" val="398499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813380" y="151533"/>
            <a:ext cx="8151652" cy="563563"/>
          </a:xfrm>
        </p:spPr>
        <p:txBody>
          <a:bodyPr>
            <a:normAutofit fontScale="90000"/>
          </a:bodyPr>
          <a:lstStyle/>
          <a:p>
            <a:r>
              <a:rPr lang="en-US" altLang="zh-CN" dirty="0"/>
              <a:t>7.2  Internet</a:t>
            </a:r>
            <a:r>
              <a:rPr lang="zh-CN" altLang="zh-CN" dirty="0"/>
              <a:t>基础</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518012" y="1327388"/>
            <a:ext cx="10402523" cy="5084375"/>
          </a:xfrm>
        </p:spPr>
        <p:txBody>
          <a:bodyPr/>
          <a:lstStyle/>
          <a:p>
            <a:pPr>
              <a:lnSpc>
                <a:spcPct val="80000"/>
              </a:lnSpc>
              <a:spcAft>
                <a:spcPts val="600"/>
              </a:spcAft>
            </a:pPr>
            <a:r>
              <a:rPr lang="en-US" altLang="zh-CN" b="1" dirty="0"/>
              <a:t> </a:t>
            </a:r>
            <a:r>
              <a:rPr lang="zh-CN" altLang="zh-CN" sz="3200" b="1" dirty="0">
                <a:solidFill>
                  <a:schemeClr val="tx1">
                    <a:lumMod val="60000"/>
                    <a:lumOff val="40000"/>
                  </a:schemeClr>
                </a:solidFill>
              </a:rPr>
              <a:t>因特网与互联网</a:t>
            </a:r>
            <a:endParaRPr lang="en-US" altLang="zh-CN" sz="3200" b="1" dirty="0">
              <a:solidFill>
                <a:schemeClr val="tx1">
                  <a:lumMod val="60000"/>
                  <a:lumOff val="40000"/>
                </a:schemeClr>
              </a:solidFill>
            </a:endParaRPr>
          </a:p>
          <a:p>
            <a:pPr>
              <a:lnSpc>
                <a:spcPct val="80000"/>
              </a:lnSpc>
              <a:buFont typeface="Wingdings" panose="05000000000000000000" pitchFamily="2" charset="2"/>
              <a:buChar char="Ø"/>
            </a:pPr>
            <a:r>
              <a:rPr kumimoji="1" lang="zh-CN" altLang="en-US" sz="3200" b="1" dirty="0">
                <a:latin typeface="Times New Roman" panose="02020603050405020304" pitchFamily="18" charset="0"/>
              </a:rPr>
              <a:t> </a:t>
            </a:r>
            <a:r>
              <a:rPr kumimoji="1" lang="zh-CN" altLang="en-US" sz="2800" b="1" dirty="0">
                <a:latin typeface="Times New Roman" panose="02020603050405020304" pitchFamily="18" charset="0"/>
              </a:rPr>
              <a:t>什么是</a:t>
            </a:r>
            <a:r>
              <a:rPr kumimoji="1" lang="zh-CN" altLang="zh-CN" sz="2800" b="1" dirty="0">
                <a:latin typeface="Times New Roman" panose="02020603050405020304" pitchFamily="18" charset="0"/>
              </a:rPr>
              <a:t>互联网</a:t>
            </a:r>
            <a:r>
              <a:rPr kumimoji="1" lang="en-US" altLang="zh-CN" sz="2800" b="1" dirty="0">
                <a:latin typeface="Times New Roman" panose="02020603050405020304" pitchFamily="18" charset="0"/>
              </a:rPr>
              <a:t>__(internet,</a:t>
            </a:r>
            <a:r>
              <a:rPr kumimoji="1" lang="zh-CN" altLang="en-US" sz="2400" b="1" dirty="0">
                <a:latin typeface="Times New Roman" panose="02020603050405020304" pitchFamily="18" charset="0"/>
              </a:rPr>
              <a:t>一个通用名词</a:t>
            </a:r>
            <a:r>
              <a:rPr kumimoji="1" lang="en-US" altLang="zh-CN" sz="2800" b="1" dirty="0">
                <a:latin typeface="Times New Roman" panose="02020603050405020304" pitchFamily="18" charset="0"/>
              </a:rPr>
              <a:t>)</a:t>
            </a:r>
          </a:p>
          <a:p>
            <a:pPr marL="400041" lvl="1" indent="0">
              <a:lnSpc>
                <a:spcPts val="3000"/>
              </a:lnSpc>
              <a:spcAft>
                <a:spcPts val="1800"/>
              </a:spcAft>
              <a:buNone/>
            </a:pPr>
            <a:r>
              <a:rPr lang="zh-CN" altLang="en-US" sz="2200" dirty="0"/>
              <a:t>“</a:t>
            </a:r>
            <a:r>
              <a:rPr lang="zh-CN" altLang="zh-CN" sz="2200" dirty="0"/>
              <a:t>指由若干计算机网络相互连接而成的网络</a:t>
            </a:r>
            <a:r>
              <a:rPr lang="zh-CN" altLang="en-US" sz="2200" dirty="0"/>
              <a:t>” </a:t>
            </a:r>
            <a:r>
              <a:rPr lang="zh-CN" altLang="zh-CN" sz="2200" dirty="0"/>
              <a:t>统称为互联网。</a:t>
            </a:r>
            <a:endParaRPr lang="en-US" altLang="zh-CN" sz="2200" dirty="0"/>
          </a:p>
          <a:p>
            <a:pPr>
              <a:lnSpc>
                <a:spcPct val="80000"/>
              </a:lnSpc>
              <a:buFont typeface="Wingdings" panose="05000000000000000000" pitchFamily="2" charset="2"/>
              <a:buChar char="Ø"/>
            </a:pPr>
            <a:r>
              <a:rPr kumimoji="1" lang="zh-CN" altLang="en-US" sz="3200" b="1" dirty="0">
                <a:latin typeface="Times New Roman" panose="02020603050405020304" pitchFamily="18" charset="0"/>
              </a:rPr>
              <a:t> </a:t>
            </a:r>
            <a:r>
              <a:rPr kumimoji="1" lang="zh-CN" altLang="en-US" sz="2800" b="1" dirty="0">
                <a:latin typeface="Times New Roman" panose="02020603050405020304" pitchFamily="18" charset="0"/>
              </a:rPr>
              <a:t>什么是</a:t>
            </a:r>
            <a:r>
              <a:rPr kumimoji="1" lang="zh-CN" altLang="zh-CN" sz="2800" b="1" dirty="0">
                <a:latin typeface="Times New Roman" panose="02020603050405020304" pitchFamily="18" charset="0"/>
              </a:rPr>
              <a:t>因特网</a:t>
            </a:r>
            <a:r>
              <a:rPr kumimoji="1" lang="en-US" altLang="zh-CN" sz="2800" b="1" dirty="0">
                <a:latin typeface="Times New Roman" panose="02020603050405020304" pitchFamily="18" charset="0"/>
              </a:rPr>
              <a:t>__(Internet,</a:t>
            </a:r>
            <a:r>
              <a:rPr kumimoji="1" lang="zh-CN" altLang="en-US" sz="2400" b="1" dirty="0">
                <a:latin typeface="Times New Roman" panose="02020603050405020304" pitchFamily="18" charset="0"/>
              </a:rPr>
              <a:t>一个专有名词</a:t>
            </a:r>
            <a:r>
              <a:rPr kumimoji="1" lang="en-US" altLang="zh-CN" sz="2800" b="1" dirty="0">
                <a:latin typeface="Times New Roman" panose="02020603050405020304" pitchFamily="18" charset="0"/>
              </a:rPr>
              <a:t>)</a:t>
            </a:r>
          </a:p>
          <a:p>
            <a:pPr marL="457189" lvl="3" indent="0">
              <a:lnSpc>
                <a:spcPct val="150000"/>
              </a:lnSpc>
              <a:spcBef>
                <a:spcPts val="0"/>
              </a:spcBef>
              <a:buClr>
                <a:schemeClr val="hlink"/>
              </a:buClr>
              <a:buNone/>
            </a:pPr>
            <a:r>
              <a:rPr lang="zh-CN" altLang="zh-CN" sz="2200" dirty="0"/>
              <a:t>“目前全球最大的一个电子计算机互联网，是由美国的</a:t>
            </a:r>
            <a:r>
              <a:rPr lang="en-US" altLang="zh-CN" sz="2200" dirty="0"/>
              <a:t>ARPA</a:t>
            </a:r>
            <a:r>
              <a:rPr lang="zh-CN" altLang="zh-CN" sz="2200" dirty="0"/>
              <a:t>网发展演变而来的”</a:t>
            </a:r>
            <a:r>
              <a:rPr lang="zh-CN" altLang="en-US" sz="2200" dirty="0"/>
              <a:t>。</a:t>
            </a:r>
            <a:endParaRPr lang="en-US" altLang="zh-CN" sz="2200" dirty="0"/>
          </a:p>
          <a:p>
            <a:pPr marL="457189" lvl="3" indent="0">
              <a:lnSpc>
                <a:spcPct val="150000"/>
              </a:lnSpc>
              <a:spcBef>
                <a:spcPts val="0"/>
              </a:spcBef>
              <a:buClr>
                <a:schemeClr val="hlink"/>
              </a:buClr>
              <a:buNone/>
            </a:pPr>
            <a:r>
              <a:rPr lang="en-US" altLang="zh-CN" sz="2200" dirty="0"/>
              <a:t>Internet</a:t>
            </a:r>
            <a:r>
              <a:rPr lang="zh-CN" altLang="zh-CN" sz="2200" dirty="0"/>
              <a:t>已经超越了一个网络的含义，可以说</a:t>
            </a:r>
            <a:r>
              <a:rPr lang="en-US" altLang="zh-CN" sz="2200" dirty="0"/>
              <a:t>Internet</a:t>
            </a:r>
            <a:r>
              <a:rPr lang="zh-CN" altLang="zh-CN" sz="2200" dirty="0"/>
              <a:t>既是一个多媒体的通信媒介，又是一个无限的全球信息资源总汇。它已成为一个信息社会的缩影无所不在</a:t>
            </a:r>
            <a:r>
              <a:rPr lang="zh-CN" altLang="en-US" sz="2200" dirty="0"/>
              <a:t>。</a:t>
            </a:r>
            <a:endParaRPr lang="en-US" altLang="zh-CN" sz="22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14</a:t>
            </a:fld>
            <a:endParaRPr lang="en-US" altLang="zh-CN"/>
          </a:p>
        </p:txBody>
      </p:sp>
      <p:pic>
        <p:nvPicPr>
          <p:cNvPr id="5" name="图片 4">
            <a:extLst>
              <a:ext uri="{FF2B5EF4-FFF2-40B4-BE49-F238E27FC236}">
                <a16:creationId xmlns:a16="http://schemas.microsoft.com/office/drawing/2014/main" id="{1893A604-0C72-417C-94BC-8B9EB12A0B5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256076" y="980728"/>
            <a:ext cx="3417911" cy="2252965"/>
          </a:xfrm>
          <a:prstGeom prst="ellipse">
            <a:avLst/>
          </a:prstGeom>
          <a:ln>
            <a:noFill/>
          </a:ln>
          <a:effectLst>
            <a:softEdge rad="112500"/>
          </a:effectLst>
        </p:spPr>
      </p:pic>
    </p:spTree>
    <p:extLst>
      <p:ext uri="{BB962C8B-B14F-4D97-AF65-F5344CB8AC3E}">
        <p14:creationId xmlns:p14="http://schemas.microsoft.com/office/powerpoint/2010/main" val="4466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653B186-39CB-4BED-BF9C-1398209C9F53}"/>
              </a:ext>
            </a:extLst>
          </p:cNvPr>
          <p:cNvPicPr>
            <a:picLocks noChangeAspect="1"/>
          </p:cNvPicPr>
          <p:nvPr/>
        </p:nvPicPr>
        <p:blipFill rotWithShape="1">
          <a:blip r:embed="rId2" cstate="print">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saturation sat="15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24423" t="32176" r="23905" b="34187"/>
          <a:stretch/>
        </p:blipFill>
        <p:spPr>
          <a:xfrm>
            <a:off x="10054150" y="1199471"/>
            <a:ext cx="1130838" cy="621908"/>
          </a:xfrm>
          <a:prstGeom prst="rect">
            <a:avLst/>
          </a:prstGeom>
        </p:spPr>
      </p:pic>
      <p:sp>
        <p:nvSpPr>
          <p:cNvPr id="90114" name="Rectangle 2"/>
          <p:cNvSpPr>
            <a:spLocks noGrp="1" noChangeArrowheads="1"/>
          </p:cNvSpPr>
          <p:nvPr>
            <p:ph type="title"/>
          </p:nvPr>
        </p:nvSpPr>
        <p:spPr>
          <a:xfrm>
            <a:off x="1719256" y="92013"/>
            <a:ext cx="8151652" cy="563563"/>
          </a:xfrm>
        </p:spPr>
        <p:txBody>
          <a:bodyPr>
            <a:normAutofit fontScale="90000"/>
          </a:bodyPr>
          <a:lstStyle/>
          <a:p>
            <a:r>
              <a:rPr lang="en-US" altLang="zh-CN" dirty="0"/>
              <a:t>TCP/IP</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519435" y="1097262"/>
            <a:ext cx="9537005" cy="5084375"/>
          </a:xfrm>
        </p:spPr>
        <p:txBody>
          <a:bodyPr/>
          <a:lstStyle/>
          <a:p>
            <a:pPr>
              <a:lnSpc>
                <a:spcPct val="80000"/>
              </a:lnSpc>
            </a:pPr>
            <a:r>
              <a:rPr lang="zh-CN" altLang="zh-CN" sz="3200" b="1" dirty="0">
                <a:solidFill>
                  <a:schemeClr val="tx1">
                    <a:lumMod val="60000"/>
                    <a:lumOff val="40000"/>
                  </a:schemeClr>
                </a:solidFill>
              </a:rPr>
              <a:t>网络协议</a:t>
            </a:r>
            <a:r>
              <a:rPr lang="zh-CN" altLang="zh-CN" sz="3200" dirty="0"/>
              <a:t>（</a:t>
            </a:r>
            <a:r>
              <a:rPr lang="en-US" altLang="zh-CN" sz="3200" dirty="0"/>
              <a:t>Network Protocol</a:t>
            </a:r>
            <a:r>
              <a:rPr lang="zh-CN" altLang="zh-CN" sz="3200" dirty="0"/>
              <a:t>）</a:t>
            </a:r>
            <a:endParaRPr lang="en-US" altLang="zh-CN" sz="3200" dirty="0"/>
          </a:p>
          <a:p>
            <a:pPr lvl="1" indent="-342900">
              <a:lnSpc>
                <a:spcPct val="80000"/>
              </a:lnSpc>
              <a:spcBef>
                <a:spcPts val="1200"/>
              </a:spcBef>
              <a:spcAft>
                <a:spcPts val="1200"/>
              </a:spcAft>
            </a:pPr>
            <a:r>
              <a:rPr lang="zh-CN" altLang="zh-CN" sz="2400" dirty="0"/>
              <a:t>计算机网络中进行数据交换而建立的规则、标准或约定的集合</a:t>
            </a:r>
            <a:endParaRPr lang="en-US" altLang="zh-CN" sz="2400" dirty="0"/>
          </a:p>
          <a:p>
            <a:r>
              <a:rPr kumimoji="1" lang="zh-CN" altLang="en-US" sz="3200" b="1" dirty="0">
                <a:latin typeface="Times New Roman" panose="02020603050405020304" pitchFamily="18" charset="0"/>
              </a:rPr>
              <a:t> </a:t>
            </a:r>
            <a:r>
              <a:rPr lang="en-US" altLang="zh-CN" sz="3200" b="1" dirty="0">
                <a:solidFill>
                  <a:schemeClr val="tx1">
                    <a:lumMod val="60000"/>
                    <a:lumOff val="40000"/>
                  </a:schemeClr>
                </a:solidFill>
              </a:rPr>
              <a:t>TCP/IP</a:t>
            </a:r>
            <a:r>
              <a:rPr lang="zh-CN" altLang="zh-CN" sz="3200" b="1" dirty="0">
                <a:solidFill>
                  <a:schemeClr val="tx1">
                    <a:lumMod val="60000"/>
                    <a:lumOff val="40000"/>
                  </a:schemeClr>
                </a:solidFill>
              </a:rPr>
              <a:t>协议</a:t>
            </a:r>
            <a:endParaRPr lang="en-US" altLang="zh-CN" sz="3200" b="1" dirty="0">
              <a:solidFill>
                <a:schemeClr val="tx1">
                  <a:lumMod val="60000"/>
                  <a:lumOff val="40000"/>
                </a:schemeClr>
              </a:solidFill>
            </a:endParaRPr>
          </a:p>
          <a:p>
            <a:pPr lvl="1"/>
            <a:r>
              <a:rPr lang="en-US" altLang="zh-CN" sz="2800" dirty="0"/>
              <a:t>TCP/IP</a:t>
            </a:r>
            <a:r>
              <a:rPr lang="zh-CN" altLang="zh-CN" sz="2800" dirty="0"/>
              <a:t>是</a:t>
            </a:r>
            <a:r>
              <a:rPr lang="en-US" altLang="zh-CN" sz="2800" dirty="0"/>
              <a:t>Internet</a:t>
            </a:r>
            <a:r>
              <a:rPr lang="zh-CN" altLang="zh-CN" sz="2800" dirty="0"/>
              <a:t>最基本的协议</a:t>
            </a:r>
            <a:endParaRPr lang="en-US" altLang="zh-CN" sz="2800" dirty="0"/>
          </a:p>
          <a:p>
            <a:pPr marL="0" indent="0">
              <a:lnSpc>
                <a:spcPts val="3500"/>
              </a:lnSpc>
              <a:spcBef>
                <a:spcPts val="600"/>
              </a:spcBef>
              <a:spcAft>
                <a:spcPts val="600"/>
              </a:spcAft>
              <a:buNone/>
            </a:pPr>
            <a:r>
              <a:rPr lang="en-US" altLang="zh-CN" sz="2400" dirty="0">
                <a:latin typeface="Arial" panose="020B0604020202020204" pitchFamily="34" charset="0"/>
              </a:rPr>
              <a:t>TCP/IP</a:t>
            </a:r>
            <a:r>
              <a:rPr lang="zh-CN" altLang="zh-CN" sz="2400" dirty="0">
                <a:latin typeface="Arial" panose="020B0604020202020204" pitchFamily="34" charset="0"/>
              </a:rPr>
              <a:t>不仅指</a:t>
            </a:r>
            <a:r>
              <a:rPr lang="en-US" altLang="zh-CN" sz="2400" dirty="0">
                <a:latin typeface="Arial" panose="020B0604020202020204" pitchFamily="34" charset="0"/>
              </a:rPr>
              <a:t>TCP</a:t>
            </a:r>
            <a:r>
              <a:rPr lang="zh-CN" altLang="zh-CN" sz="2400" dirty="0">
                <a:latin typeface="Arial" panose="020B0604020202020204" pitchFamily="34" charset="0"/>
              </a:rPr>
              <a:t>和</a:t>
            </a:r>
            <a:r>
              <a:rPr lang="en-US" altLang="zh-CN" sz="2400" dirty="0">
                <a:latin typeface="Arial" panose="020B0604020202020204" pitchFamily="34" charset="0"/>
              </a:rPr>
              <a:t>IP</a:t>
            </a:r>
            <a:r>
              <a:rPr lang="zh-CN" altLang="zh-CN" sz="2400" dirty="0">
                <a:latin typeface="Arial" panose="020B0604020202020204" pitchFamily="34" charset="0"/>
              </a:rPr>
              <a:t>两个协议，而是由</a:t>
            </a:r>
            <a:r>
              <a:rPr lang="en-US" altLang="zh-CN" sz="2400" dirty="0">
                <a:latin typeface="Arial" panose="020B0604020202020204" pitchFamily="34" charset="0"/>
              </a:rPr>
              <a:t>FTP</a:t>
            </a:r>
            <a:r>
              <a:rPr lang="zh-CN" altLang="zh-CN" sz="2400" dirty="0">
                <a:latin typeface="Arial" panose="020B0604020202020204" pitchFamily="34" charset="0"/>
              </a:rPr>
              <a:t>、</a:t>
            </a:r>
            <a:r>
              <a:rPr lang="en-US" altLang="zh-CN" sz="2400" dirty="0">
                <a:latin typeface="Arial" panose="020B0604020202020204" pitchFamily="34" charset="0"/>
              </a:rPr>
              <a:t>SMTP</a:t>
            </a:r>
            <a:r>
              <a:rPr lang="zh-CN" altLang="zh-CN" sz="2400" dirty="0">
                <a:latin typeface="Arial" panose="020B0604020202020204" pitchFamily="34" charset="0"/>
              </a:rPr>
              <a:t>、</a:t>
            </a:r>
            <a:r>
              <a:rPr lang="en-US" altLang="zh-CN" sz="2400" dirty="0">
                <a:latin typeface="Arial" panose="020B0604020202020204" pitchFamily="34" charset="0"/>
              </a:rPr>
              <a:t>TCP</a:t>
            </a:r>
            <a:r>
              <a:rPr lang="zh-CN" altLang="zh-CN" sz="2400" dirty="0">
                <a:latin typeface="Arial" panose="020B0604020202020204" pitchFamily="34" charset="0"/>
              </a:rPr>
              <a:t>、</a:t>
            </a:r>
            <a:r>
              <a:rPr lang="en-US" altLang="zh-CN" sz="2400" dirty="0">
                <a:latin typeface="Arial" panose="020B0604020202020204" pitchFamily="34" charset="0"/>
              </a:rPr>
              <a:t>UDP</a:t>
            </a:r>
            <a:r>
              <a:rPr lang="zh-CN" altLang="zh-CN" sz="2400" dirty="0">
                <a:latin typeface="Arial" panose="020B0604020202020204" pitchFamily="34" charset="0"/>
              </a:rPr>
              <a:t>、</a:t>
            </a:r>
            <a:r>
              <a:rPr lang="en-US" altLang="zh-CN" sz="2400" dirty="0">
                <a:latin typeface="Arial" panose="020B0604020202020204" pitchFamily="34" charset="0"/>
              </a:rPr>
              <a:t>IP</a:t>
            </a:r>
            <a:r>
              <a:rPr lang="zh-CN" altLang="zh-CN" sz="2400" dirty="0">
                <a:latin typeface="Arial" panose="020B0604020202020204" pitchFamily="34" charset="0"/>
              </a:rPr>
              <a:t>等系列协议构成的协议簇，</a:t>
            </a:r>
            <a:r>
              <a:rPr lang="en-US" altLang="zh-CN" sz="2400" dirty="0">
                <a:latin typeface="Arial" panose="020B0604020202020204" pitchFamily="34" charset="0"/>
              </a:rPr>
              <a:t>TCP</a:t>
            </a:r>
            <a:r>
              <a:rPr lang="zh-CN" altLang="zh-CN" sz="2400" dirty="0">
                <a:latin typeface="Arial" panose="020B0604020202020204" pitchFamily="34" charset="0"/>
              </a:rPr>
              <a:t>和</a:t>
            </a:r>
            <a:r>
              <a:rPr lang="en-US" altLang="zh-CN" sz="2400" dirty="0">
                <a:latin typeface="Arial" panose="020B0604020202020204" pitchFamily="34" charset="0"/>
              </a:rPr>
              <a:t>IP</a:t>
            </a:r>
            <a:r>
              <a:rPr lang="zh-CN" altLang="en-US" sz="2400" dirty="0">
                <a:latin typeface="Arial" panose="020B0604020202020204" pitchFamily="34" charset="0"/>
              </a:rPr>
              <a:t>在</a:t>
            </a:r>
            <a:r>
              <a:rPr lang="zh-CN" altLang="zh-CN" sz="2400" dirty="0">
                <a:latin typeface="Arial" panose="020B0604020202020204" pitchFamily="34" charset="0"/>
              </a:rPr>
              <a:t>协议簇中最具代表性，</a:t>
            </a:r>
            <a:r>
              <a:rPr lang="zh-CN" altLang="en-US" sz="2400" dirty="0">
                <a:latin typeface="Arial" panose="020B0604020202020204" pitchFamily="34" charset="0"/>
              </a:rPr>
              <a:t>故</a:t>
            </a:r>
            <a:r>
              <a:rPr lang="zh-CN" altLang="zh-CN" sz="2400" dirty="0">
                <a:latin typeface="Arial" panose="020B0604020202020204" pitchFamily="34" charset="0"/>
              </a:rPr>
              <a:t>称</a:t>
            </a:r>
            <a:r>
              <a:rPr lang="en-US" altLang="zh-CN" sz="2400" dirty="0">
                <a:latin typeface="Arial" panose="020B0604020202020204" pitchFamily="34" charset="0"/>
              </a:rPr>
              <a:t>TCP/IP</a:t>
            </a:r>
            <a:r>
              <a:rPr lang="zh-CN" altLang="zh-CN" sz="2400" dirty="0">
                <a:latin typeface="Arial" panose="020B0604020202020204" pitchFamily="34" charset="0"/>
              </a:rPr>
              <a:t>协议。</a:t>
            </a:r>
            <a:endParaRPr lang="en-US" altLang="zh-CN" sz="2400" dirty="0">
              <a:latin typeface="Arial" panose="020B0604020202020204" pitchFamily="34" charset="0"/>
            </a:endParaRPr>
          </a:p>
          <a:p>
            <a:pPr marL="0" indent="0">
              <a:lnSpc>
                <a:spcPts val="3500"/>
              </a:lnSpc>
              <a:spcBef>
                <a:spcPts val="0"/>
              </a:spcBef>
              <a:spcAft>
                <a:spcPts val="1200"/>
              </a:spcAft>
              <a:buNone/>
            </a:pPr>
            <a:r>
              <a:rPr lang="en-US" altLang="zh-CN" sz="2400" dirty="0">
                <a:latin typeface="Arial" panose="020B0604020202020204" pitchFamily="34" charset="0"/>
              </a:rPr>
              <a:t>    </a:t>
            </a:r>
            <a:r>
              <a:rPr lang="zh-CN" altLang="zh-CN" sz="2400" dirty="0">
                <a:latin typeface="Arial" panose="020B0604020202020204" pitchFamily="34" charset="0"/>
              </a:rPr>
              <a:t>现在不论是局域网还是广域网，</a:t>
            </a:r>
            <a:r>
              <a:rPr lang="en-US" altLang="zh-CN" sz="2400" dirty="0">
                <a:latin typeface="Arial" panose="020B0604020202020204" pitchFamily="34" charset="0"/>
              </a:rPr>
              <a:t>TCP/IP</a:t>
            </a:r>
            <a:r>
              <a:rPr lang="zh-CN" altLang="en-US" sz="2400" dirty="0">
                <a:latin typeface="Arial" panose="020B0604020202020204" pitchFamily="34" charset="0"/>
              </a:rPr>
              <a:t>已</a:t>
            </a:r>
            <a:r>
              <a:rPr lang="zh-CN" altLang="zh-CN" sz="2400" dirty="0">
                <a:latin typeface="Arial" panose="020B0604020202020204" pitchFamily="34" charset="0"/>
              </a:rPr>
              <a:t>广泛应用于各种网络。</a:t>
            </a:r>
          </a:p>
          <a:p>
            <a:pPr marL="400041" lvl="1" indent="0">
              <a:lnSpc>
                <a:spcPts val="3000"/>
              </a:lnSpc>
              <a:spcAft>
                <a:spcPts val="1800"/>
              </a:spcAft>
              <a:buNone/>
            </a:pP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15</a:t>
            </a:fld>
            <a:endParaRPr lang="en-US" altLang="zh-CN" dirty="0"/>
          </a:p>
        </p:txBody>
      </p:sp>
      <p:pic>
        <p:nvPicPr>
          <p:cNvPr id="17" name="图片 16">
            <a:extLst>
              <a:ext uri="{FF2B5EF4-FFF2-40B4-BE49-F238E27FC236}">
                <a16:creationId xmlns:a16="http://schemas.microsoft.com/office/drawing/2014/main" id="{F6198B63-62FE-4DE4-A829-3445BAAD67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3947" y="1923587"/>
            <a:ext cx="2028618" cy="1350299"/>
          </a:xfrm>
          <a:prstGeom prst="rect">
            <a:avLst/>
          </a:prstGeom>
        </p:spPr>
      </p:pic>
    </p:spTree>
    <p:extLst>
      <p:ext uri="{BB962C8B-B14F-4D97-AF65-F5344CB8AC3E}">
        <p14:creationId xmlns:p14="http://schemas.microsoft.com/office/powerpoint/2010/main" val="734463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zh-CN" dirty="0"/>
              <a:t>TCP/IP</a:t>
            </a:r>
            <a:r>
              <a:rPr lang="zh-CN" altLang="zh-CN" dirty="0"/>
              <a:t>层次结构</a:t>
            </a:r>
            <a:endParaRPr lang="en-US" altLang="zh-CN" sz="20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16</a:t>
            </a:fld>
            <a:endParaRPr lang="en-US" altLang="zh-CN"/>
          </a:p>
        </p:txBody>
      </p:sp>
      <p:grpSp>
        <p:nvGrpSpPr>
          <p:cNvPr id="109598" name="Group 30"/>
          <p:cNvGrpSpPr>
            <a:grpSpLocks/>
          </p:cNvGrpSpPr>
          <p:nvPr/>
        </p:nvGrpSpPr>
        <p:grpSpPr bwMode="auto">
          <a:xfrm>
            <a:off x="1271464" y="2351230"/>
            <a:ext cx="10160537" cy="4160839"/>
            <a:chOff x="12" y="930"/>
            <a:chExt cx="6254" cy="2621"/>
          </a:xfrm>
        </p:grpSpPr>
        <p:sp>
          <p:nvSpPr>
            <p:cNvPr id="109571" name="Line 3"/>
            <p:cNvSpPr>
              <a:spLocks noChangeShapeType="1"/>
            </p:cNvSpPr>
            <p:nvPr/>
          </p:nvSpPr>
          <p:spPr bwMode="gray">
            <a:xfrm flipH="1">
              <a:off x="28" y="3541"/>
              <a:ext cx="1566" cy="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09572" name="Line 4"/>
            <p:cNvSpPr>
              <a:spLocks noChangeShapeType="1"/>
            </p:cNvSpPr>
            <p:nvPr/>
          </p:nvSpPr>
          <p:spPr bwMode="gray">
            <a:xfrm flipH="1" flipV="1">
              <a:off x="30" y="3003"/>
              <a:ext cx="2056" cy="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09573" name="Line 5"/>
            <p:cNvSpPr>
              <a:spLocks noChangeShapeType="1"/>
            </p:cNvSpPr>
            <p:nvPr/>
          </p:nvSpPr>
          <p:spPr bwMode="gray">
            <a:xfrm flipH="1">
              <a:off x="12" y="2490"/>
              <a:ext cx="2650" cy="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09574" name="Line 6"/>
            <p:cNvSpPr>
              <a:spLocks noChangeShapeType="1"/>
            </p:cNvSpPr>
            <p:nvPr/>
          </p:nvSpPr>
          <p:spPr bwMode="gray">
            <a:xfrm flipH="1" flipV="1">
              <a:off x="28" y="1938"/>
              <a:ext cx="3146" cy="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09575" name="Line 7"/>
            <p:cNvSpPr>
              <a:spLocks noChangeShapeType="1"/>
            </p:cNvSpPr>
            <p:nvPr/>
          </p:nvSpPr>
          <p:spPr bwMode="gray">
            <a:xfrm flipH="1">
              <a:off x="28" y="1438"/>
              <a:ext cx="3693" cy="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09580" name="Text Box 12"/>
            <p:cNvSpPr txBox="1">
              <a:spLocks noChangeArrowheads="1"/>
            </p:cNvSpPr>
            <p:nvPr/>
          </p:nvSpPr>
          <p:spPr bwMode="gray">
            <a:xfrm>
              <a:off x="14" y="1665"/>
              <a:ext cx="155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dirty="0">
                  <a:solidFill>
                    <a:schemeClr val="tx2"/>
                  </a:solidFill>
                  <a:latin typeface="Verdana" panose="020B0604030504040204" pitchFamily="34" charset="0"/>
                  <a:ea typeface="宋体" panose="02010600030101010101" pitchFamily="2" charset="-122"/>
                </a:rPr>
                <a:t>TCP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UDP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SCTP</a:t>
              </a:r>
            </a:p>
          </p:txBody>
        </p:sp>
        <p:sp>
          <p:nvSpPr>
            <p:cNvPr id="109581" name="Text Box 13"/>
            <p:cNvSpPr txBox="1">
              <a:spLocks noChangeArrowheads="1"/>
            </p:cNvSpPr>
            <p:nvPr/>
          </p:nvSpPr>
          <p:spPr bwMode="gray">
            <a:xfrm>
              <a:off x="12" y="2186"/>
              <a:ext cx="23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dirty="0">
                  <a:solidFill>
                    <a:schemeClr val="tx2"/>
                  </a:solidFill>
                  <a:latin typeface="Verdana" panose="020B0604030504040204" pitchFamily="34" charset="0"/>
                  <a:ea typeface="宋体" panose="02010600030101010101" pitchFamily="2" charset="-122"/>
                </a:rPr>
                <a:t>IP(IPv4)</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 IPv6</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ARP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RARP</a:t>
              </a:r>
            </a:p>
          </p:txBody>
        </p:sp>
        <p:sp>
          <p:nvSpPr>
            <p:cNvPr id="109582" name="Text Box 14"/>
            <p:cNvSpPr txBox="1">
              <a:spLocks noChangeArrowheads="1"/>
            </p:cNvSpPr>
            <p:nvPr/>
          </p:nvSpPr>
          <p:spPr bwMode="gray">
            <a:xfrm>
              <a:off x="12" y="2730"/>
              <a:ext cx="230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dirty="0">
                  <a:solidFill>
                    <a:schemeClr val="tx2"/>
                  </a:solidFill>
                  <a:latin typeface="Verdana" panose="020B0604030504040204" pitchFamily="34" charset="0"/>
                  <a:ea typeface="宋体" panose="02010600030101010101" pitchFamily="2" charset="-122"/>
                </a:rPr>
                <a:t>Ethernet</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Frame</a:t>
              </a:r>
              <a:r>
                <a:rPr lang="zh-CN" altLang="en-US" dirty="0">
                  <a:solidFill>
                    <a:schemeClr val="tx2"/>
                  </a:solidFill>
                  <a:latin typeface="Verdana" panose="020B0604030504040204" pitchFamily="34" charset="0"/>
                  <a:ea typeface="宋体" panose="02010600030101010101" pitchFamily="2" charset="-122"/>
                </a:rPr>
                <a:t>、</a:t>
              </a:r>
              <a:r>
                <a:rPr lang="en-US" altLang="zh-CN" dirty="0" err="1">
                  <a:solidFill>
                    <a:schemeClr val="tx2"/>
                  </a:solidFill>
                  <a:latin typeface="Verdana" panose="020B0604030504040204" pitchFamily="34" charset="0"/>
                  <a:ea typeface="宋体" panose="02010600030101010101" pitchFamily="2" charset="-122"/>
                </a:rPr>
                <a:t>WiFi</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ATM</a:t>
              </a:r>
            </a:p>
          </p:txBody>
        </p:sp>
        <p:sp>
          <p:nvSpPr>
            <p:cNvPr id="109583" name="Text Box 15"/>
            <p:cNvSpPr txBox="1">
              <a:spLocks noChangeArrowheads="1"/>
            </p:cNvSpPr>
            <p:nvPr/>
          </p:nvSpPr>
          <p:spPr bwMode="gray">
            <a:xfrm>
              <a:off x="312" y="3149"/>
              <a:ext cx="1293"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endParaRPr lang="en-US" altLang="zh-CN" dirty="0">
                <a:solidFill>
                  <a:schemeClr val="tx2"/>
                </a:solidFill>
                <a:latin typeface="Verdana" panose="020B0604030504040204" pitchFamily="34" charset="0"/>
                <a:ea typeface="宋体" panose="02010600030101010101" pitchFamily="2" charset="-122"/>
              </a:endParaRPr>
            </a:p>
          </p:txBody>
        </p:sp>
        <p:grpSp>
          <p:nvGrpSpPr>
            <p:cNvPr id="109584" name="Group 16"/>
            <p:cNvGrpSpPr>
              <a:grpSpLocks/>
            </p:cNvGrpSpPr>
            <p:nvPr/>
          </p:nvGrpSpPr>
          <p:grpSpPr bwMode="auto">
            <a:xfrm>
              <a:off x="1633" y="930"/>
              <a:ext cx="4633" cy="2608"/>
              <a:chOff x="1515" y="936"/>
              <a:chExt cx="4633" cy="2608"/>
            </a:xfrm>
          </p:grpSpPr>
          <p:sp>
            <p:nvSpPr>
              <p:cNvPr id="109585" name="Freeform 17"/>
              <p:cNvSpPr>
                <a:spLocks/>
              </p:cNvSpPr>
              <p:nvPr/>
            </p:nvSpPr>
            <p:spPr bwMode="gray">
              <a:xfrm>
                <a:off x="4817" y="14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09586" name="Freeform 18"/>
              <p:cNvSpPr>
                <a:spLocks/>
              </p:cNvSpPr>
              <p:nvPr/>
            </p:nvSpPr>
            <p:spPr bwMode="gray">
              <a:xfrm>
                <a:off x="3078" y="1446"/>
                <a:ext cx="2106" cy="341"/>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solidFill>
                <a:schemeClr val="accent2"/>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109587" name="Freeform 19"/>
              <p:cNvSpPr>
                <a:spLocks/>
              </p:cNvSpPr>
              <p:nvPr/>
            </p:nvSpPr>
            <p:spPr bwMode="gray">
              <a:xfrm>
                <a:off x="4452" y="1970"/>
                <a:ext cx="363" cy="53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09588" name="Freeform 20"/>
              <p:cNvSpPr>
                <a:spLocks/>
              </p:cNvSpPr>
              <p:nvPr/>
            </p:nvSpPr>
            <p:spPr bwMode="gray">
              <a:xfrm>
                <a:off x="2555" y="1970"/>
                <a:ext cx="2264" cy="340"/>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chemeClr va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109589" name="Freeform 21"/>
              <p:cNvSpPr>
                <a:spLocks/>
              </p:cNvSpPr>
              <p:nvPr/>
            </p:nvSpPr>
            <p:spPr bwMode="gray">
              <a:xfrm>
                <a:off x="4086" y="2494"/>
                <a:ext cx="361" cy="532"/>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09590" name="Freeform 22"/>
              <p:cNvSpPr>
                <a:spLocks/>
              </p:cNvSpPr>
              <p:nvPr/>
            </p:nvSpPr>
            <p:spPr bwMode="gray">
              <a:xfrm>
                <a:off x="3729" y="3009"/>
                <a:ext cx="364" cy="53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solidFill>
                <a:schemeClr val="bg2">
                  <a:lumMod val="75000"/>
                </a:schemeClr>
              </a:soli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a:p>
            </p:txBody>
          </p:sp>
          <p:sp>
            <p:nvSpPr>
              <p:cNvPr id="109591" name="Freeform 23"/>
              <p:cNvSpPr>
                <a:spLocks/>
              </p:cNvSpPr>
              <p:nvPr/>
            </p:nvSpPr>
            <p:spPr bwMode="gray">
              <a:xfrm>
                <a:off x="1515" y="3022"/>
                <a:ext cx="2571" cy="340"/>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0" scaled="1"/>
                <a:tileRect/>
              </a:gra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109592" name="Freeform 24"/>
              <p:cNvSpPr>
                <a:spLocks/>
              </p:cNvSpPr>
              <p:nvPr/>
            </p:nvSpPr>
            <p:spPr bwMode="gray">
              <a:xfrm>
                <a:off x="4670" y="1430"/>
                <a:ext cx="1478" cy="2070"/>
              </a:xfrm>
              <a:custGeom>
                <a:avLst/>
                <a:gdLst>
                  <a:gd name="T0" fmla="*/ 12 w 1824"/>
                  <a:gd name="T1" fmla="*/ 2464 h 2648"/>
                  <a:gd name="T2" fmla="*/ 56 w 1824"/>
                  <a:gd name="T3" fmla="*/ 2120 h 2648"/>
                  <a:gd name="T4" fmla="*/ 124 w 1824"/>
                  <a:gd name="T5" fmla="*/ 1808 h 2648"/>
                  <a:gd name="T6" fmla="*/ 212 w 1824"/>
                  <a:gd name="T7" fmla="*/ 1524 h 2648"/>
                  <a:gd name="T8" fmla="*/ 316 w 1824"/>
                  <a:gd name="T9" fmla="*/ 1270 h 2648"/>
                  <a:gd name="T10" fmla="*/ 430 w 1824"/>
                  <a:gd name="T11" fmla="*/ 1044 h 2648"/>
                  <a:gd name="T12" fmla="*/ 550 w 1824"/>
                  <a:gd name="T13" fmla="*/ 846 h 2648"/>
                  <a:gd name="T14" fmla="*/ 672 w 1824"/>
                  <a:gd name="T15" fmla="*/ 674 h 2648"/>
                  <a:gd name="T16" fmla="*/ 792 w 1824"/>
                  <a:gd name="T17" fmla="*/ 528 h 2648"/>
                  <a:gd name="T18" fmla="*/ 906 w 1824"/>
                  <a:gd name="T19" fmla="*/ 408 h 2648"/>
                  <a:gd name="T20" fmla="*/ 1010 w 1824"/>
                  <a:gd name="T21" fmla="*/ 310 h 2648"/>
                  <a:gd name="T22" fmla="*/ 1096 w 1824"/>
                  <a:gd name="T23" fmla="*/ 236 h 2648"/>
                  <a:gd name="T24" fmla="*/ 1164 w 1824"/>
                  <a:gd name="T25" fmla="*/ 184 h 2648"/>
                  <a:gd name="T26" fmla="*/ 1208 w 1824"/>
                  <a:gd name="T27" fmla="*/ 154 h 2648"/>
                  <a:gd name="T28" fmla="*/ 1224 w 1824"/>
                  <a:gd name="T29" fmla="*/ 144 h 2648"/>
                  <a:gd name="T30" fmla="*/ 1728 w 1824"/>
                  <a:gd name="T31" fmla="*/ 56 h 2648"/>
                  <a:gd name="T32" fmla="*/ 1568 w 1824"/>
                  <a:gd name="T33" fmla="*/ 328 h 2648"/>
                  <a:gd name="T34" fmla="*/ 1554 w 1824"/>
                  <a:gd name="T35" fmla="*/ 332 h 2648"/>
                  <a:gd name="T36" fmla="*/ 1514 w 1824"/>
                  <a:gd name="T37" fmla="*/ 346 h 2648"/>
                  <a:gd name="T38" fmla="*/ 1452 w 1824"/>
                  <a:gd name="T39" fmla="*/ 370 h 2648"/>
                  <a:gd name="T40" fmla="*/ 1370 w 1824"/>
                  <a:gd name="T41" fmla="*/ 410 h 2648"/>
                  <a:gd name="T42" fmla="*/ 1270 w 1824"/>
                  <a:gd name="T43" fmla="*/ 466 h 2648"/>
                  <a:gd name="T44" fmla="*/ 1158 w 1824"/>
                  <a:gd name="T45" fmla="*/ 540 h 2648"/>
                  <a:gd name="T46" fmla="*/ 1034 w 1824"/>
                  <a:gd name="T47" fmla="*/ 636 h 2648"/>
                  <a:gd name="T48" fmla="*/ 904 w 1824"/>
                  <a:gd name="T49" fmla="*/ 756 h 2648"/>
                  <a:gd name="T50" fmla="*/ 770 w 1824"/>
                  <a:gd name="T51" fmla="*/ 900 h 2648"/>
                  <a:gd name="T52" fmla="*/ 632 w 1824"/>
                  <a:gd name="T53" fmla="*/ 1076 h 2648"/>
                  <a:gd name="T54" fmla="*/ 498 w 1824"/>
                  <a:gd name="T55" fmla="*/ 1280 h 2648"/>
                  <a:gd name="T56" fmla="*/ 370 w 1824"/>
                  <a:gd name="T57" fmla="*/ 1518 h 2648"/>
                  <a:gd name="T58" fmla="*/ 248 w 1824"/>
                  <a:gd name="T59" fmla="*/ 1792 h 2648"/>
                  <a:gd name="T60" fmla="*/ 138 w 1824"/>
                  <a:gd name="T61" fmla="*/ 2104 h 2648"/>
                  <a:gd name="T62" fmla="*/ 42 w 1824"/>
                  <a:gd name="T63" fmla="*/ 2456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a:noFill/>
              </a:ln>
              <a:extLst>
                <a:ext uri="{91240B29-F687-4F45-9708-019B960494DF}">
                  <a14:hiddenLine xmlns:a14="http://schemas.microsoft.com/office/drawing/2010/main" w="0">
                    <a:solidFill>
                      <a:srgbClr val="FACD69"/>
                    </a:solidFill>
                    <a:prstDash val="solid"/>
                    <a:round/>
                    <a:headEnd/>
                    <a:tailEnd/>
                  </a14:hiddenLine>
                </a:ext>
              </a:extLst>
            </p:spPr>
            <p:txBody>
              <a:bodyPr/>
              <a:lstStyle/>
              <a:p>
                <a:endParaRPr lang="zh-CN" altLang="en-US"/>
              </a:p>
            </p:txBody>
          </p:sp>
          <p:sp>
            <p:nvSpPr>
              <p:cNvPr id="109593" name="Rectangle 25"/>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solidFill>
                      <a:srgbClr val="FFFFFF"/>
                    </a:solidFill>
                    <a:latin typeface="黑体" panose="02010609060101010101" pitchFamily="49" charset="-122"/>
                    <a:ea typeface="黑体" panose="02010609060101010101" pitchFamily="49" charset="-122"/>
                  </a:rPr>
                  <a:t>传输层</a:t>
                </a:r>
                <a:endParaRPr lang="en-US" altLang="zh-CN" sz="2000" b="1" dirty="0">
                  <a:solidFill>
                    <a:srgbClr val="FFFFFF"/>
                  </a:solidFill>
                  <a:latin typeface="黑体" panose="02010609060101010101" pitchFamily="49" charset="-122"/>
                  <a:ea typeface="黑体" panose="02010609060101010101" pitchFamily="49" charset="-122"/>
                </a:endParaRPr>
              </a:p>
            </p:txBody>
          </p:sp>
          <p:sp>
            <p:nvSpPr>
              <p:cNvPr id="109594" name="Rectangle 26"/>
              <p:cNvSpPr>
                <a:spLocks noChangeArrowheads="1"/>
              </p:cNvSpPr>
              <p:nvPr/>
            </p:nvSpPr>
            <p:spPr bwMode="gray">
              <a:xfrm>
                <a:off x="2556" y="2310"/>
                <a:ext cx="1900" cy="188"/>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solidFill>
                      <a:srgbClr val="FFFFFF"/>
                    </a:solidFill>
                    <a:latin typeface="黑体" panose="02010609060101010101" pitchFamily="49" charset="-122"/>
                    <a:ea typeface="黑体" panose="02010609060101010101" pitchFamily="49" charset="-122"/>
                  </a:rPr>
                  <a:t>网络层</a:t>
                </a:r>
                <a:endParaRPr lang="en-US" altLang="zh-CN" sz="2000" b="1" dirty="0">
                  <a:solidFill>
                    <a:srgbClr val="FFFFFF"/>
                  </a:solidFill>
                  <a:latin typeface="黑体" panose="02010609060101010101" pitchFamily="49" charset="-122"/>
                  <a:ea typeface="黑体" panose="02010609060101010101" pitchFamily="49" charset="-122"/>
                </a:endParaRPr>
              </a:p>
            </p:txBody>
          </p:sp>
          <p:sp>
            <p:nvSpPr>
              <p:cNvPr id="109595" name="Freeform 27"/>
              <p:cNvSpPr>
                <a:spLocks/>
              </p:cNvSpPr>
              <p:nvPr/>
            </p:nvSpPr>
            <p:spPr bwMode="gray">
              <a:xfrm>
                <a:off x="2036" y="2494"/>
                <a:ext cx="2415" cy="343"/>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chemeClr val="fo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109596" name="Rectangle 28"/>
              <p:cNvSpPr>
                <a:spLocks noChangeArrowheads="1"/>
              </p:cNvSpPr>
              <p:nvPr/>
            </p:nvSpPr>
            <p:spPr bwMode="gray">
              <a:xfrm>
                <a:off x="2031" y="2835"/>
                <a:ext cx="2056" cy="188"/>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solidFill>
                      <a:srgbClr val="FFFFFF"/>
                    </a:solidFill>
                    <a:latin typeface="黑体" panose="02010609060101010101" pitchFamily="49" charset="-122"/>
                    <a:ea typeface="黑体" panose="02010609060101010101" pitchFamily="49" charset="-122"/>
                  </a:rPr>
                  <a:t>链路层</a:t>
                </a:r>
                <a:endParaRPr lang="en-US" altLang="zh-CN" sz="2000" b="1" dirty="0">
                  <a:solidFill>
                    <a:srgbClr val="FFFFFF"/>
                  </a:solidFill>
                  <a:latin typeface="黑体" panose="02010609060101010101" pitchFamily="49" charset="-122"/>
                  <a:ea typeface="黑体" panose="02010609060101010101" pitchFamily="49" charset="-122"/>
                </a:endParaRPr>
              </a:p>
            </p:txBody>
          </p:sp>
          <p:sp>
            <p:nvSpPr>
              <p:cNvPr id="109597" name="Rectangle 29"/>
              <p:cNvSpPr>
                <a:spLocks noChangeArrowheads="1"/>
              </p:cNvSpPr>
              <p:nvPr/>
            </p:nvSpPr>
            <p:spPr bwMode="gray">
              <a:xfrm>
                <a:off x="1516" y="3357"/>
                <a:ext cx="2213" cy="187"/>
              </a:xfrm>
              <a:prstGeom prst="rect">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solidFill>
                      <a:srgbClr val="FFFFFF"/>
                    </a:solidFill>
                    <a:latin typeface="黑体" panose="02010609060101010101" pitchFamily="49" charset="-122"/>
                    <a:ea typeface="黑体" panose="02010609060101010101" pitchFamily="49" charset="-122"/>
                  </a:rPr>
                  <a:t>物理层</a:t>
                </a:r>
                <a:endParaRPr lang="en-US" altLang="zh-CN" sz="2000" b="1" dirty="0">
                  <a:solidFill>
                    <a:srgbClr val="FFFFFF"/>
                  </a:solidFill>
                  <a:latin typeface="黑体" panose="02010609060101010101" pitchFamily="49" charset="-122"/>
                  <a:ea typeface="黑体" panose="02010609060101010101" pitchFamily="49" charset="-122"/>
                </a:endParaRPr>
              </a:p>
            </p:txBody>
          </p:sp>
          <p:sp>
            <p:nvSpPr>
              <p:cNvPr id="73" name="Freeform 17">
                <a:extLst>
                  <a:ext uri="{FF2B5EF4-FFF2-40B4-BE49-F238E27FC236}">
                    <a16:creationId xmlns:a16="http://schemas.microsoft.com/office/drawing/2014/main" id="{FC2EB316-7260-412B-925F-DA5900DC13DF}"/>
                  </a:ext>
                </a:extLst>
              </p:cNvPr>
              <p:cNvSpPr>
                <a:spLocks/>
              </p:cNvSpPr>
              <p:nvPr/>
            </p:nvSpPr>
            <p:spPr bwMode="gray">
              <a:xfrm>
                <a:off x="5164" y="9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solidFill>
                <a:srgbClr val="0070C0"/>
              </a:soli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zh-CN" altLang="en-US" dirty="0"/>
              </a:p>
            </p:txBody>
          </p:sp>
          <p:sp>
            <p:nvSpPr>
              <p:cNvPr id="74" name="Freeform 18">
                <a:extLst>
                  <a:ext uri="{FF2B5EF4-FFF2-40B4-BE49-F238E27FC236}">
                    <a16:creationId xmlns:a16="http://schemas.microsoft.com/office/drawing/2014/main" id="{684488DB-C2EB-4FB1-A450-2E43C29F8E64}"/>
                  </a:ext>
                </a:extLst>
              </p:cNvPr>
              <p:cNvSpPr>
                <a:spLocks/>
              </p:cNvSpPr>
              <p:nvPr/>
            </p:nvSpPr>
            <p:spPr bwMode="gray">
              <a:xfrm>
                <a:off x="3598" y="936"/>
                <a:ext cx="1935" cy="329"/>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zh-CN" altLang="en-US"/>
              </a:p>
            </p:txBody>
          </p:sp>
          <p:sp>
            <p:nvSpPr>
              <p:cNvPr id="75" name="Rectangle 25">
                <a:extLst>
                  <a:ext uri="{FF2B5EF4-FFF2-40B4-BE49-F238E27FC236}">
                    <a16:creationId xmlns:a16="http://schemas.microsoft.com/office/drawing/2014/main" id="{C86CA207-CC51-4D71-A34F-D015AECA3122}"/>
                  </a:ext>
                </a:extLst>
              </p:cNvPr>
              <p:cNvSpPr>
                <a:spLocks noChangeArrowheads="1"/>
              </p:cNvSpPr>
              <p:nvPr/>
            </p:nvSpPr>
            <p:spPr bwMode="gray">
              <a:xfrm>
                <a:off x="3596" y="1266"/>
                <a:ext cx="1586" cy="184"/>
              </a:xfrm>
              <a:prstGeom prst="rect">
                <a:avLst/>
              </a:prstGeom>
              <a:solidFill>
                <a:srgbClr val="007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dirty="0">
                    <a:solidFill>
                      <a:srgbClr val="FFFFFF"/>
                    </a:solidFill>
                    <a:latin typeface="黑体" panose="02010609060101010101" pitchFamily="49" charset="-122"/>
                    <a:ea typeface="黑体" panose="02010609060101010101" pitchFamily="49" charset="-122"/>
                  </a:rPr>
                  <a:t>应用层</a:t>
                </a:r>
                <a:endParaRPr lang="en-US" altLang="zh-CN" sz="2000" b="1" dirty="0">
                  <a:solidFill>
                    <a:srgbClr val="FFFFFF"/>
                  </a:solidFill>
                  <a:latin typeface="黑体" panose="02010609060101010101" pitchFamily="49" charset="-122"/>
                  <a:ea typeface="黑体" panose="02010609060101010101" pitchFamily="49" charset="-122"/>
                </a:endParaRPr>
              </a:p>
            </p:txBody>
          </p:sp>
        </p:grpSp>
        <p:sp>
          <p:nvSpPr>
            <p:cNvPr id="67" name="Text Box 12">
              <a:extLst>
                <a:ext uri="{FF2B5EF4-FFF2-40B4-BE49-F238E27FC236}">
                  <a16:creationId xmlns:a16="http://schemas.microsoft.com/office/drawing/2014/main" id="{77FF7DAB-000E-43C9-A996-6788435DC1CA}"/>
                </a:ext>
              </a:extLst>
            </p:cNvPr>
            <p:cNvSpPr txBox="1">
              <a:spLocks noChangeArrowheads="1"/>
            </p:cNvSpPr>
            <p:nvPr/>
          </p:nvSpPr>
          <p:spPr bwMode="gray">
            <a:xfrm>
              <a:off x="14" y="1164"/>
              <a:ext cx="343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zh-CN" dirty="0">
                  <a:solidFill>
                    <a:schemeClr val="tx2"/>
                  </a:solidFill>
                  <a:latin typeface="Verdana" panose="020B0604030504040204" pitchFamily="34" charset="0"/>
                  <a:ea typeface="宋体" panose="02010600030101010101" pitchFamily="2" charset="-122"/>
                </a:rPr>
                <a:t>HTTP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FTP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SMTP</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DNS</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TELNET</a:t>
              </a:r>
              <a:r>
                <a:rPr lang="zh-CN" altLang="en-US" dirty="0">
                  <a:solidFill>
                    <a:schemeClr val="tx2"/>
                  </a:solidFill>
                  <a:latin typeface="Verdana" panose="020B0604030504040204" pitchFamily="34" charset="0"/>
                  <a:ea typeface="宋体" panose="02010600030101010101" pitchFamily="2" charset="-122"/>
                </a:rPr>
                <a:t>、</a:t>
              </a:r>
              <a:r>
                <a:rPr lang="en-US" altLang="zh-CN" dirty="0">
                  <a:solidFill>
                    <a:schemeClr val="tx2"/>
                  </a:solidFill>
                  <a:latin typeface="Verdana" panose="020B0604030504040204" pitchFamily="34" charset="0"/>
                  <a:ea typeface="宋体" panose="02010600030101010101" pitchFamily="2" charset="-122"/>
                </a:rPr>
                <a:t>DHCP...</a:t>
              </a:r>
            </a:p>
          </p:txBody>
        </p:sp>
      </p:grpSp>
      <p:sp>
        <p:nvSpPr>
          <p:cNvPr id="77" name="Rectangle 3">
            <a:extLst>
              <a:ext uri="{FF2B5EF4-FFF2-40B4-BE49-F238E27FC236}">
                <a16:creationId xmlns:a16="http://schemas.microsoft.com/office/drawing/2014/main" id="{7281ABDD-4BF9-4043-AD59-106857E97C85}"/>
              </a:ext>
            </a:extLst>
          </p:cNvPr>
          <p:cNvSpPr>
            <a:spLocks noGrp="1" noChangeArrowheads="1"/>
          </p:cNvSpPr>
          <p:nvPr>
            <p:ph idx="1"/>
          </p:nvPr>
        </p:nvSpPr>
        <p:spPr>
          <a:xfrm>
            <a:off x="519032" y="897700"/>
            <a:ext cx="8448600" cy="1249969"/>
          </a:xfrm>
        </p:spPr>
        <p:txBody>
          <a:bodyPr/>
          <a:lstStyle/>
          <a:p>
            <a:pPr>
              <a:lnSpc>
                <a:spcPct val="150000"/>
              </a:lnSpc>
            </a:pPr>
            <a:r>
              <a:rPr lang="zh-CN" altLang="en-US" sz="2800" dirty="0"/>
              <a:t>计算机网络的体系结构是网络各层及其协议的集合。</a:t>
            </a:r>
            <a:r>
              <a:rPr lang="en-US" altLang="zh-CN" sz="2800" b="1" dirty="0"/>
              <a:t>TCP/IP</a:t>
            </a:r>
            <a:r>
              <a:rPr lang="zh-CN" altLang="en-US" sz="2800" b="1" dirty="0"/>
              <a:t>五层协议的体系结构</a:t>
            </a:r>
            <a:r>
              <a:rPr lang="zh-CN" altLang="en-US" sz="2800" dirty="0"/>
              <a:t>：</a:t>
            </a:r>
            <a:br>
              <a:rPr lang="en-US" altLang="zh-CN" sz="1700" dirty="0">
                <a:ea typeface="宋体" panose="02010600030101010101" pitchFamily="2" charset="-122"/>
              </a:rPr>
            </a:br>
            <a:endParaRPr lang="en-US" altLang="zh-CN" sz="1700" dirty="0">
              <a:ea typeface="宋体" panose="02010600030101010101" pitchFamily="2" charset="-122"/>
            </a:endParaRPr>
          </a:p>
          <a:p>
            <a:pPr marL="457189" lvl="1" indent="0">
              <a:lnSpc>
                <a:spcPct val="80000"/>
              </a:lnSpc>
              <a:buNone/>
            </a:pPr>
            <a:endParaRPr lang="en-US" altLang="zh-CN" sz="2900" dirty="0">
              <a:ea typeface="宋体" panose="02010600030101010101" pitchFamily="2" charset="-122"/>
            </a:endParaRPr>
          </a:p>
        </p:txBody>
      </p:sp>
    </p:spTree>
    <p:extLst>
      <p:ext uri="{BB962C8B-B14F-4D97-AF65-F5344CB8AC3E}">
        <p14:creationId xmlns:p14="http://schemas.microsoft.com/office/powerpoint/2010/main" val="238689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877446" y="13"/>
            <a:ext cx="8151652" cy="563563"/>
          </a:xfrm>
        </p:spPr>
        <p:txBody>
          <a:bodyPr>
            <a:normAutofit fontScale="90000"/>
          </a:bodyPr>
          <a:lstStyle/>
          <a:p>
            <a:r>
              <a:rPr lang="en-US" altLang="zh-CN" dirty="0"/>
              <a:t>MAC</a:t>
            </a:r>
            <a:r>
              <a:rPr lang="zh-CN" altLang="zh-CN" dirty="0"/>
              <a:t>地址</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580646" y="1234337"/>
            <a:ext cx="8396122" cy="5084375"/>
          </a:xfrm>
        </p:spPr>
        <p:txBody>
          <a:bodyPr/>
          <a:lstStyle/>
          <a:p>
            <a:pPr>
              <a:lnSpc>
                <a:spcPts val="3500"/>
              </a:lnSpc>
              <a:spcBef>
                <a:spcPts val="0"/>
              </a:spcBef>
              <a:buFont typeface="Wingdings" panose="05000000000000000000" pitchFamily="2" charset="2"/>
              <a:buChar char="Ø"/>
            </a:pPr>
            <a:r>
              <a:rPr lang="en-US" altLang="zh-CN" sz="3200" b="1" dirty="0">
                <a:solidFill>
                  <a:schemeClr val="tx1">
                    <a:lumMod val="60000"/>
                    <a:lumOff val="40000"/>
                  </a:schemeClr>
                </a:solidFill>
              </a:rPr>
              <a:t>MAC</a:t>
            </a:r>
            <a:r>
              <a:rPr lang="zh-CN" altLang="zh-CN" sz="2400" dirty="0">
                <a:latin typeface="Arial" panose="020B0604020202020204" pitchFamily="34" charset="0"/>
              </a:rPr>
              <a:t>地址</a:t>
            </a:r>
            <a:r>
              <a:rPr lang="zh-CN" altLang="en-US" sz="2400" dirty="0">
                <a:latin typeface="Arial" panose="020B0604020202020204" pitchFamily="34" charset="0"/>
              </a:rPr>
              <a:t>：</a:t>
            </a:r>
            <a:r>
              <a:rPr lang="zh-CN" altLang="zh-CN" sz="2400" dirty="0">
                <a:latin typeface="Arial" panose="020B0604020202020204" pitchFamily="34" charset="0"/>
              </a:rPr>
              <a:t>每块网卡的身份，用</a:t>
            </a:r>
            <a:r>
              <a:rPr lang="zh-CN" altLang="en-US" sz="2400" dirty="0">
                <a:latin typeface="Arial" panose="020B0604020202020204" pitchFamily="34" charset="0"/>
              </a:rPr>
              <a:t>于</a:t>
            </a:r>
            <a:r>
              <a:rPr lang="zh-CN" altLang="zh-CN" sz="2400" dirty="0">
                <a:latin typeface="Arial" panose="020B0604020202020204" pitchFamily="34" charset="0"/>
              </a:rPr>
              <a:t>标识以太网上某个单独设备或一组设备。</a:t>
            </a:r>
            <a:r>
              <a:rPr kumimoji="1" lang="zh-CN" altLang="en-US" sz="3200" b="1" dirty="0">
                <a:latin typeface="Times New Roman" panose="02020603050405020304" pitchFamily="18" charset="0"/>
              </a:rPr>
              <a:t> </a:t>
            </a:r>
            <a:endParaRPr kumimoji="1" lang="en-US" altLang="zh-CN" sz="3200" b="1" dirty="0">
              <a:latin typeface="Times New Roman" panose="02020603050405020304" pitchFamily="18" charset="0"/>
            </a:endParaRPr>
          </a:p>
          <a:p>
            <a:pPr>
              <a:lnSpc>
                <a:spcPct val="150000"/>
              </a:lnSpc>
              <a:buFont typeface="Wingdings" panose="05000000000000000000" pitchFamily="2" charset="2"/>
              <a:buChar char="Ø"/>
            </a:pPr>
            <a:r>
              <a:rPr lang="en-US" altLang="zh-CN" sz="2400" dirty="0">
                <a:latin typeface="Arial" panose="020B0604020202020204" pitchFamily="34" charset="0"/>
              </a:rPr>
              <a:t>MAC</a:t>
            </a:r>
            <a:r>
              <a:rPr lang="zh-CN" altLang="zh-CN" sz="2400" dirty="0">
                <a:latin typeface="Arial" panose="020B0604020202020204" pitchFamily="34" charset="0"/>
              </a:rPr>
              <a:t>通常采用</a:t>
            </a:r>
            <a:r>
              <a:rPr lang="en-US" altLang="zh-CN" sz="2400" dirty="0">
                <a:latin typeface="Arial" panose="020B0604020202020204" pitchFamily="34" charset="0"/>
              </a:rPr>
              <a:t>6</a:t>
            </a:r>
            <a:r>
              <a:rPr lang="zh-CN" altLang="zh-CN" sz="2400" dirty="0">
                <a:latin typeface="Arial" panose="020B0604020202020204" pitchFamily="34" charset="0"/>
              </a:rPr>
              <a:t>个字节</a:t>
            </a:r>
            <a:r>
              <a:rPr lang="zh-CN" altLang="en-US" sz="2400" dirty="0">
                <a:latin typeface="Arial" panose="020B0604020202020204" pitchFamily="34" charset="0"/>
              </a:rPr>
              <a:t>的</a:t>
            </a:r>
            <a:r>
              <a:rPr lang="zh-CN" altLang="zh-CN" sz="2400" dirty="0">
                <a:latin typeface="Arial" panose="020B0604020202020204" pitchFamily="34" charset="0"/>
              </a:rPr>
              <a:t>十六进制数字串标识</a:t>
            </a:r>
            <a:r>
              <a:rPr lang="zh-CN" altLang="en-US" sz="2400" dirty="0">
                <a:latin typeface="Arial" panose="020B0604020202020204" pitchFamily="34" charset="0"/>
              </a:rPr>
              <a:t>，其</a:t>
            </a:r>
            <a:r>
              <a:rPr lang="zh-CN" altLang="zh-CN" sz="2400" dirty="0">
                <a:latin typeface="Arial" panose="020B0604020202020204" pitchFamily="34" charset="0"/>
              </a:rPr>
              <a:t>固化在网卡</a:t>
            </a:r>
            <a:r>
              <a:rPr lang="en-US" altLang="zh-CN" sz="2400" dirty="0">
                <a:latin typeface="Arial" panose="020B0604020202020204" pitchFamily="34" charset="0"/>
              </a:rPr>
              <a:t>ROM</a:t>
            </a:r>
            <a:r>
              <a:rPr lang="zh-CN" altLang="zh-CN" sz="2400" dirty="0">
                <a:latin typeface="Arial" panose="020B0604020202020204" pitchFamily="34" charset="0"/>
              </a:rPr>
              <a:t>芯片上</a:t>
            </a:r>
            <a:r>
              <a:rPr lang="zh-CN" altLang="en-US" sz="2400" dirty="0">
                <a:latin typeface="Arial" panose="020B0604020202020204" pitchFamily="34" charset="0"/>
              </a:rPr>
              <a:t>。</a:t>
            </a:r>
            <a:endParaRPr lang="en-US" altLang="zh-CN" sz="2400" dirty="0">
              <a:latin typeface="Arial" panose="020B0604020202020204" pitchFamily="34" charset="0"/>
            </a:endParaRPr>
          </a:p>
          <a:p>
            <a:pPr marL="0" indent="0">
              <a:lnSpc>
                <a:spcPts val="3840"/>
              </a:lnSpc>
              <a:spcBef>
                <a:spcPts val="0"/>
              </a:spcBef>
              <a:buNone/>
            </a:pPr>
            <a:r>
              <a:rPr lang="en-US" altLang="zh-CN" sz="2400" dirty="0">
                <a:latin typeface="Arial" panose="020B0604020202020204" pitchFamily="34" charset="0"/>
              </a:rPr>
              <a:t>    </a:t>
            </a:r>
            <a:r>
              <a:rPr lang="zh-CN" altLang="zh-CN" sz="2400" dirty="0">
                <a:latin typeface="Arial" panose="020B0604020202020204" pitchFamily="34" charset="0"/>
              </a:rPr>
              <a:t>如：</a:t>
            </a:r>
            <a:r>
              <a:rPr lang="en-US" altLang="zh-CN" sz="2400" dirty="0">
                <a:latin typeface="Arial" panose="020B0604020202020204" pitchFamily="34" charset="0"/>
              </a:rPr>
              <a:t>8C-16-EA-D2-3C-19</a:t>
            </a:r>
            <a:r>
              <a:rPr lang="zh-CN" altLang="zh-CN" sz="2400" dirty="0">
                <a:latin typeface="Arial" panose="020B0604020202020204" pitchFamily="34" charset="0"/>
              </a:rPr>
              <a:t>。前</a:t>
            </a:r>
            <a:r>
              <a:rPr lang="en-US" altLang="zh-CN" sz="2400" dirty="0">
                <a:latin typeface="Arial" panose="020B0604020202020204" pitchFamily="34" charset="0"/>
              </a:rPr>
              <a:t>3</a:t>
            </a:r>
            <a:r>
              <a:rPr lang="zh-CN" altLang="zh-CN" sz="2400" dirty="0">
                <a:latin typeface="Arial" panose="020B0604020202020204" pitchFamily="34" charset="0"/>
              </a:rPr>
              <a:t>字节厂商编号，由</a:t>
            </a:r>
            <a:r>
              <a:rPr lang="en-US" altLang="zh-CN" sz="2400" dirty="0">
                <a:latin typeface="Arial" panose="020B0604020202020204" pitchFamily="34" charset="0"/>
              </a:rPr>
              <a:t>IEEE</a:t>
            </a:r>
            <a:r>
              <a:rPr lang="zh-CN" altLang="zh-CN" sz="2400" dirty="0">
                <a:latin typeface="Arial" panose="020B0604020202020204" pitchFamily="34" charset="0"/>
              </a:rPr>
              <a:t>（电子和电器工程协会）提供</a:t>
            </a:r>
            <a:r>
              <a:rPr lang="zh-CN" altLang="en-US" sz="2400" dirty="0">
                <a:latin typeface="Arial" panose="020B0604020202020204" pitchFamily="34" charset="0"/>
              </a:rPr>
              <a:t>；</a:t>
            </a:r>
            <a:r>
              <a:rPr lang="zh-CN" altLang="zh-CN" sz="2400" dirty="0">
                <a:latin typeface="Arial" panose="020B0604020202020204" pitchFamily="34" charset="0"/>
              </a:rPr>
              <a:t>后</a:t>
            </a:r>
            <a:r>
              <a:rPr lang="en-US" altLang="zh-CN" sz="2400" dirty="0">
                <a:latin typeface="Arial" panose="020B0604020202020204" pitchFamily="34" charset="0"/>
              </a:rPr>
              <a:t>3</a:t>
            </a:r>
            <a:r>
              <a:rPr lang="zh-CN" altLang="zh-CN" sz="2400" dirty="0">
                <a:latin typeface="Arial" panose="020B0604020202020204" pitchFamily="34" charset="0"/>
              </a:rPr>
              <a:t>节设备编号。</a:t>
            </a:r>
            <a:endParaRPr lang="en-US" altLang="zh-CN" sz="2400" dirty="0">
              <a:latin typeface="Arial" panose="020B0604020202020204" pitchFamily="34" charset="0"/>
            </a:endParaRPr>
          </a:p>
          <a:p>
            <a:pPr>
              <a:lnSpc>
                <a:spcPts val="3800"/>
              </a:lnSpc>
              <a:spcBef>
                <a:spcPts val="600"/>
              </a:spcBef>
              <a:buFont typeface="Wingdings" panose="05000000000000000000" pitchFamily="2" charset="2"/>
              <a:buChar char="Ø"/>
            </a:pPr>
            <a:r>
              <a:rPr lang="zh-CN" altLang="zh-CN" sz="2400" dirty="0">
                <a:latin typeface="Arial" panose="020B0604020202020204" pitchFamily="34" charset="0"/>
              </a:rPr>
              <a:t>链路层</a:t>
            </a:r>
            <a:r>
              <a:rPr lang="en-US" altLang="zh-CN" sz="2400" dirty="0">
                <a:latin typeface="Arial" panose="020B0604020202020204" pitchFamily="34" charset="0"/>
              </a:rPr>
              <a:t>MAC</a:t>
            </a:r>
            <a:r>
              <a:rPr lang="zh-CN" altLang="zh-CN" sz="2400" dirty="0">
                <a:latin typeface="Arial" panose="020B0604020202020204" pitchFamily="34" charset="0"/>
              </a:rPr>
              <a:t>地址</a:t>
            </a:r>
            <a:r>
              <a:rPr lang="zh-CN" altLang="en-US" sz="2400" dirty="0">
                <a:latin typeface="Arial" panose="020B0604020202020204" pitchFamily="34" charset="0"/>
              </a:rPr>
              <a:t>唯一</a:t>
            </a:r>
            <a:r>
              <a:rPr lang="zh-CN" altLang="zh-CN" sz="2400" dirty="0">
                <a:latin typeface="Arial" panose="020B0604020202020204" pitchFamily="34" charset="0"/>
              </a:rPr>
              <a:t>标识了网络设备上的每个物理网络连接，因而</a:t>
            </a:r>
            <a:r>
              <a:rPr lang="en-US" altLang="zh-CN" sz="2400" dirty="0">
                <a:latin typeface="Arial" panose="020B0604020202020204" pitchFamily="34" charset="0"/>
              </a:rPr>
              <a:t> MAC</a:t>
            </a:r>
            <a:r>
              <a:rPr lang="zh-CN" altLang="zh-CN" sz="2400" dirty="0">
                <a:latin typeface="Arial" panose="020B0604020202020204" pitchFamily="34" charset="0"/>
              </a:rPr>
              <a:t>地址也称为</a:t>
            </a:r>
            <a:r>
              <a:rPr lang="zh-CN" altLang="zh-CN" sz="2400" b="1" dirty="0">
                <a:latin typeface="Arial" panose="020B0604020202020204" pitchFamily="34" charset="0"/>
              </a:rPr>
              <a:t>物理地址</a:t>
            </a:r>
            <a:r>
              <a:rPr lang="zh-CN" altLang="zh-CN" sz="2400" dirty="0">
                <a:latin typeface="Arial" panose="020B0604020202020204" pitchFamily="34" charset="0"/>
              </a:rPr>
              <a:t>或硬件地址。</a:t>
            </a:r>
          </a:p>
          <a:p>
            <a:pPr marL="457189" lvl="1" indent="0">
              <a:lnSpc>
                <a:spcPct val="80000"/>
              </a:lnSpc>
              <a:buNone/>
            </a:pPr>
            <a:endParaRPr lang="en-US" altLang="zh-CN" sz="29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17</a:t>
            </a:fld>
            <a:endParaRPr lang="en-US" altLang="zh-CN"/>
          </a:p>
        </p:txBody>
      </p:sp>
      <p:pic>
        <p:nvPicPr>
          <p:cNvPr id="4" name="图片 3">
            <a:extLst>
              <a:ext uri="{FF2B5EF4-FFF2-40B4-BE49-F238E27FC236}">
                <a16:creationId xmlns:a16="http://schemas.microsoft.com/office/drawing/2014/main" id="{97EAC3D9-A25A-4861-A5F2-38B3AE6BD46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44251">
            <a:off x="9164757" y="1129591"/>
            <a:ext cx="1823181" cy="1823181"/>
          </a:xfrm>
          <a:prstGeom prst="rect">
            <a:avLst/>
          </a:prstGeom>
        </p:spPr>
      </p:pic>
      <p:pic>
        <p:nvPicPr>
          <p:cNvPr id="7" name="图片 6">
            <a:extLst>
              <a:ext uri="{FF2B5EF4-FFF2-40B4-BE49-F238E27FC236}">
                <a16:creationId xmlns:a16="http://schemas.microsoft.com/office/drawing/2014/main" id="{F3BBD600-A7B6-4E5C-993B-73740A8F06F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822166">
            <a:off x="9809685" y="2657168"/>
            <a:ext cx="1956532" cy="1814479"/>
          </a:xfrm>
          <a:prstGeom prst="rect">
            <a:avLst/>
          </a:prstGeom>
        </p:spPr>
      </p:pic>
      <p:pic>
        <p:nvPicPr>
          <p:cNvPr id="11" name="图片 10">
            <a:extLst>
              <a:ext uri="{FF2B5EF4-FFF2-40B4-BE49-F238E27FC236}">
                <a16:creationId xmlns:a16="http://schemas.microsoft.com/office/drawing/2014/main" id="{2F88B13D-6687-49C7-8F36-EB5DF8BB3AB4}"/>
              </a:ext>
            </a:extLst>
          </p:cNvPr>
          <p:cNvPicPr>
            <a:picLocks noChangeAspect="1"/>
          </p:cNvPicPr>
          <p:nvPr/>
        </p:nvPicPr>
        <p:blipFill>
          <a:blip r:embed="rId4" cstate="print">
            <a:clrChange>
              <a:clrFrom>
                <a:srgbClr val="010000"/>
              </a:clrFrom>
              <a:clrTo>
                <a:srgbClr val="010000">
                  <a:alpha val="0"/>
                </a:srgbClr>
              </a:clrTo>
            </a:clrChange>
            <a:extLst>
              <a:ext uri="{28A0092B-C50C-407E-A947-70E740481C1C}">
                <a14:useLocalDpi xmlns:a14="http://schemas.microsoft.com/office/drawing/2010/main" val="0"/>
              </a:ext>
            </a:extLst>
          </a:blip>
          <a:stretch>
            <a:fillRect/>
          </a:stretch>
        </p:blipFill>
        <p:spPr>
          <a:xfrm rot="2646156">
            <a:off x="10865920" y="1147360"/>
            <a:ext cx="576004" cy="779483"/>
          </a:xfrm>
          <a:prstGeom prst="rect">
            <a:avLst/>
          </a:prstGeom>
        </p:spPr>
      </p:pic>
      <p:sp>
        <p:nvSpPr>
          <p:cNvPr id="12" name="文本框 11">
            <a:extLst>
              <a:ext uri="{FF2B5EF4-FFF2-40B4-BE49-F238E27FC236}">
                <a16:creationId xmlns:a16="http://schemas.microsoft.com/office/drawing/2014/main" id="{6E0CB4BD-38C3-46B9-8D73-F76DC8A772DD}"/>
              </a:ext>
            </a:extLst>
          </p:cNvPr>
          <p:cNvSpPr txBox="1"/>
          <p:nvPr/>
        </p:nvSpPr>
        <p:spPr>
          <a:xfrm>
            <a:off x="10787950" y="1959225"/>
            <a:ext cx="1214096" cy="523220"/>
          </a:xfrm>
          <a:prstGeom prst="rect">
            <a:avLst/>
          </a:prstGeom>
          <a:noFill/>
        </p:spPr>
        <p:txBody>
          <a:bodyPr wrap="square" rtlCol="0">
            <a:spAutoFit/>
          </a:bodyPr>
          <a:lstStyle/>
          <a:p>
            <a:r>
              <a:rPr lang="zh-CN" altLang="en-US" sz="1400" dirty="0"/>
              <a:t>笔记本网卡</a:t>
            </a:r>
            <a:endParaRPr lang="en-US" altLang="zh-CN" sz="1400" dirty="0"/>
          </a:p>
          <a:p>
            <a:r>
              <a:rPr lang="zh-CN" altLang="en-US" sz="1400" dirty="0"/>
              <a:t>尺寸</a:t>
            </a:r>
            <a:r>
              <a:rPr lang="en-US" altLang="zh-CN" sz="1400" dirty="0"/>
              <a:t>~2</a:t>
            </a:r>
            <a:r>
              <a:rPr lang="zh-CN" altLang="en-US" sz="1400" dirty="0"/>
              <a:t>*</a:t>
            </a:r>
            <a:r>
              <a:rPr lang="en-US" altLang="zh-CN" sz="1400" dirty="0"/>
              <a:t>3CM</a:t>
            </a:r>
            <a:endParaRPr lang="zh-CN" altLang="en-US" sz="1400" dirty="0"/>
          </a:p>
        </p:txBody>
      </p:sp>
      <p:pic>
        <p:nvPicPr>
          <p:cNvPr id="15" name="图片 14">
            <a:extLst>
              <a:ext uri="{FF2B5EF4-FFF2-40B4-BE49-F238E27FC236}">
                <a16:creationId xmlns:a16="http://schemas.microsoft.com/office/drawing/2014/main" id="{000774ED-4A97-47F5-82E0-11EC392C57B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rcRect l="75185" t="4610" r="2466" b="19072"/>
          <a:stretch/>
        </p:blipFill>
        <p:spPr>
          <a:xfrm>
            <a:off x="9185805" y="4672008"/>
            <a:ext cx="1200279" cy="1707338"/>
          </a:xfrm>
          <a:prstGeom prst="rect">
            <a:avLst/>
          </a:prstGeom>
        </p:spPr>
      </p:pic>
    </p:spTree>
    <p:extLst>
      <p:ext uri="{BB962C8B-B14F-4D97-AF65-F5344CB8AC3E}">
        <p14:creationId xmlns:p14="http://schemas.microsoft.com/office/powerpoint/2010/main" val="1917908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877446" y="13"/>
            <a:ext cx="8151652" cy="563563"/>
          </a:xfrm>
        </p:spPr>
        <p:txBody>
          <a:bodyPr>
            <a:normAutofit fontScale="90000"/>
          </a:bodyPr>
          <a:lstStyle/>
          <a:p>
            <a:r>
              <a:rPr lang="en-US" altLang="zh-CN" dirty="0"/>
              <a:t>IP</a:t>
            </a:r>
            <a:r>
              <a:rPr lang="zh-CN" altLang="zh-CN" dirty="0"/>
              <a:t>地址</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367135" y="1017607"/>
            <a:ext cx="9329265" cy="2131773"/>
          </a:xfrm>
        </p:spPr>
        <p:txBody>
          <a:bodyPr/>
          <a:lstStyle/>
          <a:p>
            <a:r>
              <a:rPr lang="en-US" altLang="zh-CN" sz="3200" b="1" dirty="0">
                <a:solidFill>
                  <a:schemeClr val="tx1">
                    <a:lumMod val="60000"/>
                    <a:lumOff val="40000"/>
                  </a:schemeClr>
                </a:solidFill>
              </a:rPr>
              <a:t>IP</a:t>
            </a:r>
            <a:r>
              <a:rPr lang="zh-CN" altLang="en-US" sz="3200" b="1" dirty="0">
                <a:solidFill>
                  <a:schemeClr val="tx1">
                    <a:lumMod val="60000"/>
                    <a:lumOff val="40000"/>
                  </a:schemeClr>
                </a:solidFill>
              </a:rPr>
              <a:t>协议</a:t>
            </a:r>
            <a:r>
              <a:rPr lang="zh-CN" altLang="zh-CN" sz="2400" dirty="0">
                <a:latin typeface="Arial" panose="020B0604020202020204" pitchFamily="34" charset="0"/>
              </a:rPr>
              <a:t>（</a:t>
            </a:r>
            <a:r>
              <a:rPr lang="en-US" altLang="zh-CN" sz="2400" dirty="0">
                <a:latin typeface="Arial" panose="020B0604020202020204" pitchFamily="34" charset="0"/>
              </a:rPr>
              <a:t>Internet Protocol</a:t>
            </a:r>
            <a:r>
              <a:rPr lang="zh-CN" altLang="zh-CN" sz="2400" dirty="0">
                <a:latin typeface="Arial" panose="020B0604020202020204" pitchFamily="34" charset="0"/>
              </a:rPr>
              <a:t>）</a:t>
            </a:r>
            <a:r>
              <a:rPr lang="zh-CN" altLang="en-US" sz="2200" dirty="0">
                <a:latin typeface="Arial" panose="020B0604020202020204" pitchFamily="34" charset="0"/>
              </a:rPr>
              <a:t>规定</a:t>
            </a:r>
            <a:r>
              <a:rPr lang="zh-CN" altLang="zh-CN" sz="2200" dirty="0">
                <a:latin typeface="Arial" panose="020B0604020202020204" pitchFamily="34" charset="0"/>
              </a:rPr>
              <a:t>每一台</a:t>
            </a:r>
            <a:r>
              <a:rPr lang="zh-CN" altLang="en-US" sz="2200" dirty="0">
                <a:latin typeface="Arial" panose="020B0604020202020204" pitchFamily="34" charset="0"/>
              </a:rPr>
              <a:t>入</a:t>
            </a:r>
            <a:r>
              <a:rPr lang="zh-CN" altLang="zh-CN" sz="2200" dirty="0">
                <a:latin typeface="Arial" panose="020B0604020202020204" pitchFamily="34" charset="0"/>
              </a:rPr>
              <a:t>网</a:t>
            </a:r>
            <a:r>
              <a:rPr lang="zh-CN" altLang="en-US" sz="2200" dirty="0">
                <a:latin typeface="Arial" panose="020B0604020202020204" pitchFamily="34" charset="0"/>
              </a:rPr>
              <a:t>的</a:t>
            </a:r>
            <a:r>
              <a:rPr lang="zh-CN" altLang="zh-CN" sz="2200" dirty="0">
                <a:latin typeface="Arial" panose="020B0604020202020204" pitchFamily="34" charset="0"/>
              </a:rPr>
              <a:t>计算机都</a:t>
            </a:r>
            <a:r>
              <a:rPr lang="zh-CN" altLang="en-US" sz="2200" dirty="0">
                <a:latin typeface="Arial" panose="020B0604020202020204" pitchFamily="34" charset="0"/>
              </a:rPr>
              <a:t>必须有</a:t>
            </a:r>
            <a:r>
              <a:rPr lang="zh-CN" altLang="zh-CN" sz="2200" dirty="0">
                <a:latin typeface="Arial" panose="020B0604020202020204" pitchFamily="34" charset="0"/>
              </a:rPr>
              <a:t>一个唯一标识的</a:t>
            </a:r>
            <a:r>
              <a:rPr lang="zh-CN" altLang="en-US" sz="2200" dirty="0">
                <a:latin typeface="Arial" panose="020B0604020202020204" pitchFamily="34" charset="0"/>
              </a:rPr>
              <a:t>网络地址，即</a:t>
            </a:r>
            <a:r>
              <a:rPr lang="en-US" altLang="zh-CN" sz="2200" b="1" dirty="0">
                <a:latin typeface="Arial" panose="020B0604020202020204" pitchFamily="34" charset="0"/>
              </a:rPr>
              <a:t>IP</a:t>
            </a:r>
            <a:r>
              <a:rPr lang="zh-CN" altLang="zh-CN" sz="2200" b="1" dirty="0">
                <a:latin typeface="Arial" panose="020B0604020202020204" pitchFamily="34" charset="0"/>
              </a:rPr>
              <a:t>地址</a:t>
            </a:r>
            <a:r>
              <a:rPr lang="zh-CN" altLang="en-US" sz="2200" dirty="0">
                <a:latin typeface="Arial" panose="020B0604020202020204" pitchFamily="34" charset="0"/>
              </a:rPr>
              <a:t>（</a:t>
            </a:r>
            <a:r>
              <a:rPr lang="en-US" altLang="zh-CN" sz="2200" dirty="0">
                <a:latin typeface="Arial" panose="020B0604020202020204" pitchFamily="34" charset="0"/>
              </a:rPr>
              <a:t>IP Address</a:t>
            </a:r>
            <a:r>
              <a:rPr lang="zh-CN" altLang="en-US" sz="2200" dirty="0">
                <a:latin typeface="Arial" panose="020B0604020202020204" pitchFamily="34" charset="0"/>
              </a:rPr>
              <a:t>）</a:t>
            </a:r>
            <a:endParaRPr lang="en-US" altLang="zh-CN" sz="2200" dirty="0">
              <a:latin typeface="Arial" panose="020B0604020202020204" pitchFamily="34" charset="0"/>
            </a:endParaRPr>
          </a:p>
          <a:p>
            <a:r>
              <a:rPr lang="en-US" altLang="zh-CN" sz="2400" dirty="0">
                <a:latin typeface="Arial" panose="020B0604020202020204" pitchFamily="34" charset="0"/>
              </a:rPr>
              <a:t>IP</a:t>
            </a:r>
            <a:r>
              <a:rPr lang="zh-CN" altLang="zh-CN" sz="2400" dirty="0">
                <a:latin typeface="Arial" panose="020B0604020202020204" pitchFamily="34" charset="0"/>
              </a:rPr>
              <a:t>协议目前</a:t>
            </a:r>
            <a:r>
              <a:rPr lang="en-US" altLang="zh-CN" sz="2400" dirty="0">
                <a:latin typeface="Arial" panose="020B0604020202020204" pitchFamily="34" charset="0"/>
              </a:rPr>
              <a:t>IPv4</a:t>
            </a:r>
            <a:r>
              <a:rPr lang="zh-CN" altLang="en-US" sz="2400" dirty="0">
                <a:latin typeface="Arial" panose="020B0604020202020204" pitchFamily="34" charset="0"/>
              </a:rPr>
              <a:t>、</a:t>
            </a:r>
            <a:r>
              <a:rPr lang="en-US" altLang="zh-CN" sz="2400" dirty="0">
                <a:latin typeface="Arial" panose="020B0604020202020204" pitchFamily="34" charset="0"/>
              </a:rPr>
              <a:t>IPv6</a:t>
            </a:r>
            <a:r>
              <a:rPr lang="zh-CN" altLang="en-US" sz="2400" dirty="0">
                <a:latin typeface="Arial" panose="020B0604020202020204" pitchFamily="34" charset="0"/>
              </a:rPr>
              <a:t>二个</a:t>
            </a:r>
            <a:r>
              <a:rPr lang="zh-CN" altLang="zh-CN" sz="2400" dirty="0">
                <a:latin typeface="Arial" panose="020B0604020202020204" pitchFamily="34" charset="0"/>
              </a:rPr>
              <a:t>版本共存</a:t>
            </a:r>
            <a:r>
              <a:rPr lang="zh-CN" altLang="en-US" sz="2400" dirty="0">
                <a:latin typeface="Arial" panose="020B0604020202020204" pitchFamily="34" charset="0"/>
              </a:rPr>
              <a:t>：</a:t>
            </a:r>
            <a:endParaRPr lang="en-US" altLang="zh-CN" sz="2400" dirty="0">
              <a:latin typeface="Arial" panose="020B0604020202020204" pitchFamily="34" charset="0"/>
            </a:endParaRPr>
          </a:p>
          <a:p>
            <a:pPr>
              <a:spcBef>
                <a:spcPts val="1000"/>
              </a:spcBef>
              <a:buFont typeface="Wingdings" panose="05000000000000000000" pitchFamily="2" charset="2"/>
              <a:buChar char="Ø"/>
            </a:pPr>
            <a:r>
              <a:rPr lang="en-US" altLang="zh-CN" sz="2800" b="1" dirty="0">
                <a:latin typeface="Arial" panose="020B0604020202020204" pitchFamily="34" charset="0"/>
              </a:rPr>
              <a:t>IPv4</a:t>
            </a:r>
            <a:r>
              <a:rPr lang="zh-CN" altLang="en-US" sz="2400" dirty="0">
                <a:latin typeface="Arial" panose="020B0604020202020204" pitchFamily="34" charset="0"/>
              </a:rPr>
              <a:t>：</a:t>
            </a:r>
            <a:r>
              <a:rPr lang="zh-CN" altLang="zh-CN" sz="2200" dirty="0">
                <a:latin typeface="Arial" panose="020B0604020202020204" pitchFamily="34" charset="0"/>
              </a:rPr>
              <a:t>采用</a:t>
            </a:r>
            <a:r>
              <a:rPr lang="en-US" altLang="zh-CN" sz="2200" dirty="0">
                <a:latin typeface="Arial" panose="020B0604020202020204" pitchFamily="34" charset="0"/>
              </a:rPr>
              <a:t>32</a:t>
            </a:r>
            <a:r>
              <a:rPr lang="zh-CN" altLang="zh-CN" sz="2200" dirty="0">
                <a:latin typeface="Arial" panose="020B0604020202020204" pitchFamily="34" charset="0"/>
              </a:rPr>
              <a:t>位二进制表示。用点分十进制标记法，每个字节用</a:t>
            </a:r>
            <a:r>
              <a:rPr lang="en-US" altLang="zh-CN" sz="4000" dirty="0">
                <a:latin typeface="Arial" panose="020B0604020202020204" pitchFamily="34" charset="0"/>
              </a:rPr>
              <a:t>.</a:t>
            </a:r>
            <a:r>
              <a:rPr lang="zh-CN" altLang="zh-CN" sz="2200" dirty="0">
                <a:latin typeface="Arial" panose="020B0604020202020204" pitchFamily="34" charset="0"/>
              </a:rPr>
              <a:t>隔开如写成：</a:t>
            </a:r>
            <a:endParaRPr lang="en-US" altLang="zh-CN" sz="2200" dirty="0">
              <a:latin typeface="Arial" panose="020B0604020202020204" pitchFamily="34" charset="0"/>
            </a:endParaRPr>
          </a:p>
          <a:p>
            <a:pPr marL="0" indent="0">
              <a:buNone/>
            </a:pPr>
            <a:endParaRPr lang="zh-CN" altLang="zh-CN" sz="2400" dirty="0">
              <a:latin typeface="Arial" panose="020B0604020202020204" pitchFamily="34" charset="0"/>
            </a:endParaRPr>
          </a:p>
          <a:p>
            <a:pPr marL="0" indent="0">
              <a:lnSpc>
                <a:spcPct val="150000"/>
              </a:lnSpc>
              <a:buNone/>
            </a:pPr>
            <a:endParaRPr lang="en-US" altLang="zh-CN" sz="2400" dirty="0">
              <a:latin typeface="Arial" panose="020B0604020202020204" pitchFamily="34" charset="0"/>
            </a:endParaRPr>
          </a:p>
          <a:p>
            <a:pPr marL="0" indent="0">
              <a:lnSpc>
                <a:spcPct val="150000"/>
              </a:lnSpc>
              <a:buNone/>
            </a:pPr>
            <a:endParaRPr lang="zh-CN" altLang="zh-CN" sz="2400" dirty="0">
              <a:latin typeface="Arial" panose="020B0604020202020204" pitchFamily="34" charset="0"/>
            </a:endParaRPr>
          </a:p>
          <a:p>
            <a:pPr marL="457189" lvl="1" indent="0">
              <a:lnSpc>
                <a:spcPct val="80000"/>
              </a:lnSpc>
              <a:buNone/>
            </a:pPr>
            <a:endParaRPr lang="en-US" altLang="zh-CN" sz="29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18</a:t>
            </a:fld>
            <a:endParaRPr lang="en-US" altLang="zh-CN"/>
          </a:p>
        </p:txBody>
      </p:sp>
      <p:pic>
        <p:nvPicPr>
          <p:cNvPr id="10" name="图片 9">
            <a:extLst>
              <a:ext uri="{FF2B5EF4-FFF2-40B4-BE49-F238E27FC236}">
                <a16:creationId xmlns:a16="http://schemas.microsoft.com/office/drawing/2014/main" id="{4C199ECB-CB9C-4823-9EE7-F9B1BECA1C6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47928" y="3240958"/>
            <a:ext cx="2938160" cy="1523780"/>
          </a:xfrm>
          <a:prstGeom prst="rect">
            <a:avLst/>
          </a:prstGeom>
        </p:spPr>
      </p:pic>
      <p:pic>
        <p:nvPicPr>
          <p:cNvPr id="13" name="图片 12">
            <a:extLst>
              <a:ext uri="{FF2B5EF4-FFF2-40B4-BE49-F238E27FC236}">
                <a16:creationId xmlns:a16="http://schemas.microsoft.com/office/drawing/2014/main" id="{4B1DB1DD-235A-4678-AFCA-5089E71701D0}"/>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5958"/>
          <a:stretch/>
        </p:blipFill>
        <p:spPr>
          <a:xfrm>
            <a:off x="1631504" y="3212976"/>
            <a:ext cx="3554760" cy="1792501"/>
          </a:xfrm>
          <a:prstGeom prst="rect">
            <a:avLst/>
          </a:prstGeom>
        </p:spPr>
      </p:pic>
      <p:sp>
        <p:nvSpPr>
          <p:cNvPr id="3" name="文本框 2">
            <a:extLst>
              <a:ext uri="{FF2B5EF4-FFF2-40B4-BE49-F238E27FC236}">
                <a16:creationId xmlns:a16="http://schemas.microsoft.com/office/drawing/2014/main" id="{6AC5FC50-8B4E-4F7B-BD51-0CB18CB37F64}"/>
              </a:ext>
            </a:extLst>
          </p:cNvPr>
          <p:cNvSpPr txBox="1"/>
          <p:nvPr/>
        </p:nvSpPr>
        <p:spPr>
          <a:xfrm>
            <a:off x="479376" y="4941881"/>
            <a:ext cx="10585176"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800" b="1" dirty="0"/>
              <a:t>IPv6</a:t>
            </a:r>
            <a:r>
              <a:rPr lang="zh-CN" altLang="en-US" sz="2400" dirty="0"/>
              <a:t>：</a:t>
            </a:r>
            <a:r>
              <a:rPr lang="zh-CN" altLang="zh-CN" sz="2200" dirty="0"/>
              <a:t>采用</a:t>
            </a:r>
            <a:r>
              <a:rPr lang="en-US" altLang="zh-CN" sz="2200" dirty="0"/>
              <a:t>128</a:t>
            </a:r>
            <a:r>
              <a:rPr lang="zh-CN" altLang="zh-CN" sz="2200" dirty="0"/>
              <a:t>位二进制，地址扩大</a:t>
            </a:r>
            <a:r>
              <a:rPr lang="en-US" altLang="zh-CN" sz="2200" dirty="0"/>
              <a:t>2</a:t>
            </a:r>
            <a:r>
              <a:rPr lang="en-US" altLang="zh-CN" sz="2200" baseline="30000" dirty="0"/>
              <a:t>96</a:t>
            </a:r>
            <a:r>
              <a:rPr lang="zh-CN" altLang="zh-CN" sz="2200" dirty="0"/>
              <a:t>倍，号称可以“给地球每颗沙子一个</a:t>
            </a:r>
            <a:r>
              <a:rPr lang="en-US" altLang="zh-CN" sz="2200" dirty="0"/>
              <a:t>IP</a:t>
            </a:r>
            <a:r>
              <a:rPr lang="zh-CN" altLang="zh-CN" sz="2200" dirty="0"/>
              <a:t>”的数百亿地址容量。用冒号十六进制表示法，整个地址分为</a:t>
            </a:r>
            <a:r>
              <a:rPr lang="en-US" altLang="zh-CN" sz="2200" dirty="0"/>
              <a:t>8</a:t>
            </a:r>
            <a:r>
              <a:rPr lang="zh-CN" altLang="zh-CN" sz="2200" dirty="0"/>
              <a:t>组，每组</a:t>
            </a:r>
            <a:r>
              <a:rPr lang="en-US" altLang="zh-CN" sz="2200" dirty="0"/>
              <a:t>4</a:t>
            </a:r>
            <a:r>
              <a:rPr lang="zh-CN" altLang="zh-CN" sz="2200" dirty="0"/>
              <a:t>个十六进制数形式。如：</a:t>
            </a:r>
            <a:r>
              <a:rPr lang="en-US" altLang="zh-CN" sz="2200" dirty="0"/>
              <a:t>3afe:3201:1401:1280:c8fa:fe4d:db39:1980</a:t>
            </a:r>
            <a:endParaRPr lang="zh-CN" altLang="en-US" sz="2200" dirty="0"/>
          </a:p>
        </p:txBody>
      </p:sp>
      <p:pic>
        <p:nvPicPr>
          <p:cNvPr id="21" name="图片 20">
            <a:extLst>
              <a:ext uri="{FF2B5EF4-FFF2-40B4-BE49-F238E27FC236}">
                <a16:creationId xmlns:a16="http://schemas.microsoft.com/office/drawing/2014/main" id="{104E5520-13A1-461A-B15E-128AA04926E8}"/>
              </a:ext>
            </a:extLst>
          </p:cNvPr>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80467" y="3149380"/>
            <a:ext cx="1954171" cy="1480896"/>
          </a:xfrm>
          <a:prstGeom prst="rect">
            <a:avLst/>
          </a:prstGeom>
        </p:spPr>
      </p:pic>
      <p:pic>
        <p:nvPicPr>
          <p:cNvPr id="27" name="图片 26">
            <a:extLst>
              <a:ext uri="{FF2B5EF4-FFF2-40B4-BE49-F238E27FC236}">
                <a16:creationId xmlns:a16="http://schemas.microsoft.com/office/drawing/2014/main" id="{5DB06573-B16E-476D-A38A-4F6B5A8BF07A}"/>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rcRect l="14238"/>
          <a:stretch/>
        </p:blipFill>
        <p:spPr>
          <a:xfrm>
            <a:off x="9605864" y="1430569"/>
            <a:ext cx="1903379" cy="1478102"/>
          </a:xfrm>
          <a:prstGeom prst="rect">
            <a:avLst/>
          </a:prstGeom>
        </p:spPr>
      </p:pic>
    </p:spTree>
    <p:extLst>
      <p:ext uri="{BB962C8B-B14F-4D97-AF65-F5344CB8AC3E}">
        <p14:creationId xmlns:p14="http://schemas.microsoft.com/office/powerpoint/2010/main" val="1414276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719256" y="92013"/>
            <a:ext cx="8151652" cy="563563"/>
          </a:xfrm>
        </p:spPr>
        <p:txBody>
          <a:bodyPr>
            <a:normAutofit fontScale="90000"/>
          </a:bodyPr>
          <a:lstStyle/>
          <a:p>
            <a:r>
              <a:rPr lang="en-US" altLang="zh-CN" dirty="0"/>
              <a:t>IP</a:t>
            </a:r>
            <a:r>
              <a:rPr lang="zh-CN" altLang="zh-CN" dirty="0"/>
              <a:t>地址</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767408" y="1060653"/>
            <a:ext cx="8212657" cy="5705334"/>
          </a:xfrm>
        </p:spPr>
        <p:txBody>
          <a:bodyPr/>
          <a:lstStyle/>
          <a:p>
            <a:pPr>
              <a:lnSpc>
                <a:spcPct val="80000"/>
              </a:lnSpc>
            </a:pPr>
            <a:r>
              <a:rPr lang="en-US" altLang="zh-CN" sz="3200" dirty="0">
                <a:latin typeface="Arial" panose="020B0604020202020204" pitchFamily="34" charset="0"/>
              </a:rPr>
              <a:t>IP</a:t>
            </a:r>
            <a:r>
              <a:rPr lang="zh-CN" altLang="zh-CN" sz="3200" dirty="0">
                <a:latin typeface="Arial" panose="020B0604020202020204" pitchFamily="34" charset="0"/>
              </a:rPr>
              <a:t>地址</a:t>
            </a:r>
            <a:r>
              <a:rPr lang="zh-CN" altLang="zh-CN" sz="3200" dirty="0"/>
              <a:t>获取</a:t>
            </a:r>
            <a:endParaRPr lang="en-US" altLang="zh-CN" sz="3200" dirty="0">
              <a:latin typeface="Arial" panose="020B0604020202020204" pitchFamily="34" charset="0"/>
            </a:endParaRPr>
          </a:p>
          <a:p>
            <a:pPr>
              <a:lnSpc>
                <a:spcPct val="150000"/>
              </a:lnSpc>
              <a:spcBef>
                <a:spcPts val="0"/>
              </a:spcBef>
              <a:buFont typeface="Wingdings" panose="05000000000000000000" pitchFamily="2" charset="2"/>
              <a:buChar char="Ø"/>
            </a:pPr>
            <a:r>
              <a:rPr lang="en-US" altLang="zh-CN" sz="2200" dirty="0">
                <a:latin typeface="Arial" panose="020B0604020202020204" pitchFamily="34" charset="0"/>
              </a:rPr>
              <a:t>ICANN</a:t>
            </a:r>
            <a:r>
              <a:rPr lang="zh-CN" altLang="en-US" sz="2200" dirty="0">
                <a:latin typeface="Arial" panose="020B0604020202020204" pitchFamily="34" charset="0"/>
              </a:rPr>
              <a:t>：</a:t>
            </a:r>
            <a:r>
              <a:rPr lang="zh-CN" altLang="zh-CN" sz="2200" dirty="0">
                <a:latin typeface="Arial" panose="020B0604020202020204" pitchFamily="34" charset="0"/>
              </a:rPr>
              <a:t>互联网名称与数字地址分配机构</a:t>
            </a:r>
            <a:r>
              <a:rPr lang="zh-CN" altLang="en-US" sz="2200" dirty="0">
                <a:latin typeface="Arial" panose="020B0604020202020204" pitchFamily="34" charset="0"/>
              </a:rPr>
              <a:t>，非营利性国际组织，负责</a:t>
            </a:r>
            <a:r>
              <a:rPr lang="en-US" altLang="zh-CN" sz="2200" dirty="0">
                <a:latin typeface="Arial" panose="020B0604020202020204" pitchFamily="34" charset="0"/>
              </a:rPr>
              <a:t>IP</a:t>
            </a:r>
            <a:r>
              <a:rPr lang="zh-CN" altLang="en-US" sz="2200" dirty="0">
                <a:latin typeface="Arial" panose="020B0604020202020204" pitchFamily="34" charset="0"/>
              </a:rPr>
              <a:t>地址空间的</a:t>
            </a:r>
            <a:r>
              <a:rPr lang="zh-CN" altLang="zh-CN" sz="2200" dirty="0">
                <a:latin typeface="Arial" panose="020B0604020202020204" pitchFamily="34" charset="0"/>
              </a:rPr>
              <a:t>协调和</a:t>
            </a:r>
            <a:r>
              <a:rPr lang="zh-CN" altLang="en-US" sz="2200" dirty="0">
                <a:latin typeface="Arial" panose="020B0604020202020204" pitchFamily="34" charset="0"/>
              </a:rPr>
              <a:t>分配</a:t>
            </a:r>
            <a:endParaRPr lang="en-US" altLang="zh-CN" sz="2200" dirty="0">
              <a:latin typeface="Arial" panose="020B0604020202020204" pitchFamily="34" charset="0"/>
            </a:endParaRPr>
          </a:p>
          <a:p>
            <a:pPr>
              <a:lnSpc>
                <a:spcPct val="150000"/>
              </a:lnSpc>
              <a:spcBef>
                <a:spcPts val="0"/>
              </a:spcBef>
              <a:buFont typeface="Wingdings" panose="05000000000000000000" pitchFamily="2" charset="2"/>
              <a:buChar char="Ø"/>
            </a:pPr>
            <a:r>
              <a:rPr lang="en-US" altLang="zh-CN" sz="2200" dirty="0">
                <a:latin typeface="Arial" panose="020B0604020202020204" pitchFamily="34" charset="0"/>
              </a:rPr>
              <a:t>CNNIC</a:t>
            </a:r>
            <a:r>
              <a:rPr lang="zh-CN" altLang="en-US" sz="2200" dirty="0">
                <a:latin typeface="Arial" panose="020B0604020202020204" pitchFamily="34" charset="0"/>
              </a:rPr>
              <a:t>：亚太互联网络信息中心</a:t>
            </a:r>
            <a:r>
              <a:rPr lang="en-US" altLang="zh-CN" sz="2200" dirty="0">
                <a:latin typeface="Arial" panose="020B0604020202020204" pitchFamily="34" charset="0"/>
              </a:rPr>
              <a:t>(APNIC)</a:t>
            </a:r>
            <a:r>
              <a:rPr lang="zh-CN" altLang="en-US" sz="2200" dirty="0">
                <a:latin typeface="Arial" panose="020B0604020202020204" pitchFamily="34" charset="0"/>
              </a:rPr>
              <a:t>的国家级</a:t>
            </a:r>
            <a:r>
              <a:rPr lang="en-US" altLang="zh-CN" sz="2200" dirty="0">
                <a:latin typeface="Arial" panose="020B0604020202020204" pitchFamily="34" charset="0"/>
              </a:rPr>
              <a:t>IP</a:t>
            </a:r>
            <a:r>
              <a:rPr lang="zh-CN" altLang="en-US" sz="2200" dirty="0">
                <a:latin typeface="Arial" panose="020B0604020202020204" pitchFamily="34" charset="0"/>
              </a:rPr>
              <a:t>地址注册机构成员。负责我国</a:t>
            </a:r>
            <a:r>
              <a:rPr lang="en-US" altLang="zh-CN" sz="2200" dirty="0">
                <a:latin typeface="Arial" panose="020B0604020202020204" pitchFamily="34" charset="0"/>
              </a:rPr>
              <a:t>ISP</a:t>
            </a:r>
            <a:r>
              <a:rPr lang="zh-CN" altLang="en-US" sz="2200" dirty="0">
                <a:latin typeface="Arial" panose="020B0604020202020204" pitchFamily="34" charset="0"/>
              </a:rPr>
              <a:t>和网络用户</a:t>
            </a:r>
            <a:r>
              <a:rPr lang="en-US" altLang="zh-CN" sz="2200" dirty="0">
                <a:latin typeface="Arial" panose="020B0604020202020204" pitchFamily="34" charset="0"/>
              </a:rPr>
              <a:t>IP</a:t>
            </a:r>
            <a:r>
              <a:rPr lang="zh-CN" altLang="en-US" sz="2200" dirty="0">
                <a:latin typeface="Arial" panose="020B0604020202020204" pitchFamily="34" charset="0"/>
              </a:rPr>
              <a:t>地址分配和管理</a:t>
            </a:r>
            <a:endParaRPr lang="en-US" altLang="zh-CN" sz="2200" dirty="0">
              <a:latin typeface="Arial" panose="020B0604020202020204" pitchFamily="34" charset="0"/>
            </a:endParaRPr>
          </a:p>
          <a:p>
            <a:pPr>
              <a:lnSpc>
                <a:spcPct val="150000"/>
              </a:lnSpc>
              <a:spcBef>
                <a:spcPts val="0"/>
              </a:spcBef>
              <a:buFont typeface="Wingdings" panose="05000000000000000000" pitchFamily="2" charset="2"/>
              <a:buChar char="Ø"/>
            </a:pPr>
            <a:r>
              <a:rPr lang="en-US" altLang="zh-CN" sz="2200" dirty="0">
                <a:latin typeface="Arial" panose="020B0604020202020204" pitchFamily="34" charset="0"/>
              </a:rPr>
              <a:t>ISP</a:t>
            </a:r>
            <a:r>
              <a:rPr lang="zh-CN" altLang="en-US" sz="2200" dirty="0">
                <a:latin typeface="Arial" panose="020B0604020202020204" pitchFamily="34" charset="0"/>
              </a:rPr>
              <a:t>：</a:t>
            </a:r>
            <a:r>
              <a:rPr lang="zh-CN" altLang="zh-CN" sz="2200" dirty="0">
                <a:latin typeface="Arial" panose="020B0604020202020204" pitchFamily="34" charset="0"/>
              </a:rPr>
              <a:t>互联网服务提供商</a:t>
            </a:r>
            <a:r>
              <a:rPr lang="zh-CN" altLang="en-US" sz="2200" dirty="0">
                <a:latin typeface="Arial" panose="020B0604020202020204" pitchFamily="34" charset="0"/>
              </a:rPr>
              <a:t>，</a:t>
            </a:r>
            <a:r>
              <a:rPr lang="zh-CN" altLang="zh-CN" sz="2200" dirty="0">
                <a:latin typeface="Arial" panose="020B0604020202020204" pitchFamily="34" charset="0"/>
              </a:rPr>
              <a:t>一般单位或个体只需向当地</a:t>
            </a:r>
            <a:r>
              <a:rPr lang="en-US" altLang="zh-CN" sz="2200" dirty="0">
                <a:latin typeface="Arial" panose="020B0604020202020204" pitchFamily="34" charset="0"/>
              </a:rPr>
              <a:t>ISP</a:t>
            </a:r>
            <a:r>
              <a:rPr lang="zh-CN" altLang="zh-CN" sz="2200" dirty="0">
                <a:latin typeface="Arial" panose="020B0604020202020204" pitchFamily="34" charset="0"/>
              </a:rPr>
              <a:t>提出申请或</a:t>
            </a:r>
            <a:r>
              <a:rPr lang="zh-CN" altLang="en-US" sz="2200" dirty="0">
                <a:latin typeface="Arial" panose="020B0604020202020204" pitchFamily="34" charset="0"/>
              </a:rPr>
              <a:t>由</a:t>
            </a:r>
            <a:r>
              <a:rPr lang="zh-CN" altLang="zh-CN" sz="2200" dirty="0">
                <a:latin typeface="Arial" panose="020B0604020202020204" pitchFamily="34" charset="0"/>
              </a:rPr>
              <a:t>系统管理员指定</a:t>
            </a:r>
            <a:endParaRPr lang="en-US" altLang="zh-CN" sz="2200" dirty="0">
              <a:latin typeface="Arial" panose="020B0604020202020204" pitchFamily="34" charset="0"/>
            </a:endParaRPr>
          </a:p>
          <a:p>
            <a:pPr>
              <a:lnSpc>
                <a:spcPct val="80000"/>
              </a:lnSpc>
              <a:spcBef>
                <a:spcPts val="1800"/>
              </a:spcBef>
            </a:pPr>
            <a:r>
              <a:rPr lang="en-US" altLang="zh-CN" sz="3200" dirty="0"/>
              <a:t>IP</a:t>
            </a:r>
            <a:r>
              <a:rPr lang="zh-CN" altLang="zh-CN" sz="3200" dirty="0"/>
              <a:t>地址分配</a:t>
            </a:r>
            <a:r>
              <a:rPr lang="zh-CN" altLang="en-US" sz="3200" dirty="0"/>
              <a:t>的二</a:t>
            </a:r>
            <a:r>
              <a:rPr lang="zh-CN" altLang="zh-CN" sz="3200" dirty="0"/>
              <a:t>种方式</a:t>
            </a:r>
            <a:endParaRPr lang="en-US" altLang="zh-CN" sz="3200" dirty="0"/>
          </a:p>
          <a:p>
            <a:pPr>
              <a:lnSpc>
                <a:spcPct val="150000"/>
              </a:lnSpc>
              <a:spcBef>
                <a:spcPts val="0"/>
              </a:spcBef>
              <a:buFont typeface="Wingdings" panose="05000000000000000000" pitchFamily="2" charset="2"/>
              <a:buChar char="Ø"/>
            </a:pPr>
            <a:r>
              <a:rPr lang="zh-CN" altLang="zh-CN" sz="2200" b="1" dirty="0">
                <a:latin typeface="Arial" panose="020B0604020202020204" pitchFamily="34" charset="0"/>
              </a:rPr>
              <a:t>静态</a:t>
            </a:r>
            <a:r>
              <a:rPr lang="en-US" altLang="zh-CN" sz="2200" b="1" dirty="0">
                <a:latin typeface="Arial" panose="020B0604020202020204" pitchFamily="34" charset="0"/>
              </a:rPr>
              <a:t>IP</a:t>
            </a:r>
            <a:r>
              <a:rPr lang="zh-CN" altLang="zh-CN" sz="2200" dirty="0">
                <a:latin typeface="Arial" panose="020B0604020202020204" pitchFamily="34" charset="0"/>
              </a:rPr>
              <a:t>地址</a:t>
            </a:r>
            <a:r>
              <a:rPr lang="zh-CN" altLang="en-US" sz="2200" dirty="0">
                <a:latin typeface="Arial" panose="020B0604020202020204" pitchFamily="34" charset="0"/>
              </a:rPr>
              <a:t>：</a:t>
            </a:r>
            <a:r>
              <a:rPr lang="zh-CN" altLang="zh-CN" sz="2200" dirty="0">
                <a:latin typeface="Arial" panose="020B0604020202020204" pitchFamily="34" charset="0"/>
              </a:rPr>
              <a:t>分配固定的</a:t>
            </a:r>
            <a:r>
              <a:rPr lang="en-US" altLang="zh-CN" sz="2200" dirty="0">
                <a:latin typeface="Arial" panose="020B0604020202020204" pitchFamily="34" charset="0"/>
              </a:rPr>
              <a:t>IP</a:t>
            </a:r>
            <a:r>
              <a:rPr lang="zh-CN" altLang="zh-CN" sz="2200" dirty="0">
                <a:latin typeface="Arial" panose="020B0604020202020204" pitchFamily="34" charset="0"/>
              </a:rPr>
              <a:t>地址</a:t>
            </a:r>
            <a:endParaRPr lang="en-US" altLang="zh-CN" sz="22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zh-CN" sz="2200" b="1" dirty="0">
                <a:latin typeface="Arial" panose="020B0604020202020204" pitchFamily="34" charset="0"/>
              </a:rPr>
              <a:t>动态</a:t>
            </a:r>
            <a:r>
              <a:rPr lang="en-US" altLang="zh-CN" sz="2200" b="1" dirty="0">
                <a:latin typeface="Arial" panose="020B0604020202020204" pitchFamily="34" charset="0"/>
              </a:rPr>
              <a:t>IP</a:t>
            </a:r>
            <a:r>
              <a:rPr lang="zh-CN" altLang="zh-CN" sz="2200" dirty="0">
                <a:latin typeface="Arial" panose="020B0604020202020204" pitchFamily="34" charset="0"/>
              </a:rPr>
              <a:t>地址</a:t>
            </a:r>
            <a:r>
              <a:rPr lang="zh-CN" altLang="en-US" sz="2200" dirty="0">
                <a:latin typeface="Arial" panose="020B0604020202020204" pitchFamily="34" charset="0"/>
              </a:rPr>
              <a:t>：</a:t>
            </a:r>
            <a:r>
              <a:rPr lang="zh-CN" altLang="zh-CN" sz="2200" dirty="0">
                <a:latin typeface="Arial" panose="020B0604020202020204" pitchFamily="34" charset="0"/>
              </a:rPr>
              <a:t>每次随机分配</a:t>
            </a:r>
            <a:r>
              <a:rPr lang="en-US" altLang="zh-CN" sz="2200" dirty="0">
                <a:latin typeface="Arial" panose="020B0604020202020204" pitchFamily="34" charset="0"/>
              </a:rPr>
              <a:t>IP</a:t>
            </a:r>
            <a:r>
              <a:rPr lang="zh-CN" altLang="zh-CN" sz="2200" dirty="0">
                <a:latin typeface="Arial" panose="020B0604020202020204" pitchFamily="34" charset="0"/>
              </a:rPr>
              <a:t>地址</a:t>
            </a:r>
            <a:r>
              <a:rPr lang="en-US" altLang="zh-CN" sz="2400" dirty="0">
                <a:latin typeface="Arial" panose="020B0604020202020204" pitchFamily="34" charset="0"/>
              </a:rPr>
              <a:t>	</a:t>
            </a:r>
          </a:p>
          <a:p>
            <a:pPr marL="0" indent="0">
              <a:buNone/>
            </a:pPr>
            <a:r>
              <a:rPr lang="en-US" altLang="zh-CN" sz="2400" dirty="0">
                <a:latin typeface="Arial" panose="020B0604020202020204" pitchFamily="34" charset="0"/>
              </a:rPr>
              <a:t>		</a:t>
            </a: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19</a:t>
            </a:fld>
            <a:endParaRPr lang="en-US" altLang="zh-CN"/>
          </a:p>
        </p:txBody>
      </p:sp>
      <p:pic>
        <p:nvPicPr>
          <p:cNvPr id="4" name="图片 3">
            <a:extLst>
              <a:ext uri="{FF2B5EF4-FFF2-40B4-BE49-F238E27FC236}">
                <a16:creationId xmlns:a16="http://schemas.microsoft.com/office/drawing/2014/main" id="{CFAC173C-0C34-4E3B-9C83-DFFB7F436D14}"/>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7773" t="153" r="12443" b="-153"/>
          <a:stretch/>
        </p:blipFill>
        <p:spPr>
          <a:xfrm>
            <a:off x="9408023" y="1408764"/>
            <a:ext cx="1246423" cy="1167851"/>
          </a:xfrm>
          <a:prstGeom prst="rect">
            <a:avLst/>
          </a:prstGeom>
        </p:spPr>
      </p:pic>
      <p:pic>
        <p:nvPicPr>
          <p:cNvPr id="6" name="图片 5">
            <a:extLst>
              <a:ext uri="{FF2B5EF4-FFF2-40B4-BE49-F238E27FC236}">
                <a16:creationId xmlns:a16="http://schemas.microsoft.com/office/drawing/2014/main" id="{36B64E0B-B83C-444F-9248-1E6E18D84ABF}"/>
              </a:ext>
            </a:extLst>
          </p:cNvPr>
          <p:cNvPicPr>
            <a:picLocks noChangeAspect="1"/>
          </p:cNvPicPr>
          <p:nvPr/>
        </p:nvPicPr>
        <p:blipFill>
          <a:blip r:embed="rId3">
            <a:clrChange>
              <a:clrFrom>
                <a:srgbClr val="FFFEF9"/>
              </a:clrFrom>
              <a:clrTo>
                <a:srgbClr val="FFFEF9">
                  <a:alpha val="0"/>
                </a:srgbClr>
              </a:clrTo>
            </a:clrChange>
            <a:extLst>
              <a:ext uri="{28A0092B-C50C-407E-A947-70E740481C1C}">
                <a14:useLocalDpi xmlns:a14="http://schemas.microsoft.com/office/drawing/2010/main" val="0"/>
              </a:ext>
            </a:extLst>
          </a:blip>
          <a:stretch>
            <a:fillRect/>
          </a:stretch>
        </p:blipFill>
        <p:spPr>
          <a:xfrm>
            <a:off x="8760295" y="2492896"/>
            <a:ext cx="2541878" cy="1146608"/>
          </a:xfrm>
          <a:prstGeom prst="rect">
            <a:avLst/>
          </a:prstGeom>
        </p:spPr>
      </p:pic>
    </p:spTree>
    <p:extLst>
      <p:ext uri="{BB962C8B-B14F-4D97-AF65-F5344CB8AC3E}">
        <p14:creationId xmlns:p14="http://schemas.microsoft.com/office/powerpoint/2010/main" val="397076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配套教材</a:t>
            </a:r>
          </a:p>
        </p:txBody>
      </p:sp>
      <p:sp>
        <p:nvSpPr>
          <p:cNvPr id="3" name="Content Placeholder 2"/>
          <p:cNvSpPr>
            <a:spLocks noGrp="1"/>
          </p:cNvSpPr>
          <p:nvPr>
            <p:ph idx="1"/>
          </p:nvPr>
        </p:nvSpPr>
        <p:spPr/>
        <p:txBody>
          <a:bodyPr/>
          <a:lstStyle/>
          <a:p>
            <a:r>
              <a:rPr lang="zh-CN" altLang="en-US" dirty="0"/>
              <a:t>教材</a:t>
            </a:r>
            <a:endParaRPr lang="en-US" altLang="zh-CN" dirty="0"/>
          </a:p>
          <a:p>
            <a:pPr lvl="1"/>
            <a:r>
              <a:rPr lang="zh-CN" altLang="en-US" dirty="0"/>
              <a:t>理论：</a:t>
            </a:r>
            <a:r>
              <a:rPr lang="en-US" altLang="zh-CN" dirty="0"/>
              <a:t>《</a:t>
            </a:r>
            <a:r>
              <a:rPr lang="zh-CN" altLang="en-US" dirty="0"/>
              <a:t>计算机科学基础</a:t>
            </a:r>
            <a:r>
              <a:rPr lang="en-US" altLang="zh-CN" dirty="0"/>
              <a:t>》</a:t>
            </a:r>
            <a:r>
              <a:rPr lang="zh-CN" altLang="en-US" dirty="0"/>
              <a:t>刘小丽</a:t>
            </a:r>
            <a:r>
              <a:rPr lang="en-US" altLang="zh-CN" dirty="0"/>
              <a:t>,</a:t>
            </a:r>
            <a:r>
              <a:rPr lang="zh-CN" altLang="en-US" dirty="0"/>
              <a:t>杜宝荣</a:t>
            </a:r>
            <a:r>
              <a:rPr lang="en-US" altLang="zh-CN" dirty="0"/>
              <a:t>,</a:t>
            </a:r>
            <a:r>
              <a:rPr lang="zh-CN" altLang="en-US" dirty="0"/>
              <a:t>胡彦</a:t>
            </a:r>
            <a:r>
              <a:rPr lang="en-US" altLang="zh-CN" dirty="0"/>
              <a:t>,</a:t>
            </a:r>
            <a:r>
              <a:rPr lang="zh-CN" altLang="en-US" dirty="0"/>
              <a:t>梁里宁编，清华大学出版社 </a:t>
            </a:r>
            <a:r>
              <a:rPr lang="en-US" altLang="zh-CN" dirty="0"/>
              <a:t>2020.9 </a:t>
            </a:r>
          </a:p>
          <a:p>
            <a:pPr lvl="1"/>
            <a:r>
              <a:rPr lang="zh-CN" altLang="en-US" dirty="0"/>
              <a:t>实验：</a:t>
            </a:r>
            <a:r>
              <a:rPr lang="en-US" altLang="zh-CN" dirty="0"/>
              <a:t>《</a:t>
            </a:r>
            <a:r>
              <a:rPr lang="zh-CN" altLang="en-US" dirty="0"/>
              <a:t>数据科学基础实践教程</a:t>
            </a:r>
            <a:r>
              <a:rPr lang="en-US" altLang="zh-CN" dirty="0"/>
              <a:t>》</a:t>
            </a:r>
            <a:r>
              <a:rPr lang="zh-CN" altLang="en-US" dirty="0"/>
              <a:t>，陈展荣</a:t>
            </a:r>
            <a:r>
              <a:rPr lang="en-US" altLang="zh-CN" dirty="0"/>
              <a:t>,</a:t>
            </a:r>
            <a:r>
              <a:rPr lang="zh-CN" altLang="en-US" dirty="0"/>
              <a:t>刘小丽</a:t>
            </a:r>
            <a:r>
              <a:rPr lang="en-US" altLang="zh-CN" dirty="0"/>
              <a:t>,</a:t>
            </a:r>
            <a:r>
              <a:rPr lang="zh-CN" altLang="en-US" dirty="0"/>
              <a:t>余宏华</a:t>
            </a:r>
            <a:r>
              <a:rPr lang="en-US" altLang="zh-CN" dirty="0"/>
              <a:t>,</a:t>
            </a:r>
            <a:r>
              <a:rPr lang="zh-CN" altLang="en-US" dirty="0"/>
              <a:t>杜宝荣编，人民邮电出版社 </a:t>
            </a:r>
            <a:r>
              <a:rPr lang="en-US" altLang="zh-CN" dirty="0"/>
              <a:t>2020.9</a:t>
            </a:r>
          </a:p>
          <a:p>
            <a:pPr lvl="1"/>
            <a:endParaRPr lang="en-US" altLang="zh-CN" dirty="0"/>
          </a:p>
          <a:p>
            <a:r>
              <a:rPr lang="zh-CN" altLang="en-US" dirty="0"/>
              <a:t>参考书</a:t>
            </a:r>
            <a:endParaRPr lang="en-US" altLang="zh-CN" dirty="0"/>
          </a:p>
          <a:p>
            <a:pPr lvl="1"/>
            <a:r>
              <a:rPr lang="en-US" altLang="zh-CN" dirty="0"/>
              <a:t>《</a:t>
            </a:r>
            <a:r>
              <a:rPr lang="zh-CN" altLang="en-US" dirty="0"/>
              <a:t>计算机科学基础习题与解析</a:t>
            </a:r>
            <a:r>
              <a:rPr lang="en-US" altLang="zh-CN" dirty="0"/>
              <a:t>》</a:t>
            </a:r>
            <a:r>
              <a:rPr lang="zh-CN" altLang="en-US" dirty="0"/>
              <a:t>余宏华主编，清华大学出版社 </a:t>
            </a:r>
            <a:r>
              <a:rPr lang="en-US" altLang="zh-CN" dirty="0"/>
              <a:t>2020.11</a:t>
            </a:r>
          </a:p>
          <a:p>
            <a:endParaRPr lang="zh-CN" altLang="en-US" dirty="0"/>
          </a:p>
        </p:txBody>
      </p:sp>
      <p:sp>
        <p:nvSpPr>
          <p:cNvPr id="4" name="Slide Number Placeholder 3"/>
          <p:cNvSpPr>
            <a:spLocks noGrp="1"/>
          </p:cNvSpPr>
          <p:nvPr>
            <p:ph type="sldNum" sz="quarter" idx="12"/>
          </p:nvPr>
        </p:nvSpPr>
        <p:spPr/>
        <p:txBody>
          <a:bodyPr/>
          <a:lstStyle/>
          <a:p>
            <a:fld id="{7AF33C28-A71A-4459-B48B-0CF3BFDAB261}" type="slidenum">
              <a:rPr lang="en-US" altLang="zh-CN" smtClean="0"/>
              <a:t>2</a:t>
            </a:fld>
            <a:endParaRPr lang="en-US" altLang="zh-CN"/>
          </a:p>
        </p:txBody>
      </p:sp>
    </p:spTree>
    <p:extLst>
      <p:ext uri="{BB962C8B-B14F-4D97-AF65-F5344CB8AC3E}">
        <p14:creationId xmlns:p14="http://schemas.microsoft.com/office/powerpoint/2010/main" val="4204203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zh-CN" altLang="zh-CN" dirty="0"/>
              <a:t>路由选择</a:t>
            </a:r>
            <a:endParaRPr lang="en-US" altLang="zh-CN" sz="2000" dirty="0">
              <a:ea typeface="宋体" panose="02010600030101010101" pitchFamily="2" charset="-122"/>
            </a:endParaRPr>
          </a:p>
        </p:txBody>
      </p:sp>
      <p:sp>
        <p:nvSpPr>
          <p:cNvPr id="39" name="Rectangle 3">
            <a:extLst>
              <a:ext uri="{FF2B5EF4-FFF2-40B4-BE49-F238E27FC236}">
                <a16:creationId xmlns:a16="http://schemas.microsoft.com/office/drawing/2014/main" id="{71FC07D5-08D9-43BD-86CC-7F1F3D02A5C4}"/>
              </a:ext>
            </a:extLst>
          </p:cNvPr>
          <p:cNvSpPr>
            <a:spLocks noGrp="1" noChangeArrowheads="1"/>
          </p:cNvSpPr>
          <p:nvPr>
            <p:ph sz="half" idx="1"/>
          </p:nvPr>
        </p:nvSpPr>
        <p:spPr>
          <a:xfrm>
            <a:off x="814917" y="1029569"/>
            <a:ext cx="5069416" cy="4559671"/>
          </a:xfrm>
        </p:spPr>
        <p:txBody>
          <a:bodyPr/>
          <a:lstStyle/>
          <a:p>
            <a:r>
              <a:rPr lang="zh-CN" altLang="zh-CN" sz="2400" b="1" dirty="0"/>
              <a:t>子网掩码</a:t>
            </a:r>
            <a:endParaRPr lang="en-US" altLang="zh-CN" sz="2400" b="1" dirty="0"/>
          </a:p>
          <a:p>
            <a:pPr>
              <a:buFont typeface="Wingdings" panose="05000000000000000000" pitchFamily="2" charset="2"/>
              <a:buChar char="Ø"/>
            </a:pPr>
            <a:r>
              <a:rPr lang="zh-CN" altLang="en-US" sz="2200" dirty="0">
                <a:latin typeface="Arial" panose="020B0604020202020204" pitchFamily="34" charset="0"/>
              </a:rPr>
              <a:t>主要作用：</a:t>
            </a:r>
            <a:endParaRPr lang="en-US" altLang="zh-CN" sz="2200" dirty="0">
              <a:latin typeface="Arial" panose="020B0604020202020204" pitchFamily="34" charset="0"/>
            </a:endParaRPr>
          </a:p>
          <a:p>
            <a:pPr marL="457200" indent="-457200">
              <a:buFont typeface="+mj-lt"/>
              <a:buAutoNum type="alphaLcParenR"/>
            </a:pPr>
            <a:r>
              <a:rPr lang="zh-CN" altLang="en-US" sz="2200" dirty="0">
                <a:latin typeface="Arial" panose="020B0604020202020204" pitchFamily="34" charset="0"/>
              </a:rPr>
              <a:t>将一个大的</a:t>
            </a:r>
            <a:r>
              <a:rPr lang="en-US" altLang="zh-CN" sz="2200" dirty="0">
                <a:latin typeface="Arial" panose="020B0604020202020204" pitchFamily="34" charset="0"/>
              </a:rPr>
              <a:t>IP</a:t>
            </a:r>
            <a:r>
              <a:rPr lang="zh-CN" altLang="en-US" sz="2200" dirty="0">
                <a:latin typeface="Arial" panose="020B0604020202020204" pitchFamily="34" charset="0"/>
              </a:rPr>
              <a:t>网络划分若干子网络，</a:t>
            </a:r>
            <a:r>
              <a:rPr lang="zh-CN" altLang="zh-CN" sz="2200" dirty="0">
                <a:latin typeface="Arial" panose="020B0604020202020204" pitchFamily="34" charset="0"/>
              </a:rPr>
              <a:t>节约</a:t>
            </a:r>
            <a:r>
              <a:rPr lang="en-US" altLang="zh-CN" sz="2200" dirty="0">
                <a:latin typeface="Arial" panose="020B0604020202020204" pitchFamily="34" charset="0"/>
              </a:rPr>
              <a:t>IP</a:t>
            </a:r>
            <a:r>
              <a:rPr lang="zh-CN" altLang="zh-CN" sz="2200" dirty="0">
                <a:latin typeface="Arial" panose="020B0604020202020204" pitchFamily="34" charset="0"/>
              </a:rPr>
              <a:t>地址分配</a:t>
            </a:r>
            <a:endParaRPr lang="en-US" altLang="zh-CN" sz="2200" dirty="0">
              <a:latin typeface="Arial" panose="020B0604020202020204" pitchFamily="34" charset="0"/>
            </a:endParaRPr>
          </a:p>
          <a:p>
            <a:pPr marL="457200" indent="-457200">
              <a:buFont typeface="+mj-lt"/>
              <a:buAutoNum type="alphaLcParenR"/>
            </a:pPr>
            <a:r>
              <a:rPr lang="en-US" altLang="zh-CN" sz="2200" dirty="0">
                <a:latin typeface="Arial" panose="020B0604020202020204" pitchFamily="34" charset="0"/>
              </a:rPr>
              <a:t>IP</a:t>
            </a:r>
            <a:r>
              <a:rPr lang="zh-CN" altLang="en-US" sz="2200" dirty="0">
                <a:latin typeface="Arial" panose="020B0604020202020204" pitchFamily="34" charset="0"/>
              </a:rPr>
              <a:t>地址和子网掩码共同</a:t>
            </a:r>
            <a:r>
              <a:rPr lang="zh-CN" altLang="zh-CN" sz="2200" dirty="0">
                <a:latin typeface="Arial" panose="020B0604020202020204" pitchFamily="34" charset="0"/>
              </a:rPr>
              <a:t>判断两台计算机是否属于同一个子网络</a:t>
            </a:r>
            <a:endParaRPr lang="en-US" altLang="zh-CN" sz="2200" dirty="0">
              <a:latin typeface="Arial" panose="020B0604020202020204" pitchFamily="34" charset="0"/>
            </a:endParaRPr>
          </a:p>
          <a:p>
            <a:pPr>
              <a:buFont typeface="Wingdings" panose="05000000000000000000" pitchFamily="2" charset="2"/>
              <a:buChar char="Ø"/>
            </a:pPr>
            <a:r>
              <a:rPr lang="zh-CN" altLang="zh-CN" sz="2200" dirty="0">
                <a:latin typeface="Arial" panose="020B0604020202020204" pitchFamily="34" charset="0"/>
              </a:rPr>
              <a:t>子网掩码编码规则</a:t>
            </a:r>
            <a:r>
              <a:rPr lang="zh-CN" altLang="en-US" sz="2200" dirty="0">
                <a:latin typeface="Arial" panose="020B0604020202020204" pitchFamily="34" charset="0"/>
              </a:rPr>
              <a:t>：</a:t>
            </a:r>
            <a:endParaRPr lang="en-US" altLang="zh-CN" sz="2200" dirty="0">
              <a:latin typeface="Arial" panose="020B0604020202020204" pitchFamily="34" charset="0"/>
            </a:endParaRPr>
          </a:p>
          <a:p>
            <a:pPr marL="0" indent="0">
              <a:buNone/>
            </a:pPr>
            <a:r>
              <a:rPr lang="en-US" altLang="zh-CN" sz="2200" dirty="0">
                <a:latin typeface="Arial" panose="020B0604020202020204" pitchFamily="34" charset="0"/>
              </a:rPr>
              <a:t>        32</a:t>
            </a:r>
            <a:r>
              <a:rPr lang="zh-CN" altLang="zh-CN" sz="2200" dirty="0">
                <a:latin typeface="Arial" panose="020B0604020202020204" pitchFamily="34" charset="0"/>
              </a:rPr>
              <a:t>位二进制编码，其</a:t>
            </a:r>
            <a:r>
              <a:rPr lang="zh-CN" altLang="en-US" sz="2200" dirty="0">
                <a:latin typeface="Arial" panose="020B0604020202020204" pitchFamily="34" charset="0"/>
              </a:rPr>
              <a:t>中</a:t>
            </a:r>
            <a:r>
              <a:rPr lang="zh-CN" altLang="zh-CN" sz="2200" dirty="0">
                <a:latin typeface="Arial" panose="020B0604020202020204" pitchFamily="34" charset="0"/>
              </a:rPr>
              <a:t>：</a:t>
            </a:r>
            <a:r>
              <a:rPr lang="en-US" altLang="zh-CN" sz="2200" dirty="0">
                <a:latin typeface="Arial" panose="020B0604020202020204" pitchFamily="34" charset="0"/>
              </a:rPr>
              <a:t>IP</a:t>
            </a:r>
            <a:r>
              <a:rPr lang="zh-CN" altLang="zh-CN" sz="2200" dirty="0">
                <a:latin typeface="Arial" panose="020B0604020202020204" pitchFamily="34" charset="0"/>
              </a:rPr>
              <a:t>地址中网络号部分全用“</a:t>
            </a:r>
            <a:r>
              <a:rPr lang="en-US" altLang="zh-CN" sz="2200" dirty="0">
                <a:latin typeface="Arial" panose="020B0604020202020204" pitchFamily="34" charset="0"/>
              </a:rPr>
              <a:t>1</a:t>
            </a:r>
            <a:r>
              <a:rPr lang="zh-CN" altLang="zh-CN" sz="2200" dirty="0">
                <a:latin typeface="Arial" panose="020B0604020202020204" pitchFamily="34" charset="0"/>
              </a:rPr>
              <a:t>”表示，主机号部分全用“</a:t>
            </a:r>
            <a:r>
              <a:rPr lang="en-US" altLang="zh-CN" sz="2200" dirty="0">
                <a:latin typeface="Arial" panose="020B0604020202020204" pitchFamily="34" charset="0"/>
              </a:rPr>
              <a:t>0</a:t>
            </a:r>
            <a:r>
              <a:rPr lang="zh-CN" altLang="zh-CN" sz="2200" dirty="0">
                <a:latin typeface="Arial" panose="020B0604020202020204" pitchFamily="34" charset="0"/>
              </a:rPr>
              <a:t>”表示。</a:t>
            </a:r>
            <a:r>
              <a:rPr lang="zh-CN" altLang="en-US" sz="2200" dirty="0">
                <a:latin typeface="Arial" panose="020B0604020202020204" pitchFamily="34" charset="0"/>
              </a:rPr>
              <a:t>如子网掩码十进制表示：</a:t>
            </a:r>
            <a:r>
              <a:rPr lang="en-US" altLang="zh-CN" sz="2200" dirty="0">
                <a:latin typeface="Arial" panose="020B0604020202020204" pitchFamily="34" charset="0"/>
              </a:rPr>
              <a:t>	255.255.255.0</a:t>
            </a:r>
          </a:p>
          <a:p>
            <a:pPr marL="0" indent="0">
              <a:buNone/>
            </a:pPr>
            <a:endParaRPr lang="en-US" altLang="zh-CN" sz="2400" dirty="0">
              <a:latin typeface="Arial" panose="020B0604020202020204" pitchFamily="34" charset="0"/>
            </a:endParaRPr>
          </a:p>
        </p:txBody>
      </p:sp>
      <p:sp>
        <p:nvSpPr>
          <p:cNvPr id="10" name="内容占位符 9">
            <a:extLst>
              <a:ext uri="{FF2B5EF4-FFF2-40B4-BE49-F238E27FC236}">
                <a16:creationId xmlns:a16="http://schemas.microsoft.com/office/drawing/2014/main" id="{B1E3C776-5476-4DB7-92A7-DABCC03D5CCB}"/>
              </a:ext>
            </a:extLst>
          </p:cNvPr>
          <p:cNvSpPr>
            <a:spLocks noGrp="1"/>
          </p:cNvSpPr>
          <p:nvPr>
            <p:ph sz="half" idx="2"/>
          </p:nvPr>
        </p:nvSpPr>
        <p:spPr>
          <a:xfrm>
            <a:off x="6307668" y="1347789"/>
            <a:ext cx="4872431" cy="3955348"/>
          </a:xfrm>
        </p:spPr>
        <p:txBody>
          <a:bodyPr/>
          <a:lstStyle/>
          <a:p>
            <a:r>
              <a:rPr lang="zh-CN" altLang="zh-CN" sz="2400" b="1" dirty="0"/>
              <a:t>路由</a:t>
            </a:r>
            <a:r>
              <a:rPr lang="zh-CN" altLang="en-US" sz="2200" dirty="0">
                <a:latin typeface="Arial" panose="020B0604020202020204" pitchFamily="34" charset="0"/>
              </a:rPr>
              <a:t>：</a:t>
            </a:r>
            <a:r>
              <a:rPr lang="zh-CN" altLang="zh-CN" sz="2200" dirty="0">
                <a:latin typeface="Arial" panose="020B0604020202020204" pitchFamily="34" charset="0"/>
              </a:rPr>
              <a:t>将数据包从源地址发送到目标地址所经路径。</a:t>
            </a:r>
            <a:endParaRPr lang="en-US" altLang="zh-CN" sz="2200" dirty="0">
              <a:latin typeface="Arial" panose="020B0604020202020204" pitchFamily="34" charset="0"/>
            </a:endParaRPr>
          </a:p>
          <a:p>
            <a:r>
              <a:rPr lang="zh-CN" altLang="zh-CN" sz="2400" b="1" dirty="0"/>
              <a:t>路由选择</a:t>
            </a:r>
            <a:r>
              <a:rPr lang="zh-CN" altLang="en-US" sz="2200" dirty="0">
                <a:latin typeface="Arial" panose="020B0604020202020204" pitchFamily="34" charset="0"/>
              </a:rPr>
              <a:t>：</a:t>
            </a:r>
            <a:r>
              <a:rPr lang="zh-CN" altLang="zh-CN" sz="2200" dirty="0">
                <a:latin typeface="Arial" panose="020B0604020202020204" pitchFamily="34" charset="0"/>
              </a:rPr>
              <a:t>利用</a:t>
            </a:r>
            <a:r>
              <a:rPr lang="zh-CN" altLang="zh-CN" sz="2200" b="1" dirty="0">
                <a:latin typeface="Arial" panose="020B0604020202020204" pitchFamily="34" charset="0"/>
              </a:rPr>
              <a:t>路由器</a:t>
            </a:r>
            <a:r>
              <a:rPr lang="zh-CN" altLang="zh-CN" sz="2200" dirty="0">
                <a:latin typeface="Arial" panose="020B0604020202020204" pitchFamily="34" charset="0"/>
              </a:rPr>
              <a:t>这个网络层互连设备，判断</a:t>
            </a:r>
            <a:r>
              <a:rPr lang="en-US" altLang="zh-CN" sz="2200" dirty="0">
                <a:latin typeface="Arial" panose="020B0604020202020204" pitchFamily="34" charset="0"/>
              </a:rPr>
              <a:t>IP</a:t>
            </a:r>
            <a:r>
              <a:rPr lang="zh-CN" altLang="zh-CN" sz="2200" dirty="0">
                <a:latin typeface="Arial" panose="020B0604020202020204" pitchFamily="34" charset="0"/>
              </a:rPr>
              <a:t>地址是否属于本网段</a:t>
            </a:r>
            <a:r>
              <a:rPr lang="zh-CN" altLang="en-US" sz="2200" dirty="0">
                <a:latin typeface="Arial" panose="020B0604020202020204" pitchFamily="34" charset="0"/>
              </a:rPr>
              <a:t>。</a:t>
            </a:r>
            <a:r>
              <a:rPr lang="zh-CN" altLang="zh-CN" sz="2200" dirty="0">
                <a:latin typeface="Arial" panose="020B0604020202020204" pitchFamily="34" charset="0"/>
              </a:rPr>
              <a:t>与其它网段的计算机进行通信，通过路由选择算法，经过路由器找寻一条最佳传输路径，以便有效传送到目的站点。</a:t>
            </a:r>
            <a:endParaRPr lang="en-US" altLang="zh-CN" sz="2200" dirty="0">
              <a:latin typeface="Arial" panose="020B0604020202020204" pitchFamily="34" charset="0"/>
            </a:endParaRPr>
          </a:p>
          <a:p>
            <a:endParaRPr lang="zh-CN" altLang="en-US"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20</a:t>
            </a:fld>
            <a:endParaRPr lang="en-US" altLang="zh-CN"/>
          </a:p>
        </p:txBody>
      </p:sp>
      <p:pic>
        <p:nvPicPr>
          <p:cNvPr id="5" name="图片 4">
            <a:extLst>
              <a:ext uri="{FF2B5EF4-FFF2-40B4-BE49-F238E27FC236}">
                <a16:creationId xmlns:a16="http://schemas.microsoft.com/office/drawing/2014/main" id="{85B4CA15-821D-4E36-A94D-0B7A15F1825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16080" y="4899023"/>
            <a:ext cx="1553254" cy="1471356"/>
          </a:xfrm>
          <a:prstGeom prst="rect">
            <a:avLst/>
          </a:prstGeom>
        </p:spPr>
      </p:pic>
      <p:pic>
        <p:nvPicPr>
          <p:cNvPr id="7" name="图片 6">
            <a:extLst>
              <a:ext uri="{FF2B5EF4-FFF2-40B4-BE49-F238E27FC236}">
                <a16:creationId xmlns:a16="http://schemas.microsoft.com/office/drawing/2014/main" id="{88CE3540-9842-41C6-8F0A-36844876C59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95996" y="4404974"/>
            <a:ext cx="3440466" cy="1105237"/>
          </a:xfrm>
          <a:prstGeom prst="rect">
            <a:avLst/>
          </a:prstGeom>
        </p:spPr>
      </p:pic>
      <p:pic>
        <p:nvPicPr>
          <p:cNvPr id="9" name="图片 8">
            <a:extLst>
              <a:ext uri="{FF2B5EF4-FFF2-40B4-BE49-F238E27FC236}">
                <a16:creationId xmlns:a16="http://schemas.microsoft.com/office/drawing/2014/main" id="{88B76349-B111-4FDA-93D8-A0B0875EC98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011901" y="5251884"/>
            <a:ext cx="4712175" cy="1169066"/>
          </a:xfrm>
          <a:prstGeom prst="rect">
            <a:avLst/>
          </a:prstGeom>
        </p:spPr>
      </p:pic>
    </p:spTree>
    <p:extLst>
      <p:ext uri="{BB962C8B-B14F-4D97-AF65-F5344CB8AC3E}">
        <p14:creationId xmlns:p14="http://schemas.microsoft.com/office/powerpoint/2010/main" val="80426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069564" y="87305"/>
            <a:ext cx="8151652" cy="563563"/>
          </a:xfrm>
        </p:spPr>
        <p:txBody>
          <a:bodyPr>
            <a:normAutofit fontScale="90000"/>
          </a:bodyPr>
          <a:lstStyle/>
          <a:p>
            <a:r>
              <a:rPr lang="en-US" altLang="zh-CN" dirty="0"/>
              <a:t>TCP</a:t>
            </a:r>
            <a:r>
              <a:rPr lang="zh-CN" altLang="zh-CN" dirty="0"/>
              <a:t>传输控制协议</a:t>
            </a:r>
            <a:r>
              <a:rPr lang="en-US" altLang="zh-CN" dirty="0"/>
              <a:t>_</a:t>
            </a:r>
            <a:r>
              <a:rPr lang="zh-CN" altLang="zh-CN" dirty="0"/>
              <a:t>传输层</a:t>
            </a:r>
            <a:r>
              <a:rPr lang="zh-CN" altLang="en-US" dirty="0"/>
              <a:t>主要协议</a:t>
            </a:r>
            <a:endParaRPr lang="en-US" altLang="zh-CN" sz="20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21</a:t>
            </a:fld>
            <a:endParaRPr lang="en-US" altLang="zh-CN" dirty="0"/>
          </a:p>
        </p:txBody>
      </p:sp>
      <p:grpSp>
        <p:nvGrpSpPr>
          <p:cNvPr id="113712" name="Group 48"/>
          <p:cNvGrpSpPr>
            <a:grpSpLocks/>
          </p:cNvGrpSpPr>
          <p:nvPr/>
        </p:nvGrpSpPr>
        <p:grpSpPr bwMode="auto">
          <a:xfrm>
            <a:off x="1271464" y="1738508"/>
            <a:ext cx="2804102" cy="3960440"/>
            <a:chOff x="768" y="1157"/>
            <a:chExt cx="1363" cy="1991"/>
          </a:xfrm>
        </p:grpSpPr>
        <p:sp>
          <p:nvSpPr>
            <p:cNvPr id="113713" name="AutoShape 49"/>
            <p:cNvSpPr>
              <a:spLocks noChangeArrowheads="1"/>
            </p:cNvSpPr>
            <p:nvPr/>
          </p:nvSpPr>
          <p:spPr bwMode="gray">
            <a:xfrm>
              <a:off x="768" y="1348"/>
              <a:ext cx="1363" cy="1800"/>
            </a:xfrm>
            <a:prstGeom prst="roundRect">
              <a:avLst>
                <a:gd name="adj" fmla="val 17509"/>
              </a:avLst>
            </a:prstGeom>
            <a:gradFill rotWithShape="1">
              <a:gsLst>
                <a:gs pos="0">
                  <a:srgbClr val="4E91D4"/>
                </a:gs>
                <a:gs pos="100000">
                  <a:srgbClr val="3477A4"/>
                </a:gs>
              </a:gsLst>
              <a:lin ang="2700000" scaled="1"/>
            </a:gradFill>
            <a:ln>
              <a:noFill/>
            </a:ln>
            <a:effectLst>
              <a:prstShdw prst="shdw12">
                <a:schemeClr val="bg2">
                  <a:alpha val="50000"/>
                </a:scheme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113714" name="AutoShape 50"/>
            <p:cNvSpPr>
              <a:spLocks noChangeArrowheads="1"/>
            </p:cNvSpPr>
            <p:nvPr/>
          </p:nvSpPr>
          <p:spPr bwMode="gray">
            <a:xfrm>
              <a:off x="789" y="1353"/>
              <a:ext cx="1322" cy="1766"/>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15" name="AutoShape 51"/>
            <p:cNvSpPr>
              <a:spLocks noChangeArrowheads="1"/>
            </p:cNvSpPr>
            <p:nvPr/>
          </p:nvSpPr>
          <p:spPr bwMode="gray">
            <a:xfrm>
              <a:off x="785" y="2654"/>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16" name="AutoShape 52"/>
            <p:cNvSpPr>
              <a:spLocks noChangeArrowheads="1"/>
            </p:cNvSpPr>
            <p:nvPr/>
          </p:nvSpPr>
          <p:spPr bwMode="gray">
            <a:xfrm>
              <a:off x="800" y="1367"/>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pSp>
          <p:nvGrpSpPr>
            <p:cNvPr id="113717" name="Group 53"/>
            <p:cNvGrpSpPr>
              <a:grpSpLocks/>
            </p:cNvGrpSpPr>
            <p:nvPr/>
          </p:nvGrpSpPr>
          <p:grpSpPr bwMode="auto">
            <a:xfrm>
              <a:off x="1237" y="1157"/>
              <a:ext cx="405" cy="392"/>
              <a:chOff x="1289" y="587"/>
              <a:chExt cx="668" cy="647"/>
            </a:xfrm>
          </p:grpSpPr>
          <p:sp>
            <p:nvSpPr>
              <p:cNvPr id="113718" name="Oval 54"/>
              <p:cNvSpPr>
                <a:spLocks noChangeArrowheads="1"/>
              </p:cNvSpPr>
              <p:nvPr/>
            </p:nvSpPr>
            <p:spPr bwMode="gray">
              <a:xfrm>
                <a:off x="1289" y="647"/>
                <a:ext cx="668" cy="54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13719" name="Oval 55"/>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20" name="Oval 56"/>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21" name="Oval 57"/>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22" name="Oval 58"/>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113723" name="Text Box 59"/>
            <p:cNvSpPr txBox="1">
              <a:spLocks noChangeArrowheads="1"/>
            </p:cNvSpPr>
            <p:nvPr/>
          </p:nvSpPr>
          <p:spPr bwMode="gray">
            <a:xfrm>
              <a:off x="1323" y="1212"/>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solidFill>
                    <a:srgbClr val="000000"/>
                  </a:solidFill>
                  <a:ea typeface="宋体" panose="02010600030101010101" pitchFamily="2" charset="-122"/>
                </a:rPr>
                <a:t>1</a:t>
              </a:r>
              <a:endParaRPr lang="en-US" altLang="zh-CN">
                <a:ea typeface="宋体" panose="02010600030101010101" pitchFamily="2" charset="-122"/>
              </a:endParaRPr>
            </a:p>
          </p:txBody>
        </p:sp>
        <p:sp>
          <p:nvSpPr>
            <p:cNvPr id="113724" name="Text Box 60"/>
            <p:cNvSpPr txBox="1">
              <a:spLocks noChangeArrowheads="1"/>
            </p:cNvSpPr>
            <p:nvPr/>
          </p:nvSpPr>
          <p:spPr bwMode="gray">
            <a:xfrm>
              <a:off x="903" y="1508"/>
              <a:ext cx="1177" cy="1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a:latin typeface="+mn-ea"/>
                </a:rPr>
                <a:t>UDP</a:t>
              </a:r>
            </a:p>
            <a:p>
              <a:r>
                <a:rPr lang="zh-CN" altLang="zh-CN" sz="2200" dirty="0"/>
                <a:t>用户数据报协议</a:t>
              </a:r>
              <a:endParaRPr lang="en-US" altLang="zh-CN" sz="2200" dirty="0"/>
            </a:p>
            <a:p>
              <a:r>
                <a:rPr lang="en-US" altLang="zh-CN" sz="2200" dirty="0"/>
                <a:t>(</a:t>
              </a:r>
              <a:r>
                <a:rPr lang="en-US" altLang="zh-CN" sz="2000" dirty="0"/>
                <a:t>User Datagram Protocol)</a:t>
              </a:r>
            </a:p>
            <a:p>
              <a:r>
                <a:rPr lang="zh-CN" altLang="zh-CN" sz="2000" dirty="0"/>
                <a:t>是在数据包的数据前面加入端口信息，提供简单快速信息传送</a:t>
              </a:r>
              <a:endParaRPr lang="en-US" altLang="zh-CN" sz="2000" dirty="0"/>
            </a:p>
          </p:txBody>
        </p:sp>
      </p:grpSp>
      <p:grpSp>
        <p:nvGrpSpPr>
          <p:cNvPr id="113725" name="Group 61"/>
          <p:cNvGrpSpPr>
            <a:grpSpLocks/>
          </p:cNvGrpSpPr>
          <p:nvPr/>
        </p:nvGrpSpPr>
        <p:grpSpPr bwMode="auto">
          <a:xfrm>
            <a:off x="7739752" y="1721628"/>
            <a:ext cx="2820744" cy="4036109"/>
            <a:chOff x="3748" y="1155"/>
            <a:chExt cx="1390" cy="1991"/>
          </a:xfrm>
        </p:grpSpPr>
        <p:sp>
          <p:nvSpPr>
            <p:cNvPr id="113726" name="AutoShape 62"/>
            <p:cNvSpPr>
              <a:spLocks noChangeArrowheads="1"/>
            </p:cNvSpPr>
            <p:nvPr/>
          </p:nvSpPr>
          <p:spPr bwMode="gray">
            <a:xfrm>
              <a:off x="3748" y="1346"/>
              <a:ext cx="1363" cy="1800"/>
            </a:xfrm>
            <a:prstGeom prst="roundRect">
              <a:avLst>
                <a:gd name="adj" fmla="val 17509"/>
              </a:avLst>
            </a:prstGeom>
            <a:gradFill rotWithShape="1">
              <a:gsLst>
                <a:gs pos="0">
                  <a:srgbClr val="B59F43"/>
                </a:gs>
                <a:gs pos="100000">
                  <a:srgbClr val="8F8849"/>
                </a:gs>
              </a:gsLst>
              <a:lin ang="2700000" scaled="1"/>
            </a:gradFill>
            <a:ln>
              <a:noFill/>
            </a:ln>
            <a:effectLst>
              <a:prstShdw prst="shdw11">
                <a:schemeClr val="bg2">
                  <a:alpha val="50000"/>
                </a:scheme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zh-CN" altLang="en-US"/>
            </a:p>
          </p:txBody>
        </p:sp>
        <p:sp>
          <p:nvSpPr>
            <p:cNvPr id="113727" name="AutoShape 63"/>
            <p:cNvSpPr>
              <a:spLocks noChangeArrowheads="1"/>
            </p:cNvSpPr>
            <p:nvPr/>
          </p:nvSpPr>
          <p:spPr bwMode="gray">
            <a:xfrm>
              <a:off x="3769" y="1351"/>
              <a:ext cx="1322" cy="1766"/>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28" name="AutoShape 64"/>
            <p:cNvSpPr>
              <a:spLocks noChangeArrowheads="1"/>
            </p:cNvSpPr>
            <p:nvPr/>
          </p:nvSpPr>
          <p:spPr bwMode="gray">
            <a:xfrm>
              <a:off x="3780" y="2651"/>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29" name="AutoShape 65"/>
            <p:cNvSpPr>
              <a:spLocks noChangeArrowheads="1"/>
            </p:cNvSpPr>
            <p:nvPr/>
          </p:nvSpPr>
          <p:spPr bwMode="gray">
            <a:xfrm>
              <a:off x="3780" y="1365"/>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3730" name="Group 66"/>
            <p:cNvGrpSpPr>
              <a:grpSpLocks/>
            </p:cNvGrpSpPr>
            <p:nvPr/>
          </p:nvGrpSpPr>
          <p:grpSpPr bwMode="auto">
            <a:xfrm>
              <a:off x="4217" y="1155"/>
              <a:ext cx="405" cy="392"/>
              <a:chOff x="1289" y="587"/>
              <a:chExt cx="668" cy="647"/>
            </a:xfrm>
          </p:grpSpPr>
          <p:sp>
            <p:nvSpPr>
              <p:cNvPr id="113731" name="Oval 67"/>
              <p:cNvSpPr>
                <a:spLocks noChangeArrowheads="1"/>
              </p:cNvSpPr>
              <p:nvPr/>
            </p:nvSpPr>
            <p:spPr bwMode="gray">
              <a:xfrm>
                <a:off x="1289" y="647"/>
                <a:ext cx="668" cy="54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13732" name="Oval 68"/>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33" name="Oval 69"/>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34" name="Oval 70"/>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35" name="Oval 71"/>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113736" name="Text Box 72"/>
            <p:cNvSpPr txBox="1">
              <a:spLocks noChangeArrowheads="1"/>
            </p:cNvSpPr>
            <p:nvPr/>
          </p:nvSpPr>
          <p:spPr bwMode="gray">
            <a:xfrm>
              <a:off x="4303" y="1210"/>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a:solidFill>
                    <a:srgbClr val="000000"/>
                  </a:solidFill>
                  <a:ea typeface="宋体" panose="02010600030101010101" pitchFamily="2" charset="-122"/>
                </a:rPr>
                <a:t>3</a:t>
              </a:r>
              <a:endParaRPr lang="en-US" altLang="zh-CN">
                <a:ea typeface="宋体" panose="02010600030101010101" pitchFamily="2" charset="-122"/>
              </a:endParaRPr>
            </a:p>
          </p:txBody>
        </p:sp>
        <p:sp>
          <p:nvSpPr>
            <p:cNvPr id="113737" name="Text Box 73"/>
            <p:cNvSpPr txBox="1">
              <a:spLocks noChangeArrowheads="1"/>
            </p:cNvSpPr>
            <p:nvPr/>
          </p:nvSpPr>
          <p:spPr bwMode="gray">
            <a:xfrm>
              <a:off x="3816" y="1466"/>
              <a:ext cx="1322"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a:latin typeface="+mn-ea"/>
                </a:rPr>
                <a:t>SCTP</a:t>
              </a:r>
            </a:p>
            <a:p>
              <a:r>
                <a:rPr lang="zh-CN" altLang="en-US" sz="2200" dirty="0"/>
                <a:t>流控制传输协议</a:t>
              </a:r>
              <a:r>
                <a:rPr lang="en-US" altLang="zh-CN" sz="2200" dirty="0"/>
                <a:t>(</a:t>
              </a:r>
              <a:r>
                <a:rPr lang="en-US" altLang="zh-CN" dirty="0"/>
                <a:t>Stream Control Transmission Protocol</a:t>
              </a:r>
              <a:r>
                <a:rPr lang="en-US" altLang="zh-CN" sz="2200" dirty="0"/>
                <a:t>)</a:t>
              </a:r>
              <a:r>
                <a:rPr lang="zh-CN" altLang="zh-CN" sz="2000" dirty="0"/>
                <a:t>一种新的协议，结合</a:t>
              </a:r>
              <a:r>
                <a:rPr lang="en-US" altLang="zh-CN" sz="2000" dirty="0"/>
                <a:t>TCP</a:t>
              </a:r>
              <a:r>
                <a:rPr lang="zh-CN" altLang="zh-CN" sz="2000" dirty="0"/>
                <a:t>和</a:t>
              </a:r>
              <a:r>
                <a:rPr lang="en-US" altLang="zh-CN" sz="2000" dirty="0"/>
                <a:t>UDP</a:t>
              </a:r>
              <a:r>
                <a:rPr lang="zh-CN" altLang="zh-CN" sz="2000" dirty="0"/>
                <a:t>优点，像</a:t>
              </a:r>
              <a:r>
                <a:rPr lang="en-US" altLang="zh-CN" sz="2000" dirty="0"/>
                <a:t>UDP</a:t>
              </a:r>
              <a:r>
                <a:rPr lang="zh-CN" altLang="zh-CN" sz="2000" dirty="0"/>
                <a:t>适合于音频和视频实时传输，像</a:t>
              </a:r>
              <a:r>
                <a:rPr lang="en-US" altLang="zh-CN" sz="2000" dirty="0"/>
                <a:t>TCP</a:t>
              </a:r>
              <a:r>
                <a:rPr lang="zh-CN" altLang="zh-CN" sz="2000" dirty="0"/>
                <a:t>可靠控制</a:t>
              </a:r>
            </a:p>
          </p:txBody>
        </p:sp>
      </p:grpSp>
      <p:grpSp>
        <p:nvGrpSpPr>
          <p:cNvPr id="113738" name="Group 74"/>
          <p:cNvGrpSpPr>
            <a:grpSpLocks/>
          </p:cNvGrpSpPr>
          <p:nvPr/>
        </p:nvGrpSpPr>
        <p:grpSpPr bwMode="auto">
          <a:xfrm>
            <a:off x="4373514" y="1365379"/>
            <a:ext cx="3066932" cy="4365983"/>
            <a:chOff x="2256" y="1157"/>
            <a:chExt cx="1363" cy="1991"/>
          </a:xfrm>
        </p:grpSpPr>
        <p:sp>
          <p:nvSpPr>
            <p:cNvPr id="113739" name="AutoShape 75"/>
            <p:cNvSpPr>
              <a:spLocks noChangeArrowheads="1"/>
            </p:cNvSpPr>
            <p:nvPr/>
          </p:nvSpPr>
          <p:spPr bwMode="gray">
            <a:xfrm>
              <a:off x="2256" y="1348"/>
              <a:ext cx="1363" cy="1800"/>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40" name="AutoShape 76"/>
            <p:cNvSpPr>
              <a:spLocks noChangeArrowheads="1"/>
            </p:cNvSpPr>
            <p:nvPr/>
          </p:nvSpPr>
          <p:spPr bwMode="gray">
            <a:xfrm>
              <a:off x="2277" y="1353"/>
              <a:ext cx="1322" cy="1766"/>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41" name="AutoShape 77"/>
            <p:cNvSpPr>
              <a:spLocks noChangeArrowheads="1"/>
            </p:cNvSpPr>
            <p:nvPr/>
          </p:nvSpPr>
          <p:spPr bwMode="gray">
            <a:xfrm>
              <a:off x="2288" y="2653"/>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42" name="AutoShape 78"/>
            <p:cNvSpPr>
              <a:spLocks noChangeArrowheads="1"/>
            </p:cNvSpPr>
            <p:nvPr/>
          </p:nvSpPr>
          <p:spPr bwMode="gray">
            <a:xfrm>
              <a:off x="2288" y="1367"/>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743" name="Oval 79"/>
            <p:cNvSpPr>
              <a:spLocks noChangeArrowheads="1"/>
            </p:cNvSpPr>
            <p:nvPr/>
          </p:nvSpPr>
          <p:spPr bwMode="gray">
            <a:xfrm>
              <a:off x="2725" y="1193"/>
              <a:ext cx="405" cy="327"/>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113744" name="Oval 80"/>
            <p:cNvSpPr>
              <a:spLocks noChangeArrowheads="1"/>
            </p:cNvSpPr>
            <p:nvPr/>
          </p:nvSpPr>
          <p:spPr bwMode="gray">
            <a:xfrm>
              <a:off x="2729" y="1157"/>
              <a:ext cx="392" cy="39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45" name="Oval 81"/>
            <p:cNvSpPr>
              <a:spLocks noChangeArrowheads="1"/>
            </p:cNvSpPr>
            <p:nvPr/>
          </p:nvSpPr>
          <p:spPr bwMode="gray">
            <a:xfrm>
              <a:off x="2734" y="1159"/>
              <a:ext cx="383" cy="383"/>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46" name="Oval 82"/>
            <p:cNvSpPr>
              <a:spLocks noChangeArrowheads="1"/>
            </p:cNvSpPr>
            <p:nvPr/>
          </p:nvSpPr>
          <p:spPr bwMode="gray">
            <a:xfrm>
              <a:off x="2738" y="1163"/>
              <a:ext cx="364" cy="35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47" name="Oval 83"/>
            <p:cNvSpPr>
              <a:spLocks noChangeArrowheads="1"/>
            </p:cNvSpPr>
            <p:nvPr/>
          </p:nvSpPr>
          <p:spPr bwMode="gray">
            <a:xfrm>
              <a:off x="2760" y="1173"/>
              <a:ext cx="323" cy="290"/>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3748" name="Text Box 84"/>
            <p:cNvSpPr txBox="1">
              <a:spLocks noChangeArrowheads="1"/>
            </p:cNvSpPr>
            <p:nvPr/>
          </p:nvSpPr>
          <p:spPr bwMode="gray">
            <a:xfrm>
              <a:off x="2811" y="1212"/>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dirty="0">
                  <a:solidFill>
                    <a:srgbClr val="000000"/>
                  </a:solidFill>
                  <a:ea typeface="宋体" panose="02010600030101010101" pitchFamily="2" charset="-122"/>
                </a:rPr>
                <a:t>2</a:t>
              </a:r>
              <a:endParaRPr lang="en-US" altLang="zh-CN" dirty="0">
                <a:ea typeface="宋体" panose="02010600030101010101" pitchFamily="2" charset="-122"/>
              </a:endParaRPr>
            </a:p>
          </p:txBody>
        </p:sp>
        <p:sp>
          <p:nvSpPr>
            <p:cNvPr id="113749" name="Text Box 85"/>
            <p:cNvSpPr txBox="1">
              <a:spLocks noChangeArrowheads="1"/>
            </p:cNvSpPr>
            <p:nvPr/>
          </p:nvSpPr>
          <p:spPr bwMode="gray">
            <a:xfrm>
              <a:off x="2394" y="1606"/>
              <a:ext cx="1180" cy="1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a:latin typeface="+mn-ea"/>
                </a:rPr>
                <a:t>TCP</a:t>
              </a:r>
            </a:p>
            <a:p>
              <a:r>
                <a:rPr lang="zh-CN" altLang="zh-CN" sz="2200" dirty="0"/>
                <a:t>传输控制协议</a:t>
              </a:r>
              <a:r>
                <a:rPr lang="en-US" altLang="zh-CN" sz="2000" dirty="0"/>
                <a:t>(Transmission Control Protocol)</a:t>
              </a:r>
            </a:p>
            <a:p>
              <a:r>
                <a:rPr lang="zh-CN" altLang="zh-CN" sz="2000" dirty="0"/>
                <a:t>为两台主机提供面向连接的、可靠的、基于字节流的数据传输服务</a:t>
              </a:r>
              <a:endParaRPr lang="en-US" altLang="zh-CN" sz="2000" dirty="0"/>
            </a:p>
            <a:p>
              <a:endParaRPr lang="en-US" altLang="zh-CN" dirty="0">
                <a:ea typeface="宋体" panose="02010600030101010101" pitchFamily="2" charset="-122"/>
              </a:endParaRPr>
            </a:p>
          </p:txBody>
        </p:sp>
      </p:grpSp>
    </p:spTree>
    <p:extLst>
      <p:ext uri="{BB962C8B-B14F-4D97-AF65-F5344CB8AC3E}">
        <p14:creationId xmlns:p14="http://schemas.microsoft.com/office/powerpoint/2010/main" val="123499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630573" y="55840"/>
            <a:ext cx="8151652" cy="563563"/>
          </a:xfrm>
        </p:spPr>
        <p:txBody>
          <a:bodyPr>
            <a:normAutofit fontScale="90000"/>
          </a:bodyPr>
          <a:lstStyle/>
          <a:p>
            <a:r>
              <a:rPr lang="zh-CN" altLang="zh-CN" dirty="0"/>
              <a:t>常用应用层协议</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1271464" y="4632203"/>
            <a:ext cx="9937104" cy="1389085"/>
          </a:xfrm>
        </p:spPr>
        <p:txBody>
          <a:bodyPr/>
          <a:lstStyle/>
          <a:p>
            <a:pPr marL="0" indent="0">
              <a:lnSpc>
                <a:spcPct val="150000"/>
              </a:lnSpc>
              <a:spcBef>
                <a:spcPts val="0"/>
              </a:spcBef>
              <a:buNone/>
            </a:pPr>
            <a:r>
              <a:rPr lang="en-US" altLang="zh-CN" sz="2400" b="1" dirty="0"/>
              <a:t>WWW</a:t>
            </a:r>
            <a:r>
              <a:rPr lang="zh-CN" altLang="en-US" sz="2000" dirty="0"/>
              <a:t>：</a:t>
            </a:r>
            <a:r>
              <a:rPr lang="en-US" altLang="zh-CN" sz="2000" dirty="0"/>
              <a:t>World Wide Web</a:t>
            </a:r>
            <a:r>
              <a:rPr lang="zh-CN" altLang="zh-CN" sz="2000" dirty="0"/>
              <a:t>的简称</a:t>
            </a:r>
            <a:endParaRPr lang="en-US" altLang="zh-CN" sz="2000" dirty="0"/>
          </a:p>
          <a:p>
            <a:pPr marL="0" indent="0">
              <a:lnSpc>
                <a:spcPct val="150000"/>
              </a:lnSpc>
              <a:spcBef>
                <a:spcPts val="0"/>
              </a:spcBef>
              <a:buNone/>
            </a:pPr>
            <a:r>
              <a:rPr lang="en-US" altLang="zh-CN" sz="2400" b="1" dirty="0"/>
              <a:t>HTML</a:t>
            </a:r>
            <a:r>
              <a:rPr lang="zh-CN" altLang="en-US" sz="2000" dirty="0"/>
              <a:t>：</a:t>
            </a:r>
            <a:r>
              <a:rPr lang="zh-CN" altLang="zh-CN" sz="2000" dirty="0"/>
              <a:t>超文本标记语言</a:t>
            </a:r>
            <a:r>
              <a:rPr lang="zh-CN" altLang="en-US" sz="2000" dirty="0"/>
              <a:t>；</a:t>
            </a:r>
            <a:r>
              <a:rPr lang="en-US" altLang="zh-CN" sz="2400" b="1" dirty="0"/>
              <a:t>HTTP</a:t>
            </a:r>
            <a:r>
              <a:rPr lang="zh-CN" altLang="en-US" sz="2000" dirty="0"/>
              <a:t>：</a:t>
            </a:r>
            <a:r>
              <a:rPr lang="zh-CN" altLang="zh-CN" sz="2000" dirty="0"/>
              <a:t>超文本传输协议</a:t>
            </a:r>
            <a:r>
              <a:rPr lang="en-US" altLang="zh-CN" sz="2000" dirty="0"/>
              <a:t> </a:t>
            </a:r>
            <a:r>
              <a:rPr lang="zh-CN" altLang="zh-CN" sz="2000" dirty="0"/>
              <a:t>是在网络上传输</a:t>
            </a:r>
            <a:r>
              <a:rPr lang="en-US" altLang="zh-CN" sz="2000" dirty="0"/>
              <a:t>HTML</a:t>
            </a:r>
            <a:r>
              <a:rPr lang="zh-CN" altLang="zh-CN" sz="2000" dirty="0"/>
              <a:t>的协议</a:t>
            </a:r>
            <a:endParaRPr lang="en-US" altLang="zh-CN" sz="2000" dirty="0"/>
          </a:p>
          <a:p>
            <a:pPr marL="0" indent="0">
              <a:lnSpc>
                <a:spcPct val="150000"/>
              </a:lnSpc>
              <a:spcBef>
                <a:spcPts val="0"/>
              </a:spcBef>
              <a:buNone/>
            </a:pPr>
            <a:r>
              <a:rPr lang="en-US" altLang="zh-CN" sz="2400" b="1" dirty="0"/>
              <a:t>HTTPS</a:t>
            </a:r>
            <a:r>
              <a:rPr lang="zh-CN" altLang="en-US" sz="2000" dirty="0"/>
              <a:t>：</a:t>
            </a:r>
            <a:r>
              <a:rPr lang="zh-CN" altLang="zh-CN" sz="2000" dirty="0"/>
              <a:t>在</a:t>
            </a:r>
            <a:r>
              <a:rPr lang="en-US" altLang="zh-CN" sz="2000" dirty="0"/>
              <a:t>HTTP</a:t>
            </a:r>
            <a:r>
              <a:rPr lang="zh-CN" altLang="zh-CN" sz="2000" dirty="0"/>
              <a:t>基础上增加了加密传输和身份认证</a:t>
            </a:r>
            <a:endParaRPr lang="en-US" altLang="zh-CN" sz="20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22</a:t>
            </a:fld>
            <a:endParaRPr lang="en-US" altLang="zh-CN"/>
          </a:p>
        </p:txBody>
      </p:sp>
      <p:graphicFrame>
        <p:nvGraphicFramePr>
          <p:cNvPr id="4" name="表格 3">
            <a:extLst>
              <a:ext uri="{FF2B5EF4-FFF2-40B4-BE49-F238E27FC236}">
                <a16:creationId xmlns:a16="http://schemas.microsoft.com/office/drawing/2014/main" id="{95B8F1F2-5575-475E-9B9E-CDF397600FC4}"/>
              </a:ext>
            </a:extLst>
          </p:cNvPr>
          <p:cNvGraphicFramePr>
            <a:graphicFrameLocks noGrp="1"/>
          </p:cNvGraphicFramePr>
          <p:nvPr>
            <p:extLst>
              <p:ext uri="{D42A27DB-BD31-4B8C-83A1-F6EECF244321}">
                <p14:modId xmlns:p14="http://schemas.microsoft.com/office/powerpoint/2010/main" val="1952516730"/>
              </p:ext>
            </p:extLst>
          </p:nvPr>
        </p:nvGraphicFramePr>
        <p:xfrm>
          <a:off x="2646059" y="980728"/>
          <a:ext cx="6357900" cy="3651472"/>
        </p:xfrm>
        <a:graphic>
          <a:graphicData uri="http://schemas.openxmlformats.org/drawingml/2006/table">
            <a:tbl>
              <a:tblPr firstRow="1" firstCol="1" bandRow="1">
                <a:tableStyleId>{3C2FFA5D-87B4-456A-9821-1D502468CF0F}</a:tableStyleId>
              </a:tblPr>
              <a:tblGrid>
                <a:gridCol w="2503603">
                  <a:extLst>
                    <a:ext uri="{9D8B030D-6E8A-4147-A177-3AD203B41FA5}">
                      <a16:colId xmlns:a16="http://schemas.microsoft.com/office/drawing/2014/main" val="3730561260"/>
                    </a:ext>
                  </a:extLst>
                </a:gridCol>
                <a:gridCol w="3854297">
                  <a:extLst>
                    <a:ext uri="{9D8B030D-6E8A-4147-A177-3AD203B41FA5}">
                      <a16:colId xmlns:a16="http://schemas.microsoft.com/office/drawing/2014/main" val="1107085702"/>
                    </a:ext>
                  </a:extLst>
                </a:gridCol>
              </a:tblGrid>
              <a:tr h="456434">
                <a:tc>
                  <a:txBody>
                    <a:bodyPr/>
                    <a:lstStyle/>
                    <a:p>
                      <a:pPr algn="ctr">
                        <a:lnSpc>
                          <a:spcPts val="1200"/>
                        </a:lnSpc>
                        <a:spcAft>
                          <a:spcPts val="0"/>
                        </a:spcAft>
                      </a:pPr>
                      <a:r>
                        <a:rPr lang="zh-CN" sz="1400" kern="1050" dirty="0">
                          <a:solidFill>
                            <a:schemeClr val="bg2">
                              <a:lumMod val="20000"/>
                              <a:lumOff val="80000"/>
                            </a:schemeClr>
                          </a:solidFill>
                          <a:effectLst/>
                        </a:rPr>
                        <a:t>应用</a:t>
                      </a:r>
                      <a:endParaRPr lang="zh-CN" sz="1400" kern="100" dirty="0">
                        <a:solidFill>
                          <a:schemeClr val="bg2">
                            <a:lumMod val="20000"/>
                            <a:lumOff val="80000"/>
                          </a:schemeClr>
                        </a:solidFill>
                        <a:effectLst/>
                        <a:latin typeface="Times New Roman" panose="02020603050405020304" pitchFamily="18" charset="0"/>
                        <a:ea typeface="宋体" panose="02010600030101010101" pitchFamily="2" charset="-122"/>
                      </a:endParaRPr>
                    </a:p>
                  </a:txBody>
                  <a:tcPr marL="68580" marR="68580" marT="0" marB="0" anchor="ctr">
                    <a:solidFill>
                      <a:srgbClr val="426E48"/>
                    </a:solidFill>
                  </a:tcPr>
                </a:tc>
                <a:tc>
                  <a:txBody>
                    <a:bodyPr/>
                    <a:lstStyle/>
                    <a:p>
                      <a:pPr algn="ctr">
                        <a:lnSpc>
                          <a:spcPts val="1200"/>
                        </a:lnSpc>
                        <a:spcAft>
                          <a:spcPts val="0"/>
                        </a:spcAft>
                      </a:pPr>
                      <a:r>
                        <a:rPr lang="zh-CN" sz="1400" kern="1050" dirty="0">
                          <a:solidFill>
                            <a:schemeClr val="bg2">
                              <a:lumMod val="20000"/>
                              <a:lumOff val="80000"/>
                            </a:schemeClr>
                          </a:solidFill>
                          <a:effectLst/>
                        </a:rPr>
                        <a:t>协议</a:t>
                      </a:r>
                      <a:endParaRPr lang="zh-CN" sz="1400" kern="100" dirty="0">
                        <a:solidFill>
                          <a:schemeClr val="bg2">
                            <a:lumMod val="20000"/>
                            <a:lumOff val="80000"/>
                          </a:schemeClr>
                        </a:solidFill>
                        <a:effectLst/>
                        <a:latin typeface="Times New Roman" panose="02020603050405020304" pitchFamily="18" charset="0"/>
                        <a:ea typeface="宋体" panose="02010600030101010101" pitchFamily="2" charset="-122"/>
                      </a:endParaRPr>
                    </a:p>
                  </a:txBody>
                  <a:tcPr marL="68580" marR="68580" marT="0" marB="0" anchor="ctr">
                    <a:solidFill>
                      <a:srgbClr val="426E48"/>
                    </a:solidFill>
                  </a:tcPr>
                </a:tc>
                <a:extLst>
                  <a:ext uri="{0D108BD9-81ED-4DB2-BD59-A6C34878D82A}">
                    <a16:rowId xmlns:a16="http://schemas.microsoft.com/office/drawing/2014/main" val="1754970508"/>
                  </a:ext>
                </a:extLst>
              </a:tr>
              <a:tr h="456434">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WWW</a:t>
                      </a:r>
                      <a:r>
                        <a:rPr lang="zh-CN" sz="1400" b="0" kern="1050" dirty="0">
                          <a:solidFill>
                            <a:srgbClr val="FFFFFF"/>
                          </a:solidFill>
                          <a:effectLst/>
                          <a:latin typeface="黑体" panose="02010609060101010101" pitchFamily="49" charset="-122"/>
                          <a:ea typeface="黑体" panose="02010609060101010101" pitchFamily="49" charset="-122"/>
                        </a:rPr>
                        <a:t>万维网服务</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HTTP</a:t>
                      </a:r>
                      <a:r>
                        <a:rPr lang="zh-CN" sz="1400" b="0" kern="1050" dirty="0">
                          <a:solidFill>
                            <a:srgbClr val="FFFFFF"/>
                          </a:solidFill>
                          <a:effectLst/>
                          <a:latin typeface="黑体" panose="02010609060101010101" pitchFamily="49" charset="-122"/>
                          <a:ea typeface="黑体" panose="02010609060101010101" pitchFamily="49" charset="-122"/>
                        </a:rPr>
                        <a:t>，超文本传输协议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val="4135892190"/>
                  </a:ext>
                </a:extLst>
              </a:tr>
              <a:tr h="456434">
                <a:tc>
                  <a:txBody>
                    <a:bodyPr/>
                    <a:lstStyle/>
                    <a:p>
                      <a:pPr algn="ctr">
                        <a:lnSpc>
                          <a:spcPts val="1200"/>
                        </a:lnSpc>
                        <a:spcAft>
                          <a:spcPts val="0"/>
                        </a:spcAft>
                      </a:pPr>
                      <a:r>
                        <a:rPr lang="zh-CN" sz="1400" b="0" kern="1050" dirty="0">
                          <a:solidFill>
                            <a:srgbClr val="FFFFFF"/>
                          </a:solidFill>
                          <a:effectLst/>
                          <a:latin typeface="黑体" panose="02010609060101010101" pitchFamily="49" charset="-122"/>
                          <a:ea typeface="黑体" panose="02010609060101010101" pitchFamily="49" charset="-122"/>
                        </a:rPr>
                        <a:t>文件传输</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FTP</a:t>
                      </a:r>
                      <a:r>
                        <a:rPr lang="zh-CN" sz="1400" b="0" kern="1050" dirty="0">
                          <a:solidFill>
                            <a:srgbClr val="FFFFFF"/>
                          </a:solidFill>
                          <a:effectLst/>
                          <a:latin typeface="黑体" panose="02010609060101010101" pitchFamily="49" charset="-122"/>
                          <a:ea typeface="黑体" panose="02010609060101010101" pitchFamily="49" charset="-122"/>
                        </a:rPr>
                        <a:t>，文件传输协议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val="1175096663"/>
                  </a:ext>
                </a:extLst>
              </a:tr>
              <a:tr h="456434">
                <a:tc>
                  <a:txBody>
                    <a:bodyPr/>
                    <a:lstStyle/>
                    <a:p>
                      <a:pPr algn="ctr">
                        <a:lnSpc>
                          <a:spcPts val="1200"/>
                        </a:lnSpc>
                        <a:spcAft>
                          <a:spcPts val="0"/>
                        </a:spcAft>
                      </a:pPr>
                      <a:r>
                        <a:rPr lang="zh-CN" sz="1400" b="0" kern="1050" dirty="0">
                          <a:solidFill>
                            <a:srgbClr val="FFFFFF"/>
                          </a:solidFill>
                          <a:effectLst/>
                          <a:latin typeface="黑体" panose="02010609060101010101" pitchFamily="49" charset="-122"/>
                          <a:ea typeface="黑体" panose="02010609060101010101" pitchFamily="49" charset="-122"/>
                        </a:rPr>
                        <a:t>电子邮件</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SMTP</a:t>
                      </a:r>
                      <a:r>
                        <a:rPr lang="zh-CN" sz="1400" b="0" kern="1050" dirty="0">
                          <a:solidFill>
                            <a:srgbClr val="FFFFFF"/>
                          </a:solidFill>
                          <a:effectLst/>
                          <a:latin typeface="黑体" panose="02010609060101010101" pitchFamily="49" charset="-122"/>
                          <a:ea typeface="黑体" panose="02010609060101010101" pitchFamily="49" charset="-122"/>
                        </a:rPr>
                        <a:t>，简单邮件传输协议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val="1171710051"/>
                  </a:ext>
                </a:extLst>
              </a:tr>
              <a:tr h="456434">
                <a:tc>
                  <a:txBody>
                    <a:bodyPr/>
                    <a:lstStyle/>
                    <a:p>
                      <a:pPr algn="ctr">
                        <a:lnSpc>
                          <a:spcPts val="1200"/>
                        </a:lnSpc>
                        <a:spcAft>
                          <a:spcPts val="0"/>
                        </a:spcAft>
                      </a:pPr>
                      <a:r>
                        <a:rPr lang="zh-CN" sz="1400" b="0" kern="1050" dirty="0">
                          <a:solidFill>
                            <a:srgbClr val="FFFFFF"/>
                          </a:solidFill>
                          <a:effectLst/>
                          <a:latin typeface="黑体" panose="02010609060101010101" pitchFamily="49" charset="-122"/>
                          <a:ea typeface="黑体" panose="02010609060101010101" pitchFamily="49" charset="-122"/>
                        </a:rPr>
                        <a:t>域名解析</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DNS</a:t>
                      </a:r>
                      <a:r>
                        <a:rPr lang="zh-CN" sz="1400" b="0" kern="1050" dirty="0">
                          <a:solidFill>
                            <a:srgbClr val="FFFFFF"/>
                          </a:solidFill>
                          <a:effectLst/>
                          <a:latin typeface="黑体" panose="02010609060101010101" pitchFamily="49" charset="-122"/>
                          <a:ea typeface="黑体" panose="02010609060101010101" pitchFamily="49" charset="-122"/>
                        </a:rPr>
                        <a:t>，域名系统</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val="2289915944"/>
                  </a:ext>
                </a:extLst>
              </a:tr>
              <a:tr h="456434">
                <a:tc>
                  <a:txBody>
                    <a:bodyPr/>
                    <a:lstStyle/>
                    <a:p>
                      <a:pPr algn="ctr">
                        <a:lnSpc>
                          <a:spcPts val="1200"/>
                        </a:lnSpc>
                        <a:spcAft>
                          <a:spcPts val="0"/>
                        </a:spcAft>
                      </a:pPr>
                      <a:r>
                        <a:rPr lang="zh-CN" sz="1400" b="0" kern="1050" dirty="0">
                          <a:solidFill>
                            <a:srgbClr val="FFFFFF"/>
                          </a:solidFill>
                          <a:effectLst/>
                          <a:latin typeface="黑体" panose="02010609060101010101" pitchFamily="49" charset="-122"/>
                          <a:ea typeface="黑体" panose="02010609060101010101" pitchFamily="49" charset="-122"/>
                        </a:rPr>
                        <a:t>视频会议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RTP</a:t>
                      </a:r>
                      <a:r>
                        <a:rPr lang="zh-CN" sz="1400" b="0" kern="1050" dirty="0">
                          <a:solidFill>
                            <a:srgbClr val="FFFFFF"/>
                          </a:solidFill>
                          <a:effectLst/>
                          <a:latin typeface="黑体" panose="02010609060101010101" pitchFamily="49" charset="-122"/>
                          <a:ea typeface="黑体" panose="02010609060101010101" pitchFamily="49" charset="-122"/>
                        </a:rPr>
                        <a:t>，实时传输协议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val="3522763493"/>
                  </a:ext>
                </a:extLst>
              </a:tr>
              <a:tr h="456434">
                <a:tc>
                  <a:txBody>
                    <a:bodyPr/>
                    <a:lstStyle/>
                    <a:p>
                      <a:pPr algn="ctr">
                        <a:lnSpc>
                          <a:spcPts val="1200"/>
                        </a:lnSpc>
                        <a:spcAft>
                          <a:spcPts val="0"/>
                        </a:spcAft>
                      </a:pPr>
                      <a:r>
                        <a:rPr lang="zh-CN" sz="1400" b="0" kern="1050" dirty="0">
                          <a:solidFill>
                            <a:srgbClr val="FFFFFF"/>
                          </a:solidFill>
                          <a:effectLst/>
                          <a:latin typeface="黑体" panose="02010609060101010101" pitchFamily="49" charset="-122"/>
                          <a:ea typeface="黑体" panose="02010609060101010101" pitchFamily="49" charset="-122"/>
                        </a:rPr>
                        <a:t>远程终端访问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Telnet</a:t>
                      </a:r>
                      <a:r>
                        <a:rPr lang="zh-CN" sz="1400" b="0" kern="1050" dirty="0">
                          <a:solidFill>
                            <a:srgbClr val="FFFFFF"/>
                          </a:solidFill>
                          <a:effectLst/>
                          <a:latin typeface="黑体" panose="02010609060101010101" pitchFamily="49" charset="-122"/>
                          <a:ea typeface="黑体" panose="02010609060101010101" pitchFamily="49" charset="-122"/>
                        </a:rPr>
                        <a:t>，远程登录</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356"/>
                    </a:solidFill>
                  </a:tcPr>
                </a:tc>
                <a:extLst>
                  <a:ext uri="{0D108BD9-81ED-4DB2-BD59-A6C34878D82A}">
                    <a16:rowId xmlns:a16="http://schemas.microsoft.com/office/drawing/2014/main" val="2149113659"/>
                  </a:ext>
                </a:extLst>
              </a:tr>
              <a:tr h="456434">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IP</a:t>
                      </a:r>
                      <a:r>
                        <a:rPr lang="zh-CN" sz="1400" b="0" kern="1050" dirty="0">
                          <a:solidFill>
                            <a:srgbClr val="FFFFFF"/>
                          </a:solidFill>
                          <a:effectLst/>
                          <a:latin typeface="黑体" panose="02010609060101010101" pitchFamily="49" charset="-122"/>
                          <a:ea typeface="黑体" panose="02010609060101010101" pitchFamily="49" charset="-122"/>
                        </a:rPr>
                        <a:t>动态配置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solidFill>
                      <a:srgbClr val="4F8356"/>
                    </a:solidFill>
                  </a:tcPr>
                </a:tc>
                <a:tc>
                  <a:txBody>
                    <a:bodyPr/>
                    <a:lstStyle/>
                    <a:p>
                      <a:pPr algn="ctr">
                        <a:lnSpc>
                          <a:spcPts val="1200"/>
                        </a:lnSpc>
                        <a:spcAft>
                          <a:spcPts val="0"/>
                        </a:spcAft>
                      </a:pPr>
                      <a:r>
                        <a:rPr lang="en-US" sz="1400" b="0" kern="1050" dirty="0">
                          <a:solidFill>
                            <a:srgbClr val="FFFFFF"/>
                          </a:solidFill>
                          <a:effectLst/>
                          <a:latin typeface="黑体" panose="02010609060101010101" pitchFamily="49" charset="-122"/>
                          <a:ea typeface="黑体" panose="02010609060101010101" pitchFamily="49" charset="-122"/>
                        </a:rPr>
                        <a:t>DHCP</a:t>
                      </a:r>
                      <a:r>
                        <a:rPr lang="zh-CN" sz="1400" b="0" kern="1050" dirty="0">
                          <a:solidFill>
                            <a:srgbClr val="FFFFFF"/>
                          </a:solidFill>
                          <a:effectLst/>
                          <a:latin typeface="黑体" panose="02010609060101010101" pitchFamily="49" charset="-122"/>
                          <a:ea typeface="黑体" panose="02010609060101010101" pitchFamily="49" charset="-122"/>
                        </a:rPr>
                        <a:t>，动态主机配置协议</a:t>
                      </a:r>
                      <a:endParaRPr lang="zh-CN" sz="1400" b="0" kern="100" dirty="0">
                        <a:solidFill>
                          <a:srgbClr val="FFFFFF"/>
                        </a:solidFill>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solidFill>
                      <a:srgbClr val="4F8356"/>
                    </a:solidFill>
                  </a:tcPr>
                </a:tc>
                <a:extLst>
                  <a:ext uri="{0D108BD9-81ED-4DB2-BD59-A6C34878D82A}">
                    <a16:rowId xmlns:a16="http://schemas.microsoft.com/office/drawing/2014/main" val="1017196554"/>
                  </a:ext>
                </a:extLst>
              </a:tr>
            </a:tbl>
          </a:graphicData>
        </a:graphic>
      </p:graphicFrame>
    </p:spTree>
    <p:extLst>
      <p:ext uri="{BB962C8B-B14F-4D97-AF65-F5344CB8AC3E}">
        <p14:creationId xmlns:p14="http://schemas.microsoft.com/office/powerpoint/2010/main" val="3367100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zh-CN" altLang="en-US" dirty="0"/>
              <a:t>其他应用</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1131193" y="1216951"/>
            <a:ext cx="7848872" cy="4744611"/>
          </a:xfrm>
        </p:spPr>
        <p:txBody>
          <a:bodyPr/>
          <a:lstStyle/>
          <a:p>
            <a:pPr>
              <a:lnSpc>
                <a:spcPct val="80000"/>
              </a:lnSpc>
            </a:pPr>
            <a:r>
              <a:rPr lang="zh-CN" altLang="en-US" sz="2400" b="1" dirty="0"/>
              <a:t>电子邮件</a:t>
            </a:r>
            <a:endParaRPr lang="en-US" altLang="zh-CN" sz="2400" b="1" dirty="0"/>
          </a:p>
          <a:p>
            <a:pPr>
              <a:lnSpc>
                <a:spcPct val="150000"/>
              </a:lnSpc>
              <a:spcBef>
                <a:spcPts val="0"/>
              </a:spcBef>
              <a:buFont typeface="Wingdings" panose="05000000000000000000" pitchFamily="2" charset="2"/>
              <a:buChar char="Ø"/>
            </a:pPr>
            <a:r>
              <a:rPr lang="zh-CN" altLang="en-US" sz="2200" dirty="0">
                <a:latin typeface="Arial" panose="020B0604020202020204" pitchFamily="34" charset="0"/>
              </a:rPr>
              <a:t>发送：</a:t>
            </a:r>
            <a:r>
              <a:rPr lang="en-US" altLang="zh-CN" sz="2200" dirty="0">
                <a:latin typeface="Arial" panose="020B0604020202020204" pitchFamily="34" charset="0"/>
              </a:rPr>
              <a:t>SMTP</a:t>
            </a:r>
            <a:r>
              <a:rPr lang="zh-CN" altLang="zh-CN" sz="2200" dirty="0">
                <a:latin typeface="Arial" panose="020B0604020202020204" pitchFamily="34" charset="0"/>
              </a:rPr>
              <a:t>，简单邮件传输协议</a:t>
            </a:r>
            <a:endParaRPr lang="en-US" altLang="zh-CN" sz="22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en-US" sz="2200" dirty="0">
                <a:latin typeface="Arial" panose="020B0604020202020204" pitchFamily="34" charset="0"/>
              </a:rPr>
              <a:t>接收：</a:t>
            </a:r>
            <a:r>
              <a:rPr lang="en-US" altLang="zh-CN" sz="2200" dirty="0">
                <a:latin typeface="Arial" panose="020B0604020202020204" pitchFamily="34" charset="0"/>
              </a:rPr>
              <a:t>POP</a:t>
            </a:r>
            <a:r>
              <a:rPr lang="zh-CN" altLang="zh-CN" sz="2200" dirty="0">
                <a:latin typeface="Arial" panose="020B0604020202020204" pitchFamily="34" charset="0"/>
              </a:rPr>
              <a:t> ，</a:t>
            </a:r>
            <a:r>
              <a:rPr lang="zh-CN" altLang="en-US" sz="2200" dirty="0">
                <a:latin typeface="Arial" panose="020B0604020202020204" pitchFamily="34" charset="0"/>
              </a:rPr>
              <a:t>邮局协议</a:t>
            </a:r>
            <a:endParaRPr lang="en-US" altLang="zh-CN" sz="22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en-US" sz="2200" dirty="0">
                <a:latin typeface="Arial" panose="020B0604020202020204" pitchFamily="34" charset="0"/>
              </a:rPr>
              <a:t>电子信箱：用户名</a:t>
            </a:r>
            <a:r>
              <a:rPr lang="en-US" altLang="zh-CN" sz="2200" dirty="0">
                <a:latin typeface="Arial" panose="020B0604020202020204" pitchFamily="34" charset="0"/>
              </a:rPr>
              <a:t>@</a:t>
            </a:r>
            <a:r>
              <a:rPr lang="zh-CN" altLang="en-US" sz="2200" dirty="0">
                <a:latin typeface="Arial" panose="020B0604020202020204" pitchFamily="34" charset="0"/>
              </a:rPr>
              <a:t>邮件服务器域名 </a:t>
            </a:r>
            <a:endParaRPr lang="en-US" altLang="zh-CN" sz="2200" dirty="0">
              <a:latin typeface="Arial" panose="020B0604020202020204" pitchFamily="34" charset="0"/>
            </a:endParaRPr>
          </a:p>
          <a:p>
            <a:pPr>
              <a:lnSpc>
                <a:spcPct val="80000"/>
              </a:lnSpc>
              <a:spcBef>
                <a:spcPts val="1800"/>
              </a:spcBef>
            </a:pPr>
            <a:r>
              <a:rPr lang="en-US" altLang="zh-CN" sz="2400" b="1" dirty="0"/>
              <a:t>FTP</a:t>
            </a:r>
            <a:r>
              <a:rPr lang="zh-CN" altLang="en-US" sz="2800" dirty="0">
                <a:latin typeface="Arial" panose="020B0604020202020204" pitchFamily="34" charset="0"/>
              </a:rPr>
              <a:t>：</a:t>
            </a:r>
            <a:r>
              <a:rPr lang="zh-CN" altLang="zh-CN" sz="2800" dirty="0">
                <a:latin typeface="Arial" panose="020B0604020202020204" pitchFamily="34" charset="0"/>
              </a:rPr>
              <a:t>文件传输协议</a:t>
            </a:r>
            <a:endParaRPr lang="en-US" altLang="zh-CN" sz="28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zh-CN" sz="2200" dirty="0">
                <a:latin typeface="Arial" panose="020B0604020202020204" pitchFamily="34" charset="0"/>
              </a:rPr>
              <a:t>基本功能</a:t>
            </a:r>
            <a:r>
              <a:rPr lang="zh-CN" altLang="en-US" sz="2200" dirty="0">
                <a:latin typeface="Arial" panose="020B0604020202020204" pitchFamily="34" charset="0"/>
              </a:rPr>
              <a:t>：</a:t>
            </a:r>
            <a:r>
              <a:rPr lang="zh-CN" altLang="zh-CN" sz="2200" dirty="0">
                <a:latin typeface="Arial" panose="020B0604020202020204" pitchFamily="34" charset="0"/>
              </a:rPr>
              <a:t>实现文件的下载和上传。</a:t>
            </a:r>
            <a:endParaRPr lang="en-US" altLang="zh-CN" sz="22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zh-CN" sz="2200" dirty="0">
                <a:latin typeface="Arial" panose="020B0604020202020204" pitchFamily="34" charset="0"/>
              </a:rPr>
              <a:t>下载（</a:t>
            </a:r>
            <a:r>
              <a:rPr lang="en-US" altLang="zh-CN" sz="2200" dirty="0">
                <a:latin typeface="Arial" panose="020B0604020202020204" pitchFamily="34" charset="0"/>
              </a:rPr>
              <a:t>Download</a:t>
            </a:r>
            <a:r>
              <a:rPr lang="zh-CN" altLang="zh-CN" sz="2200" dirty="0">
                <a:latin typeface="Arial" panose="020B0604020202020204" pitchFamily="34" charset="0"/>
              </a:rPr>
              <a:t>）将文件从远程计算机拷贝到自己计算机</a:t>
            </a:r>
            <a:r>
              <a:rPr lang="en-US" altLang="zh-CN" sz="2200" dirty="0">
                <a:latin typeface="Arial" panose="020B0604020202020204" pitchFamily="34" charset="0"/>
              </a:rPr>
              <a:t>(</a:t>
            </a:r>
            <a:r>
              <a:rPr lang="zh-CN" altLang="zh-CN" sz="2200" dirty="0">
                <a:latin typeface="Arial" panose="020B0604020202020204" pitchFamily="34" charset="0"/>
              </a:rPr>
              <a:t>本地计算机</a:t>
            </a:r>
            <a:r>
              <a:rPr lang="en-US" altLang="zh-CN" sz="2200" dirty="0">
                <a:latin typeface="Arial" panose="020B0604020202020204" pitchFamily="34" charset="0"/>
              </a:rPr>
              <a:t>)</a:t>
            </a:r>
          </a:p>
          <a:p>
            <a:pPr>
              <a:lnSpc>
                <a:spcPct val="150000"/>
              </a:lnSpc>
              <a:spcBef>
                <a:spcPts val="0"/>
              </a:spcBef>
              <a:buFont typeface="Wingdings" panose="05000000000000000000" pitchFamily="2" charset="2"/>
              <a:buChar char="Ø"/>
            </a:pPr>
            <a:r>
              <a:rPr lang="zh-CN" altLang="zh-CN" sz="2200" dirty="0">
                <a:latin typeface="Arial" panose="020B0604020202020204" pitchFamily="34" charset="0"/>
              </a:rPr>
              <a:t>上传（</a:t>
            </a:r>
            <a:r>
              <a:rPr lang="en-US" altLang="zh-CN" sz="2200" dirty="0">
                <a:latin typeface="Arial" panose="020B0604020202020204" pitchFamily="34" charset="0"/>
              </a:rPr>
              <a:t>Upload</a:t>
            </a:r>
            <a:r>
              <a:rPr lang="zh-CN" altLang="zh-CN" sz="2200" dirty="0">
                <a:latin typeface="Arial" panose="020B0604020202020204" pitchFamily="34" charset="0"/>
              </a:rPr>
              <a:t>）将本地计算机上的文件复制到远程计算机上</a:t>
            </a:r>
            <a:endParaRPr lang="en-US" altLang="zh-CN" sz="2200" dirty="0">
              <a:latin typeface="Arial" panose="020B0604020202020204" pitchFamily="34" charset="0"/>
            </a:endParaRPr>
          </a:p>
          <a:p>
            <a:pPr marL="0" indent="0">
              <a:buNone/>
            </a:pPr>
            <a:r>
              <a:rPr lang="en-US" altLang="zh-CN" sz="2400" dirty="0">
                <a:latin typeface="Arial" panose="020B0604020202020204" pitchFamily="34" charset="0"/>
              </a:rPr>
              <a:t>		</a:t>
            </a: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23</a:t>
            </a:fld>
            <a:endParaRPr lang="en-US" altLang="zh-CN"/>
          </a:p>
        </p:txBody>
      </p:sp>
      <p:pic>
        <p:nvPicPr>
          <p:cNvPr id="7" name="图片 6">
            <a:extLst>
              <a:ext uri="{FF2B5EF4-FFF2-40B4-BE49-F238E27FC236}">
                <a16:creationId xmlns:a16="http://schemas.microsoft.com/office/drawing/2014/main" id="{2E68E31A-4323-4B87-BA7C-14CA125D1DBA}"/>
              </a:ext>
            </a:extLst>
          </p:cNvPr>
          <p:cNvPicPr>
            <a:picLocks noChangeAspect="1"/>
          </p:cNvPicPr>
          <p:nvPr/>
        </p:nvPicPr>
        <p:blipFill rotWithShape="1">
          <a:blip r:embed="rId2">
            <a:clrChange>
              <a:clrFrom>
                <a:srgbClr val="E9E9E9"/>
              </a:clrFrom>
              <a:clrTo>
                <a:srgbClr val="E9E9E9">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666" t="23257" r="29121"/>
          <a:stretch/>
        </p:blipFill>
        <p:spPr>
          <a:xfrm>
            <a:off x="8832304" y="3209019"/>
            <a:ext cx="2068866" cy="2432030"/>
          </a:xfrm>
          <a:prstGeom prst="rect">
            <a:avLst/>
          </a:prstGeom>
        </p:spPr>
      </p:pic>
      <p:pic>
        <p:nvPicPr>
          <p:cNvPr id="5" name="图片 4">
            <a:extLst>
              <a:ext uri="{FF2B5EF4-FFF2-40B4-BE49-F238E27FC236}">
                <a16:creationId xmlns:a16="http://schemas.microsoft.com/office/drawing/2014/main" id="{E9AAB230-F66E-4687-BA6F-36E455348CF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74668" y="1484783"/>
            <a:ext cx="1474603" cy="1795329"/>
          </a:xfrm>
          <a:prstGeom prst="rect">
            <a:avLst/>
          </a:prstGeom>
        </p:spPr>
      </p:pic>
    </p:spTree>
    <p:extLst>
      <p:ext uri="{BB962C8B-B14F-4D97-AF65-F5344CB8AC3E}">
        <p14:creationId xmlns:p14="http://schemas.microsoft.com/office/powerpoint/2010/main" val="630625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630573" y="55840"/>
            <a:ext cx="8151652" cy="563563"/>
          </a:xfrm>
        </p:spPr>
        <p:txBody>
          <a:bodyPr>
            <a:normAutofit fontScale="90000"/>
          </a:bodyPr>
          <a:lstStyle/>
          <a:p>
            <a:r>
              <a:rPr lang="zh-CN" altLang="zh-CN" dirty="0"/>
              <a:t>常用应用层协议</a:t>
            </a:r>
            <a:endParaRPr lang="zh-CN" altLang="zh-CN" dirty="0">
              <a:solidFill>
                <a:schemeClr val="tx2"/>
              </a:solidFill>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24</a:t>
            </a:fld>
            <a:endParaRPr lang="en-US" altLang="zh-CN"/>
          </a:p>
        </p:txBody>
      </p:sp>
      <p:pic>
        <p:nvPicPr>
          <p:cNvPr id="8" name="图片 7">
            <a:extLst>
              <a:ext uri="{FF2B5EF4-FFF2-40B4-BE49-F238E27FC236}">
                <a16:creationId xmlns:a16="http://schemas.microsoft.com/office/drawing/2014/main" id="{39B0970E-E5B7-4C69-B56C-814A85325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2344" y="1196752"/>
            <a:ext cx="1999052" cy="1922165"/>
          </a:xfrm>
          <a:prstGeom prst="ellipse">
            <a:avLst/>
          </a:prstGeom>
          <a:ln>
            <a:noFill/>
          </a:ln>
          <a:effectLst>
            <a:softEdge rad="112500"/>
          </a:effectLst>
        </p:spPr>
      </p:pic>
      <p:pic>
        <p:nvPicPr>
          <p:cNvPr id="5" name="图片 4">
            <a:extLst>
              <a:ext uri="{FF2B5EF4-FFF2-40B4-BE49-F238E27FC236}">
                <a16:creationId xmlns:a16="http://schemas.microsoft.com/office/drawing/2014/main" id="{59D92D3F-A6D0-4A74-BD54-4C272ACFD10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73644" y="2260674"/>
            <a:ext cx="7147840" cy="4206101"/>
          </a:xfrm>
          <a:prstGeom prst="rect">
            <a:avLst/>
          </a:prstGeom>
        </p:spPr>
      </p:pic>
      <p:sp>
        <p:nvSpPr>
          <p:cNvPr id="10" name="Rectangle 3">
            <a:extLst>
              <a:ext uri="{FF2B5EF4-FFF2-40B4-BE49-F238E27FC236}">
                <a16:creationId xmlns:a16="http://schemas.microsoft.com/office/drawing/2014/main" id="{89F9C150-180C-4B52-9BED-A51F9B040498}"/>
              </a:ext>
            </a:extLst>
          </p:cNvPr>
          <p:cNvSpPr>
            <a:spLocks noGrp="1" noChangeArrowheads="1"/>
          </p:cNvSpPr>
          <p:nvPr>
            <p:ph idx="1"/>
          </p:nvPr>
        </p:nvSpPr>
        <p:spPr>
          <a:xfrm>
            <a:off x="2135560" y="1052736"/>
            <a:ext cx="6785924" cy="1263695"/>
          </a:xfrm>
        </p:spPr>
        <p:txBody>
          <a:bodyPr/>
          <a:lstStyle/>
          <a:p>
            <a:pPr marL="0" indent="0">
              <a:lnSpc>
                <a:spcPct val="150000"/>
              </a:lnSpc>
              <a:buNone/>
            </a:pPr>
            <a:r>
              <a:rPr lang="en-US" altLang="zh-CN" sz="2400" b="1" dirty="0"/>
              <a:t>URL</a:t>
            </a:r>
            <a:r>
              <a:rPr lang="zh-CN" altLang="en-US" sz="2000" dirty="0"/>
              <a:t>：</a:t>
            </a:r>
            <a:r>
              <a:rPr lang="zh-CN" altLang="zh-CN" sz="2400" dirty="0"/>
              <a:t>统一资源定位符</a:t>
            </a:r>
            <a:r>
              <a:rPr lang="zh-CN" altLang="en-US" sz="2400" dirty="0"/>
              <a:t>，</a:t>
            </a:r>
            <a:r>
              <a:rPr lang="zh-CN" altLang="zh-CN" sz="2400" dirty="0"/>
              <a:t>也被称为网页地址</a:t>
            </a:r>
            <a:endParaRPr lang="en-US" altLang="zh-CN" sz="2400" dirty="0"/>
          </a:p>
          <a:p>
            <a:pPr marL="0" indent="0">
              <a:lnSpc>
                <a:spcPct val="150000"/>
              </a:lnSpc>
              <a:spcBef>
                <a:spcPts val="0"/>
              </a:spcBef>
              <a:buNone/>
            </a:pPr>
            <a:r>
              <a:rPr lang="en-US" altLang="zh-CN" sz="2400" dirty="0"/>
              <a:t>URL</a:t>
            </a:r>
            <a:r>
              <a:rPr lang="zh-CN" altLang="zh-CN" sz="2400" dirty="0"/>
              <a:t>一般格式</a:t>
            </a:r>
            <a:r>
              <a:rPr lang="zh-CN" altLang="zh-CN" sz="2000" dirty="0"/>
              <a:t>：</a:t>
            </a:r>
            <a:r>
              <a:rPr lang="en-US" altLang="zh-CN" sz="2000" b="1" dirty="0"/>
              <a:t>protocol://hostname/path</a:t>
            </a:r>
          </a:p>
        </p:txBody>
      </p:sp>
    </p:spTree>
    <p:extLst>
      <p:ext uri="{BB962C8B-B14F-4D97-AF65-F5344CB8AC3E}">
        <p14:creationId xmlns:p14="http://schemas.microsoft.com/office/powerpoint/2010/main" val="1839401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719256" y="92013"/>
            <a:ext cx="8151652" cy="563563"/>
          </a:xfrm>
        </p:spPr>
        <p:txBody>
          <a:bodyPr>
            <a:normAutofit fontScale="90000"/>
          </a:bodyPr>
          <a:lstStyle/>
          <a:p>
            <a:r>
              <a:rPr lang="en-US" altLang="zh-CN" dirty="0"/>
              <a:t>DNS</a:t>
            </a:r>
            <a:r>
              <a:rPr lang="zh-CN" altLang="zh-CN" dirty="0"/>
              <a:t>服务</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1919536" y="836712"/>
            <a:ext cx="8609944" cy="1800200"/>
          </a:xfrm>
        </p:spPr>
        <p:txBody>
          <a:bodyPr/>
          <a:lstStyle/>
          <a:p>
            <a:pPr marL="0" indent="0">
              <a:lnSpc>
                <a:spcPct val="150000"/>
              </a:lnSpc>
              <a:spcBef>
                <a:spcPts val="0"/>
              </a:spcBef>
              <a:buNone/>
            </a:pPr>
            <a:r>
              <a:rPr lang="zh-CN" altLang="zh-CN" sz="2200" dirty="0"/>
              <a:t>应用层</a:t>
            </a:r>
            <a:r>
              <a:rPr lang="zh-CN" altLang="en-US" sz="2200" dirty="0"/>
              <a:t>利</a:t>
            </a:r>
            <a:r>
              <a:rPr lang="zh-CN" altLang="zh-CN" sz="2200" dirty="0"/>
              <a:t>用便于记忆的字符串</a:t>
            </a:r>
            <a:r>
              <a:rPr lang="zh-CN" altLang="en-US" sz="2200" dirty="0"/>
              <a:t>作为</a:t>
            </a:r>
            <a:r>
              <a:rPr lang="zh-CN" altLang="zh-CN" sz="2200" dirty="0"/>
              <a:t>域名表示</a:t>
            </a:r>
            <a:r>
              <a:rPr lang="en-US" altLang="zh-CN" sz="2200" dirty="0"/>
              <a:t>Internet</a:t>
            </a:r>
            <a:r>
              <a:rPr lang="zh-CN" altLang="en-US" sz="2200" dirty="0"/>
              <a:t>上</a:t>
            </a:r>
            <a:r>
              <a:rPr lang="zh-CN" altLang="zh-CN" sz="2200" dirty="0"/>
              <a:t>主机</a:t>
            </a:r>
            <a:endParaRPr lang="en-US" altLang="zh-CN" sz="2200" dirty="0">
              <a:latin typeface="Arial" panose="020B0604020202020204" pitchFamily="34" charset="0"/>
            </a:endParaRPr>
          </a:p>
          <a:p>
            <a:pPr marL="0" indent="0">
              <a:lnSpc>
                <a:spcPct val="150000"/>
              </a:lnSpc>
              <a:spcBef>
                <a:spcPts val="0"/>
              </a:spcBef>
              <a:buNone/>
            </a:pPr>
            <a:r>
              <a:rPr lang="zh-CN" altLang="zh-CN" sz="2200" dirty="0"/>
              <a:t>域名采用层次结构命名：</a:t>
            </a:r>
            <a:r>
              <a:rPr lang="zh-CN" altLang="zh-CN" sz="2400" b="1" dirty="0"/>
              <a:t>主机名</a:t>
            </a:r>
            <a:r>
              <a:rPr lang="en-US" altLang="zh-CN" sz="2400" b="1" dirty="0"/>
              <a:t>.</a:t>
            </a:r>
            <a:r>
              <a:rPr lang="zh-CN" altLang="zh-CN" sz="2400" b="1" dirty="0"/>
              <a:t>…</a:t>
            </a:r>
            <a:r>
              <a:rPr lang="en-US" altLang="zh-CN" sz="2400" b="1" dirty="0"/>
              <a:t>.</a:t>
            </a:r>
            <a:r>
              <a:rPr lang="zh-CN" altLang="zh-CN" sz="2400" b="1" dirty="0"/>
              <a:t>二级域名</a:t>
            </a:r>
            <a:r>
              <a:rPr lang="en-US" altLang="zh-CN" sz="2400" b="1" dirty="0"/>
              <a:t>.</a:t>
            </a:r>
            <a:r>
              <a:rPr lang="zh-CN" altLang="zh-CN" sz="2400" b="1" dirty="0"/>
              <a:t>顶级域名</a:t>
            </a:r>
            <a:r>
              <a:rPr lang="en-US" altLang="zh-CN" sz="2200" dirty="0">
                <a:latin typeface="Arial" panose="020B0604020202020204" pitchFamily="34" charset="0"/>
              </a:rPr>
              <a:t>	</a:t>
            </a:r>
            <a:r>
              <a:rPr lang="en-US" altLang="zh-CN" sz="2400" dirty="0">
                <a:latin typeface="Arial" panose="020B0604020202020204" pitchFamily="34" charset="0"/>
              </a:rPr>
              <a:t>	</a:t>
            </a: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25</a:t>
            </a:fld>
            <a:endParaRPr lang="en-US" altLang="zh-CN"/>
          </a:p>
        </p:txBody>
      </p:sp>
      <p:graphicFrame>
        <p:nvGraphicFramePr>
          <p:cNvPr id="3" name="表格 2">
            <a:extLst>
              <a:ext uri="{FF2B5EF4-FFF2-40B4-BE49-F238E27FC236}">
                <a16:creationId xmlns:a16="http://schemas.microsoft.com/office/drawing/2014/main" id="{6C78D789-57D9-4147-989C-1E604D63B9E9}"/>
              </a:ext>
            </a:extLst>
          </p:cNvPr>
          <p:cNvGraphicFramePr>
            <a:graphicFrameLocks noGrp="1"/>
          </p:cNvGraphicFramePr>
          <p:nvPr>
            <p:extLst>
              <p:ext uri="{D42A27DB-BD31-4B8C-83A1-F6EECF244321}">
                <p14:modId xmlns:p14="http://schemas.microsoft.com/office/powerpoint/2010/main" val="3438620281"/>
              </p:ext>
            </p:extLst>
          </p:nvPr>
        </p:nvGraphicFramePr>
        <p:xfrm>
          <a:off x="1546937" y="1988840"/>
          <a:ext cx="8365487" cy="4473279"/>
        </p:xfrm>
        <a:graphic>
          <a:graphicData uri="http://schemas.openxmlformats.org/drawingml/2006/table">
            <a:tbl>
              <a:tblPr firstRow="1" firstCol="1" bandRow="1">
                <a:tableStyleId>{5C22544A-7EE6-4342-B048-85BDC9FD1C3A}</a:tableStyleId>
              </a:tblPr>
              <a:tblGrid>
                <a:gridCol w="1778860">
                  <a:extLst>
                    <a:ext uri="{9D8B030D-6E8A-4147-A177-3AD203B41FA5}">
                      <a16:colId xmlns:a16="http://schemas.microsoft.com/office/drawing/2014/main" val="3817182249"/>
                    </a:ext>
                  </a:extLst>
                </a:gridCol>
                <a:gridCol w="2770203">
                  <a:extLst>
                    <a:ext uri="{9D8B030D-6E8A-4147-A177-3AD203B41FA5}">
                      <a16:colId xmlns:a16="http://schemas.microsoft.com/office/drawing/2014/main" val="504807254"/>
                    </a:ext>
                  </a:extLst>
                </a:gridCol>
                <a:gridCol w="1656184">
                  <a:extLst>
                    <a:ext uri="{9D8B030D-6E8A-4147-A177-3AD203B41FA5}">
                      <a16:colId xmlns:a16="http://schemas.microsoft.com/office/drawing/2014/main" val="3723104095"/>
                    </a:ext>
                  </a:extLst>
                </a:gridCol>
                <a:gridCol w="2160240">
                  <a:extLst>
                    <a:ext uri="{9D8B030D-6E8A-4147-A177-3AD203B41FA5}">
                      <a16:colId xmlns:a16="http://schemas.microsoft.com/office/drawing/2014/main" val="3685099289"/>
                    </a:ext>
                  </a:extLst>
                </a:gridCol>
              </a:tblGrid>
              <a:tr h="407160">
                <a:tc>
                  <a:txBody>
                    <a:bodyPr/>
                    <a:lstStyle/>
                    <a:p>
                      <a:pPr algn="ctr">
                        <a:lnSpc>
                          <a:spcPts val="1200"/>
                        </a:lnSpc>
                        <a:spcAft>
                          <a:spcPts val="0"/>
                        </a:spcAft>
                      </a:pPr>
                      <a:r>
                        <a:rPr lang="zh-CN" sz="1800" b="1" kern="100" baseline="0" dirty="0">
                          <a:solidFill>
                            <a:srgbClr val="FFFFFF"/>
                          </a:solidFill>
                          <a:effectLst/>
                          <a:latin typeface="黑体" panose="02010609060101010101" pitchFamily="49" charset="-122"/>
                          <a:ea typeface="黑体" panose="02010609060101010101" pitchFamily="49" charset="-122"/>
                        </a:rPr>
                        <a:t>国际顶级域名</a:t>
                      </a:r>
                    </a:p>
                  </a:txBody>
                  <a:tcPr marL="68580" marR="68580" marT="0" marB="0" anchor="ctr">
                    <a:solidFill>
                      <a:schemeClr val="accent3">
                        <a:lumMod val="50000"/>
                      </a:schemeClr>
                    </a:solidFill>
                  </a:tcPr>
                </a:tc>
                <a:tc>
                  <a:txBody>
                    <a:bodyPr/>
                    <a:lstStyle/>
                    <a:p>
                      <a:pPr algn="ctr">
                        <a:lnSpc>
                          <a:spcPts val="1200"/>
                        </a:lnSpc>
                        <a:spcAft>
                          <a:spcPts val="0"/>
                        </a:spcAft>
                      </a:pPr>
                      <a:r>
                        <a:rPr lang="zh-CN" sz="1800" b="1" kern="100" baseline="0" dirty="0">
                          <a:solidFill>
                            <a:srgbClr val="FFFFFF"/>
                          </a:solidFill>
                          <a:effectLst/>
                          <a:latin typeface="黑体" panose="02010609060101010101" pitchFamily="49" charset="-122"/>
                          <a:ea typeface="黑体" panose="02010609060101010101" pitchFamily="49" charset="-122"/>
                        </a:rPr>
                        <a:t>含义</a:t>
                      </a:r>
                    </a:p>
                  </a:txBody>
                  <a:tcPr marL="68580" marR="68580" marT="0" marB="0" anchor="ctr">
                    <a:solidFill>
                      <a:schemeClr val="accent3">
                        <a:lumMod val="50000"/>
                      </a:schemeClr>
                    </a:solidFill>
                  </a:tcPr>
                </a:tc>
                <a:tc>
                  <a:txBody>
                    <a:bodyPr/>
                    <a:lstStyle/>
                    <a:p>
                      <a:pPr algn="ctr">
                        <a:lnSpc>
                          <a:spcPts val="1200"/>
                        </a:lnSpc>
                        <a:spcAft>
                          <a:spcPts val="0"/>
                        </a:spcAft>
                      </a:pPr>
                      <a:r>
                        <a:rPr lang="zh-CN" sz="1800" b="1" kern="100" baseline="0" dirty="0">
                          <a:solidFill>
                            <a:srgbClr val="FFFFFF"/>
                          </a:solidFill>
                          <a:effectLst/>
                          <a:latin typeface="黑体" panose="02010609060101010101" pitchFamily="49" charset="-122"/>
                          <a:ea typeface="黑体" panose="02010609060101010101" pitchFamily="49" charset="-122"/>
                        </a:rPr>
                        <a:t>国家顶级域名</a:t>
                      </a:r>
                    </a:p>
                  </a:txBody>
                  <a:tcPr marL="68580" marR="68580" marT="0" marB="0" anchor="ctr">
                    <a:solidFill>
                      <a:schemeClr val="accent3">
                        <a:lumMod val="50000"/>
                      </a:schemeClr>
                    </a:solidFill>
                  </a:tcPr>
                </a:tc>
                <a:tc>
                  <a:txBody>
                    <a:bodyPr/>
                    <a:lstStyle/>
                    <a:p>
                      <a:pPr algn="ctr">
                        <a:lnSpc>
                          <a:spcPts val="1200"/>
                        </a:lnSpc>
                        <a:spcAft>
                          <a:spcPts val="0"/>
                        </a:spcAft>
                      </a:pPr>
                      <a:r>
                        <a:rPr lang="zh-CN" sz="1800" b="1" kern="100" baseline="0" dirty="0">
                          <a:solidFill>
                            <a:srgbClr val="FFFFFF"/>
                          </a:solidFill>
                          <a:effectLst/>
                          <a:latin typeface="黑体" panose="02010609060101010101" pitchFamily="49" charset="-122"/>
                          <a:ea typeface="黑体" panose="02010609060101010101" pitchFamily="49" charset="-122"/>
                        </a:rPr>
                        <a:t>含义</a:t>
                      </a:r>
                    </a:p>
                  </a:txBody>
                  <a:tcPr marL="68580" marR="68580" marT="0" marB="0" anchor="ctr">
                    <a:solidFill>
                      <a:schemeClr val="accent3">
                        <a:lumMod val="50000"/>
                      </a:schemeClr>
                    </a:solidFill>
                  </a:tcPr>
                </a:tc>
                <a:extLst>
                  <a:ext uri="{0D108BD9-81ED-4DB2-BD59-A6C34878D82A}">
                    <a16:rowId xmlns:a16="http://schemas.microsoft.com/office/drawing/2014/main" val="3576248028"/>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.com</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商业机构</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cn</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中国</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val="2421923360"/>
                  </a:ext>
                </a:extLst>
              </a:tr>
              <a:tr h="407160">
                <a:tc>
                  <a:txBody>
                    <a:bodyPr/>
                    <a:lstStyle/>
                    <a:p>
                      <a:pPr algn="ctr">
                        <a:lnSpc>
                          <a:spcPts val="1200"/>
                        </a:lnSpc>
                        <a:spcAft>
                          <a:spcPts val="0"/>
                        </a:spcAft>
                      </a:pPr>
                      <a:r>
                        <a:rPr lang="en-US" sz="1800" b="0" kern="1050" baseline="0" dirty="0" err="1">
                          <a:solidFill>
                            <a:srgbClr val="FFFFFF"/>
                          </a:solidFill>
                          <a:effectLst/>
                          <a:latin typeface="黑体" panose="02010609060101010101" pitchFamily="49" charset="-122"/>
                          <a:ea typeface="黑体" panose="02010609060101010101" pitchFamily="49" charset="-122"/>
                        </a:rPr>
                        <a:t>.net</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网络服务机构</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hk</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中国香港</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val="2185193108"/>
                  </a:ext>
                </a:extLst>
              </a:tr>
              <a:tr h="401679">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edu</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教育机构</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.us</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美国</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val="477750505"/>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.gov</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政府机构</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mo</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中国澳门</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val="733701499"/>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.org</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非营利组织协会</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tw</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中国台湾</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val="2974005271"/>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.int</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国际组织</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jp</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日本</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val="459895841"/>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.mil</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军事机构</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uk</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英国</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val="558390939"/>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.name</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个人网站专用</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t>
                      </a:r>
                      <a:r>
                        <a:rPr lang="en-US" sz="1800" b="0" kern="1050" baseline="0" dirty="0" err="1">
                          <a:solidFill>
                            <a:srgbClr val="FFFFFF"/>
                          </a:solidFill>
                          <a:effectLst/>
                          <a:latin typeface="黑体" panose="02010609060101010101" pitchFamily="49" charset="-122"/>
                          <a:ea typeface="黑体" panose="02010609060101010101" pitchFamily="49" charset="-122"/>
                        </a:rPr>
                        <a:t>fr</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法国</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val="2898952228"/>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.pro</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会计、医生和律师等专用</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.de</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德国</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val="4108851229"/>
                  </a:ext>
                </a:extLst>
              </a:tr>
              <a:tr h="407160">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.top</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顶级、高端、首席</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tc>
                  <a:txBody>
                    <a:bodyPr/>
                    <a:lstStyle/>
                    <a:p>
                      <a:pPr algn="ctr">
                        <a:lnSpc>
                          <a:spcPts val="1200"/>
                        </a:lnSpc>
                        <a:spcAft>
                          <a:spcPts val="0"/>
                        </a:spcAft>
                      </a:pPr>
                      <a:r>
                        <a:rPr lang="en-US" sz="1800" b="0" kern="1050" baseline="0" dirty="0">
                          <a:solidFill>
                            <a:srgbClr val="FFFFFF"/>
                          </a:solidFill>
                          <a:effectLst/>
                          <a:latin typeface="黑体" panose="02010609060101010101" pitchFamily="49" charset="-122"/>
                          <a:ea typeface="黑体" panose="02010609060101010101" pitchFamily="49" charset="-122"/>
                        </a:rPr>
                        <a:t>.au</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26E48"/>
                    </a:solidFill>
                  </a:tcPr>
                </a:tc>
                <a:tc>
                  <a:txBody>
                    <a:bodyPr/>
                    <a:lstStyle/>
                    <a:p>
                      <a:pPr algn="ctr">
                        <a:lnSpc>
                          <a:spcPts val="1200"/>
                        </a:lnSpc>
                        <a:spcAft>
                          <a:spcPts val="0"/>
                        </a:spcAft>
                      </a:pPr>
                      <a:r>
                        <a:rPr lang="zh-CN" sz="1800" b="0" kern="1050" baseline="0" dirty="0">
                          <a:solidFill>
                            <a:srgbClr val="FFFFFF"/>
                          </a:solidFill>
                          <a:effectLst/>
                          <a:latin typeface="黑体" panose="02010609060101010101" pitchFamily="49" charset="-122"/>
                          <a:ea typeface="黑体" panose="02010609060101010101" pitchFamily="49" charset="-122"/>
                        </a:rPr>
                        <a:t>澳大利亚</a:t>
                      </a:r>
                      <a:endParaRPr lang="zh-CN" sz="1800" b="0" kern="100" baseline="0" dirty="0">
                        <a:solidFill>
                          <a:srgbClr val="FFFFFF"/>
                        </a:solidFill>
                        <a:effectLst/>
                        <a:latin typeface="黑体" panose="02010609060101010101" pitchFamily="49" charset="-122"/>
                        <a:ea typeface="黑体" panose="02010609060101010101" pitchFamily="49" charset="-122"/>
                      </a:endParaRPr>
                    </a:p>
                  </a:txBody>
                  <a:tcPr marL="68580" marR="68580" marT="0" marB="0" anchor="ctr">
                    <a:solidFill>
                      <a:srgbClr val="41914E"/>
                    </a:solidFill>
                  </a:tcPr>
                </a:tc>
                <a:extLst>
                  <a:ext uri="{0D108BD9-81ED-4DB2-BD59-A6C34878D82A}">
                    <a16:rowId xmlns:a16="http://schemas.microsoft.com/office/drawing/2014/main" val="1077538"/>
                  </a:ext>
                </a:extLst>
              </a:tr>
            </a:tbl>
          </a:graphicData>
        </a:graphic>
      </p:graphicFrame>
    </p:spTree>
    <p:extLst>
      <p:ext uri="{BB962C8B-B14F-4D97-AF65-F5344CB8AC3E}">
        <p14:creationId xmlns:p14="http://schemas.microsoft.com/office/powerpoint/2010/main" val="4159984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CN" dirty="0"/>
              <a:t>7.3  </a:t>
            </a:r>
            <a:r>
              <a:rPr lang="zh-CN" altLang="zh-CN" dirty="0"/>
              <a:t>互联网新技术</a:t>
            </a:r>
            <a:endParaRPr lang="en-US" altLang="zh-CN" dirty="0">
              <a:ea typeface="宋体" panose="02010600030101010101" pitchFamily="2" charset="-122"/>
            </a:endParaRPr>
          </a:p>
        </p:txBody>
      </p:sp>
      <p:sp>
        <p:nvSpPr>
          <p:cNvPr id="2" name="Slide Number Placeholder 1"/>
          <p:cNvSpPr>
            <a:spLocks noGrp="1"/>
          </p:cNvSpPr>
          <p:nvPr>
            <p:ph type="sldNum" sz="quarter" idx="4"/>
          </p:nvPr>
        </p:nvSpPr>
        <p:spPr>
          <a:xfrm>
            <a:off x="9227864" y="6348685"/>
            <a:ext cx="2844800" cy="320675"/>
          </a:xfrm>
        </p:spPr>
        <p:txBody>
          <a:bodyPr/>
          <a:lstStyle/>
          <a:p>
            <a:fld id="{DA4B5A7A-C1F9-424D-947B-90EDE0F0E62C}" type="slidenum">
              <a:rPr lang="en-US" altLang="zh-CN" smtClean="0"/>
              <a:pPr/>
              <a:t>26</a:t>
            </a:fld>
            <a:endParaRPr lang="en-US" altLang="zh-CN" dirty="0"/>
          </a:p>
        </p:txBody>
      </p:sp>
      <p:grpSp>
        <p:nvGrpSpPr>
          <p:cNvPr id="122910" name="Group 30"/>
          <p:cNvGrpSpPr>
            <a:grpSpLocks/>
          </p:cNvGrpSpPr>
          <p:nvPr/>
        </p:nvGrpSpPr>
        <p:grpSpPr bwMode="auto">
          <a:xfrm>
            <a:off x="2438400" y="1447816"/>
            <a:ext cx="7391400" cy="4156075"/>
            <a:chOff x="576" y="912"/>
            <a:chExt cx="4656" cy="2618"/>
          </a:xfrm>
        </p:grpSpPr>
        <p:sp>
          <p:nvSpPr>
            <p:cNvPr id="122883" name="AutoShape 3"/>
            <p:cNvSpPr>
              <a:spLocks noChangeArrowheads="1"/>
            </p:cNvSpPr>
            <p:nvPr/>
          </p:nvSpPr>
          <p:spPr bwMode="gray">
            <a:xfrm>
              <a:off x="1200" y="1392"/>
              <a:ext cx="3484" cy="1728"/>
            </a:xfrm>
            <a:prstGeom prst="upArrow">
              <a:avLst>
                <a:gd name="adj1" fmla="val 57824"/>
                <a:gd name="adj2" fmla="val 54398"/>
              </a:avLst>
            </a:prstGeom>
            <a:gradFill rotWithShape="1">
              <a:gsLst>
                <a:gs pos="0">
                  <a:schemeClr val="hlink"/>
                </a:gs>
                <a:gs pos="100000">
                  <a:schemeClr val="hlink">
                    <a:gamma/>
                    <a:tint val="39216"/>
                    <a:invGamma/>
                    <a:alpha val="0"/>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22884" name="AutoShape 4"/>
            <p:cNvSpPr>
              <a:spLocks noChangeArrowheads="1"/>
            </p:cNvSpPr>
            <p:nvPr/>
          </p:nvSpPr>
          <p:spPr bwMode="gray">
            <a:xfrm>
              <a:off x="1536" y="912"/>
              <a:ext cx="2784" cy="362"/>
            </a:xfrm>
            <a:prstGeom prst="roundRect">
              <a:avLst>
                <a:gd name="adj" fmla="val 50000"/>
              </a:avLst>
            </a:prstGeom>
            <a:gradFill rotWithShape="1">
              <a:gsLst>
                <a:gs pos="0">
                  <a:schemeClr val="accent1"/>
                </a:gs>
                <a:gs pos="50000">
                  <a:schemeClr val="accent1">
                    <a:gamma/>
                    <a:tint val="24314"/>
                    <a:invGamma/>
                  </a:schemeClr>
                </a:gs>
                <a:gs pos="100000">
                  <a:schemeClr val="accent1"/>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r>
                <a:rPr lang="zh-CN" altLang="en-US" sz="2000" dirty="0">
                  <a:effectLst>
                    <a:outerShdw blurRad="38100" dist="38100" dir="2700000" algn="tl">
                      <a:srgbClr val="000000"/>
                    </a:outerShdw>
                  </a:effectLst>
                  <a:latin typeface="Verdana" panose="020B0604030504040204" pitchFamily="34" charset="0"/>
                  <a:ea typeface="宋体" panose="02010600030101010101" pitchFamily="2" charset="-122"/>
                </a:rPr>
                <a:t>新兴技术发展</a:t>
              </a:r>
              <a:endParaRPr lang="en-US" altLang="zh-CN" sz="2000" dirty="0">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122885" name="Text Box 5"/>
            <p:cNvSpPr txBox="1">
              <a:spLocks noChangeArrowheads="1"/>
            </p:cNvSpPr>
            <p:nvPr/>
          </p:nvSpPr>
          <p:spPr bwMode="gray">
            <a:xfrm>
              <a:off x="2572" y="1776"/>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dirty="0">
                  <a:solidFill>
                    <a:schemeClr val="bg2">
                      <a:lumMod val="20000"/>
                      <a:lumOff val="80000"/>
                    </a:schemeClr>
                  </a:solidFill>
                  <a:ea typeface="宋体" panose="02010600030101010101" pitchFamily="2" charset="-122"/>
                </a:rPr>
                <a:t>新动向</a:t>
              </a:r>
              <a:endParaRPr lang="en-US" altLang="zh-CN" sz="2000" dirty="0">
                <a:solidFill>
                  <a:schemeClr val="bg2">
                    <a:lumMod val="20000"/>
                    <a:lumOff val="80000"/>
                  </a:schemeClr>
                </a:solidFill>
                <a:ea typeface="宋体" panose="02010600030101010101" pitchFamily="2" charset="-122"/>
              </a:endParaRPr>
            </a:p>
          </p:txBody>
        </p:sp>
        <p:grpSp>
          <p:nvGrpSpPr>
            <p:cNvPr id="122886" name="Group 6"/>
            <p:cNvGrpSpPr>
              <a:grpSpLocks/>
            </p:cNvGrpSpPr>
            <p:nvPr/>
          </p:nvGrpSpPr>
          <p:grpSpPr bwMode="auto">
            <a:xfrm>
              <a:off x="576" y="2572"/>
              <a:ext cx="936" cy="954"/>
              <a:chOff x="624" y="1584"/>
              <a:chExt cx="1248" cy="1296"/>
            </a:xfrm>
          </p:grpSpPr>
          <p:grpSp>
            <p:nvGrpSpPr>
              <p:cNvPr id="122887" name="Group 7"/>
              <p:cNvGrpSpPr>
                <a:grpSpLocks/>
              </p:cNvGrpSpPr>
              <p:nvPr/>
            </p:nvGrpSpPr>
            <p:grpSpPr bwMode="auto">
              <a:xfrm>
                <a:off x="624" y="1584"/>
                <a:ext cx="1248" cy="1296"/>
                <a:chOff x="2016" y="1920"/>
                <a:chExt cx="1680" cy="1680"/>
              </a:xfrm>
            </p:grpSpPr>
            <p:sp>
              <p:nvSpPr>
                <p:cNvPr id="122888" name="Oval 8"/>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9" name="Freeform 9"/>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grpSp>
          <p:sp>
            <p:nvSpPr>
              <p:cNvPr id="122890" name="Text Box 10"/>
              <p:cNvSpPr txBox="1">
                <a:spLocks noChangeArrowheads="1"/>
              </p:cNvSpPr>
              <p:nvPr/>
            </p:nvSpPr>
            <p:spPr bwMode="gray">
              <a:xfrm>
                <a:off x="843" y="2244"/>
                <a:ext cx="801"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zh-CN" sz="2000" b="1" dirty="0">
                    <a:solidFill>
                      <a:srgbClr val="FFFFFF"/>
                    </a:solidFill>
                    <a:effectLst>
                      <a:outerShdw blurRad="38100" dist="38100" dir="2700000" algn="tl">
                        <a:srgbClr val="000000"/>
                      </a:outerShdw>
                    </a:effectLst>
                    <a:ea typeface="宋体" panose="02010600030101010101" pitchFamily="2" charset="-122"/>
                  </a:rPr>
                  <a:t>物联网</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892" name="Group 12"/>
            <p:cNvGrpSpPr>
              <a:grpSpLocks/>
            </p:cNvGrpSpPr>
            <p:nvPr/>
          </p:nvGrpSpPr>
          <p:grpSpPr bwMode="auto">
            <a:xfrm>
              <a:off x="4272" y="2544"/>
              <a:ext cx="960" cy="965"/>
              <a:chOff x="2400" y="1488"/>
              <a:chExt cx="1152" cy="1152"/>
            </a:xfrm>
          </p:grpSpPr>
          <p:grpSp>
            <p:nvGrpSpPr>
              <p:cNvPr id="122893" name="Group 13"/>
              <p:cNvGrpSpPr>
                <a:grpSpLocks/>
              </p:cNvGrpSpPr>
              <p:nvPr/>
            </p:nvGrpSpPr>
            <p:grpSpPr bwMode="auto">
              <a:xfrm>
                <a:off x="2400" y="1488"/>
                <a:ext cx="1152" cy="1152"/>
                <a:chOff x="2016" y="1920"/>
                <a:chExt cx="1680" cy="1680"/>
              </a:xfrm>
            </p:grpSpPr>
            <p:sp>
              <p:nvSpPr>
                <p:cNvPr id="122894" name="Oval 14"/>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5" name="Freeform 15"/>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grpSp>
          <p:sp>
            <p:nvSpPr>
              <p:cNvPr id="122896" name="Text Box 16"/>
              <p:cNvSpPr txBox="1">
                <a:spLocks noChangeArrowheads="1"/>
              </p:cNvSpPr>
              <p:nvPr/>
            </p:nvSpPr>
            <p:spPr bwMode="gray">
              <a:xfrm>
                <a:off x="2503" y="2025"/>
                <a:ext cx="920" cy="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rgbClr val="FFFFFF"/>
                    </a:solidFill>
                    <a:effectLst>
                      <a:outerShdw blurRad="38100" dist="38100" dir="2700000" algn="tl">
                        <a:srgbClr val="000000"/>
                      </a:outerShdw>
                    </a:effectLst>
                    <a:ea typeface="宋体" panose="02010600030101010101" pitchFamily="2" charset="-122"/>
                  </a:rPr>
                  <a:t>人工智能</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909" name="Group 29"/>
            <p:cNvGrpSpPr>
              <a:grpSpLocks/>
            </p:cNvGrpSpPr>
            <p:nvPr/>
          </p:nvGrpSpPr>
          <p:grpSpPr bwMode="auto">
            <a:xfrm>
              <a:off x="1759" y="2572"/>
              <a:ext cx="977" cy="958"/>
              <a:chOff x="1759" y="2572"/>
              <a:chExt cx="977" cy="958"/>
            </a:xfrm>
          </p:grpSpPr>
          <p:grpSp>
            <p:nvGrpSpPr>
              <p:cNvPr id="122898" name="Group 18"/>
              <p:cNvGrpSpPr>
                <a:grpSpLocks/>
              </p:cNvGrpSpPr>
              <p:nvPr/>
            </p:nvGrpSpPr>
            <p:grpSpPr bwMode="auto">
              <a:xfrm>
                <a:off x="1776" y="2572"/>
                <a:ext cx="960" cy="958"/>
                <a:chOff x="2016" y="1920"/>
                <a:chExt cx="1680" cy="1680"/>
              </a:xfrm>
            </p:grpSpPr>
            <p:sp>
              <p:nvSpPr>
                <p:cNvPr id="122899" name="Oval 19"/>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122900" name="Freeform 20"/>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2901" name="Text Box 21"/>
              <p:cNvSpPr txBox="1">
                <a:spLocks noChangeArrowheads="1"/>
              </p:cNvSpPr>
              <p:nvPr/>
            </p:nvSpPr>
            <p:spPr bwMode="gray">
              <a:xfrm>
                <a:off x="1759" y="3023"/>
                <a:ext cx="8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zh-CN" sz="2000" b="1" dirty="0">
                    <a:solidFill>
                      <a:srgbClr val="FFFFFF"/>
                    </a:solidFill>
                    <a:effectLst>
                      <a:outerShdw blurRad="38100" dist="38100" dir="2700000" algn="tl">
                        <a:srgbClr val="000000"/>
                      </a:outerShdw>
                    </a:effectLst>
                    <a:ea typeface="宋体" panose="02010600030101010101" pitchFamily="2" charset="-122"/>
                  </a:rPr>
                  <a:t>云计算</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903" name="Group 23"/>
            <p:cNvGrpSpPr>
              <a:grpSpLocks/>
            </p:cNvGrpSpPr>
            <p:nvPr/>
          </p:nvGrpSpPr>
          <p:grpSpPr bwMode="auto">
            <a:xfrm>
              <a:off x="3072" y="2544"/>
              <a:ext cx="960" cy="958"/>
              <a:chOff x="3072" y="2544"/>
              <a:chExt cx="960" cy="958"/>
            </a:xfrm>
          </p:grpSpPr>
          <p:grpSp>
            <p:nvGrpSpPr>
              <p:cNvPr id="122904" name="Group 24"/>
              <p:cNvGrpSpPr>
                <a:grpSpLocks/>
              </p:cNvGrpSpPr>
              <p:nvPr/>
            </p:nvGrpSpPr>
            <p:grpSpPr bwMode="auto">
              <a:xfrm>
                <a:off x="3072" y="2544"/>
                <a:ext cx="960" cy="958"/>
                <a:chOff x="2016" y="1920"/>
                <a:chExt cx="1680" cy="1680"/>
              </a:xfrm>
            </p:grpSpPr>
            <p:sp>
              <p:nvSpPr>
                <p:cNvPr id="122905" name="Oval 25"/>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122906" name="Freeform 26"/>
                <p:cNvSpPr>
                  <a:spLocks/>
                </p:cNvSpPr>
                <p:nvPr/>
              </p:nvSpPr>
              <p:spPr bwMode="gray">
                <a:xfrm>
                  <a:off x="2208" y="1948"/>
                  <a:ext cx="1296" cy="634"/>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2907" name="Text Box 27"/>
              <p:cNvSpPr txBox="1">
                <a:spLocks noChangeArrowheads="1"/>
              </p:cNvSpPr>
              <p:nvPr/>
            </p:nvSpPr>
            <p:spPr bwMode="gray">
              <a:xfrm>
                <a:off x="3120" y="3004"/>
                <a:ext cx="8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000" b="1" dirty="0">
                    <a:solidFill>
                      <a:srgbClr val="FFFFFF"/>
                    </a:solidFill>
                    <a:effectLst>
                      <a:outerShdw blurRad="38100" dist="38100" dir="2700000" algn="tl">
                        <a:srgbClr val="000000"/>
                      </a:outerShdw>
                    </a:effectLst>
                    <a:ea typeface="宋体" panose="02010600030101010101" pitchFamily="2" charset="-122"/>
                  </a:rPr>
                  <a:t>大数据</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spTree>
    <p:extLst>
      <p:ext uri="{BB962C8B-B14F-4D97-AF65-F5344CB8AC3E}">
        <p14:creationId xmlns:p14="http://schemas.microsoft.com/office/powerpoint/2010/main" val="344013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847528" y="85551"/>
            <a:ext cx="8151652" cy="563563"/>
          </a:xfrm>
        </p:spPr>
        <p:txBody>
          <a:bodyPr>
            <a:normAutofit fontScale="90000"/>
          </a:bodyPr>
          <a:lstStyle/>
          <a:p>
            <a:r>
              <a:rPr lang="zh-CN" altLang="en-US" dirty="0"/>
              <a:t>物联网</a:t>
            </a:r>
            <a:r>
              <a:rPr lang="zh-CN" altLang="en-US" dirty="0">
                <a:latin typeface="Arial" panose="020B0604020202020204" pitchFamily="34" charset="0"/>
              </a:rPr>
              <a:t>概念</a:t>
            </a:r>
            <a:endParaRPr lang="zh-CN" altLang="zh-CN" dirty="0"/>
          </a:p>
        </p:txBody>
      </p:sp>
      <p:sp>
        <p:nvSpPr>
          <p:cNvPr id="90115" name="Rectangle 3"/>
          <p:cNvSpPr>
            <a:spLocks noGrp="1" noChangeArrowheads="1"/>
          </p:cNvSpPr>
          <p:nvPr>
            <p:ph idx="1"/>
          </p:nvPr>
        </p:nvSpPr>
        <p:spPr>
          <a:xfrm>
            <a:off x="3697107" y="1168882"/>
            <a:ext cx="8151652" cy="1740327"/>
          </a:xfrm>
        </p:spPr>
        <p:txBody>
          <a:bodyPr/>
          <a:lstStyle/>
          <a:p>
            <a:pPr>
              <a:lnSpc>
                <a:spcPct val="150000"/>
              </a:lnSpc>
              <a:spcBef>
                <a:spcPts val="0"/>
              </a:spcBef>
            </a:pPr>
            <a:r>
              <a:rPr lang="zh-CN" altLang="zh-CN" sz="2400" dirty="0">
                <a:latin typeface="Arial" panose="020B0604020202020204" pitchFamily="34" charset="0"/>
              </a:rPr>
              <a:t>物联网</a:t>
            </a:r>
            <a:r>
              <a:rPr lang="zh-CN" altLang="en-US" sz="2000" dirty="0">
                <a:latin typeface="Arial" panose="020B0604020202020204" pitchFamily="34" charset="0"/>
              </a:rPr>
              <a:t>（</a:t>
            </a:r>
            <a:r>
              <a:rPr lang="en-US" altLang="zh-CN" sz="2000" dirty="0">
                <a:latin typeface="Arial" panose="020B0604020202020204" pitchFamily="34" charset="0"/>
              </a:rPr>
              <a:t>Internet of things</a:t>
            </a:r>
            <a:r>
              <a:rPr lang="zh-CN" altLang="en-US" sz="2000" dirty="0">
                <a:latin typeface="Arial" panose="020B0604020202020204" pitchFamily="34" charset="0"/>
              </a:rPr>
              <a:t>，</a:t>
            </a:r>
            <a:r>
              <a:rPr lang="en-US" altLang="zh-CN" sz="2000" dirty="0">
                <a:latin typeface="Arial" panose="020B0604020202020204" pitchFamily="34" charset="0"/>
              </a:rPr>
              <a:t>IoT</a:t>
            </a:r>
            <a:r>
              <a:rPr lang="zh-CN" altLang="en-US" sz="2000" dirty="0">
                <a:latin typeface="Arial" panose="020B0604020202020204" pitchFamily="34" charset="0"/>
              </a:rPr>
              <a:t>）</a:t>
            </a:r>
            <a:r>
              <a:rPr lang="zh-CN" altLang="zh-CN" sz="2000" dirty="0">
                <a:latin typeface="Arial" panose="020B0604020202020204" pitchFamily="34" charset="0"/>
              </a:rPr>
              <a:t>顾名思义</a:t>
            </a:r>
            <a:r>
              <a:rPr lang="zh-CN" altLang="en-US" sz="2000" dirty="0">
                <a:latin typeface="Arial" panose="020B0604020202020204" pitchFamily="34" charset="0"/>
              </a:rPr>
              <a:t>，</a:t>
            </a:r>
            <a:r>
              <a:rPr lang="zh-CN" altLang="zh-CN" sz="2000" dirty="0">
                <a:latin typeface="Arial" panose="020B0604020202020204" pitchFamily="34" charset="0"/>
              </a:rPr>
              <a:t>是物物相连的互联网</a:t>
            </a:r>
            <a:endParaRPr lang="en-US" altLang="zh-CN" sz="2000" dirty="0">
              <a:latin typeface="Arial" panose="020B0604020202020204" pitchFamily="34" charset="0"/>
            </a:endParaRPr>
          </a:p>
          <a:p>
            <a:pPr marL="0" indent="0">
              <a:lnSpc>
                <a:spcPct val="150000"/>
              </a:lnSpc>
              <a:spcBef>
                <a:spcPts val="0"/>
              </a:spcBef>
              <a:buNone/>
            </a:pPr>
            <a:r>
              <a:rPr lang="en-US" altLang="zh-CN" sz="2000" dirty="0">
                <a:latin typeface="Arial" panose="020B0604020202020204" pitchFamily="34" charset="0"/>
              </a:rPr>
              <a:t>        </a:t>
            </a:r>
            <a:r>
              <a:rPr lang="zh-CN" altLang="zh-CN" sz="2000" dirty="0">
                <a:latin typeface="Arial" panose="020B0604020202020204" pitchFamily="34" charset="0"/>
              </a:rPr>
              <a:t>物联网的核心和基础仍是互联网</a:t>
            </a:r>
            <a:r>
              <a:rPr lang="zh-CN" altLang="en-US" sz="2000" dirty="0">
                <a:latin typeface="Arial" panose="020B0604020202020204" pitchFamily="34" charset="0"/>
              </a:rPr>
              <a:t>；</a:t>
            </a:r>
            <a:r>
              <a:rPr lang="zh-CN" altLang="zh-CN" sz="2000" dirty="0">
                <a:latin typeface="Arial" panose="020B0604020202020204" pitchFamily="34" charset="0"/>
              </a:rPr>
              <a:t>用户端延伸扩展到任何物品</a:t>
            </a:r>
            <a:endParaRPr lang="en-US" altLang="zh-CN" sz="2000" dirty="0">
              <a:latin typeface="Arial" panose="020B0604020202020204" pitchFamily="34" charset="0"/>
            </a:endParaRPr>
          </a:p>
          <a:p>
            <a:pPr marL="0" indent="0">
              <a:lnSpc>
                <a:spcPct val="150000"/>
              </a:lnSpc>
              <a:spcBef>
                <a:spcPts val="0"/>
              </a:spcBef>
              <a:buNone/>
            </a:pPr>
            <a:r>
              <a:rPr lang="zh-CN" altLang="en-US" sz="2000" dirty="0">
                <a:latin typeface="Arial" panose="020B0604020202020204" pitchFamily="34" charset="0"/>
              </a:rPr>
              <a:t>               </a:t>
            </a:r>
            <a:r>
              <a:rPr lang="zh-CN" altLang="en-US" sz="1800" dirty="0">
                <a:latin typeface="Arial" panose="020B0604020202020204" pitchFamily="34" charset="0"/>
              </a:rPr>
              <a:t>凯文</a:t>
            </a:r>
            <a:r>
              <a:rPr lang="en-US" altLang="zh-CN" sz="1800" dirty="0">
                <a:latin typeface="Arial" panose="020B0604020202020204" pitchFamily="34" charset="0"/>
              </a:rPr>
              <a:t>·</a:t>
            </a:r>
            <a:r>
              <a:rPr lang="zh-CN" altLang="en-US" sz="1800" dirty="0">
                <a:latin typeface="Arial" panose="020B0604020202020204" pitchFamily="34" charset="0"/>
              </a:rPr>
              <a:t>阿什顿，</a:t>
            </a:r>
            <a:r>
              <a:rPr lang="en-US" altLang="zh-CN" sz="1800" dirty="0">
                <a:latin typeface="Arial" panose="020B0604020202020204" pitchFamily="34" charset="0"/>
              </a:rPr>
              <a:t>1999</a:t>
            </a:r>
            <a:r>
              <a:rPr lang="zh-CN" altLang="en-US" sz="1800" dirty="0">
                <a:latin typeface="Arial" panose="020B0604020202020204" pitchFamily="34" charset="0"/>
              </a:rPr>
              <a:t>年提出物联网概念，被称为“物联网之父”</a:t>
            </a:r>
            <a:endParaRPr lang="en-US" altLang="zh-CN" sz="1800" dirty="0">
              <a:latin typeface="Arial" panose="020B0604020202020204" pitchFamily="34" charset="0"/>
            </a:endParaRPr>
          </a:p>
          <a:p>
            <a:pPr marL="0" indent="0">
              <a:lnSpc>
                <a:spcPct val="150000"/>
              </a:lnSpc>
              <a:spcBef>
                <a:spcPts val="0"/>
              </a:spcBef>
              <a:buNone/>
            </a:pPr>
            <a:r>
              <a:rPr lang="en-US" altLang="zh-CN" sz="2000" dirty="0">
                <a:latin typeface="Arial" panose="020B0604020202020204" pitchFamily="34" charset="0"/>
              </a:rPr>
              <a:t>	</a:t>
            </a:r>
            <a:r>
              <a:rPr lang="en-US" altLang="zh-CN" sz="2400" dirty="0">
                <a:latin typeface="Arial" panose="020B0604020202020204" pitchFamily="34" charset="0"/>
              </a:rPr>
              <a:t>	</a:t>
            </a:r>
            <a:endParaRPr lang="en-US" altLang="zh-CN" sz="28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27</a:t>
            </a:fld>
            <a:endParaRPr lang="en-US" altLang="zh-CN"/>
          </a:p>
        </p:txBody>
      </p:sp>
      <p:sp>
        <p:nvSpPr>
          <p:cNvPr id="5" name="文本框 4">
            <a:extLst>
              <a:ext uri="{FF2B5EF4-FFF2-40B4-BE49-F238E27FC236}">
                <a16:creationId xmlns:a16="http://schemas.microsoft.com/office/drawing/2014/main" id="{5A6558B7-0B1B-41EE-B7DF-31C7CFDFE2B7}"/>
              </a:ext>
            </a:extLst>
          </p:cNvPr>
          <p:cNvSpPr txBox="1"/>
          <p:nvPr/>
        </p:nvSpPr>
        <p:spPr>
          <a:xfrm>
            <a:off x="748284" y="3005310"/>
            <a:ext cx="5688632" cy="3592265"/>
          </a:xfrm>
          <a:prstGeom prst="rect">
            <a:avLst/>
          </a:prstGeom>
          <a:noFill/>
        </p:spPr>
        <p:txBody>
          <a:bodyPr wrap="square" rtlCol="0">
            <a:spAutoFit/>
          </a:bodyPr>
          <a:lstStyle/>
          <a:p>
            <a:pPr marL="342900" indent="-342900">
              <a:lnSpc>
                <a:spcPct val="150000"/>
              </a:lnSpc>
              <a:spcBef>
                <a:spcPts val="0"/>
              </a:spcBef>
              <a:buClr>
                <a:schemeClr val="hlink"/>
              </a:buClr>
              <a:buFont typeface="Wingdings" panose="05000000000000000000" pitchFamily="2" charset="2"/>
              <a:buChar char="v"/>
            </a:pPr>
            <a:r>
              <a:rPr lang="zh-CN" altLang="zh-CN" sz="2200" dirty="0"/>
              <a:t>国际电信联盟定义</a:t>
            </a:r>
            <a:r>
              <a:rPr lang="zh-CN" altLang="en-US" sz="2200" dirty="0"/>
              <a:t>：</a:t>
            </a:r>
            <a:endParaRPr lang="en-US" altLang="zh-CN" sz="2200" dirty="0"/>
          </a:p>
          <a:p>
            <a:pPr marL="0" indent="0">
              <a:lnSpc>
                <a:spcPct val="150000"/>
              </a:lnSpc>
              <a:spcBef>
                <a:spcPts val="0"/>
              </a:spcBef>
              <a:buNone/>
            </a:pPr>
            <a:r>
              <a:rPr lang="en-US" altLang="zh-CN" sz="2000" dirty="0"/>
              <a:t>       </a:t>
            </a:r>
            <a:r>
              <a:rPr lang="zh-CN" altLang="zh-CN" sz="2800" b="1" dirty="0">
                <a:solidFill>
                  <a:schemeClr val="tx1">
                    <a:lumMod val="60000"/>
                    <a:lumOff val="40000"/>
                  </a:schemeClr>
                </a:solidFill>
                <a:latin typeface="+mn-lt"/>
              </a:rPr>
              <a:t>物联网</a:t>
            </a:r>
            <a:r>
              <a:rPr lang="zh-CN" altLang="zh-CN" sz="2000" dirty="0"/>
              <a:t>是通过二维码识读设备、射频识别装置、红外感应器、全球定位系统和激光扫描器等信息传感设备，按约定的协议，把任何物品与互联网连接起来，进行信息交换和通信，以实现对物品的智能化识别、定位、跟踪、分析、监控和管理的一种网络。</a:t>
            </a:r>
            <a:endParaRPr lang="zh-CN" altLang="en-US" sz="2000" dirty="0"/>
          </a:p>
        </p:txBody>
      </p:sp>
      <p:pic>
        <p:nvPicPr>
          <p:cNvPr id="7" name="图片 6">
            <a:extLst>
              <a:ext uri="{FF2B5EF4-FFF2-40B4-BE49-F238E27FC236}">
                <a16:creationId xmlns:a16="http://schemas.microsoft.com/office/drawing/2014/main" id="{26477209-3EBD-4109-8991-B473E18DAF25}"/>
              </a:ext>
            </a:extLst>
          </p:cNvPr>
          <p:cNvPicPr>
            <a:picLocks noChangeAspect="1"/>
          </p:cNvPicPr>
          <p:nvPr/>
        </p:nvPicPr>
        <p:blipFill rotWithShape="1">
          <a:blip r:embed="rId2">
            <a:extLst>
              <a:ext uri="{28A0092B-C50C-407E-A947-70E740481C1C}">
                <a14:useLocalDpi xmlns:a14="http://schemas.microsoft.com/office/drawing/2010/main" val="0"/>
              </a:ext>
            </a:extLst>
          </a:blip>
          <a:srcRect l="8000" b="16728"/>
          <a:stretch/>
        </p:blipFill>
        <p:spPr>
          <a:xfrm>
            <a:off x="1775520" y="976679"/>
            <a:ext cx="1728192" cy="1932530"/>
          </a:xfrm>
          <a:prstGeom prst="rect">
            <a:avLst/>
          </a:prstGeom>
        </p:spPr>
      </p:pic>
      <p:pic>
        <p:nvPicPr>
          <p:cNvPr id="6" name="图片 5">
            <a:extLst>
              <a:ext uri="{FF2B5EF4-FFF2-40B4-BE49-F238E27FC236}">
                <a16:creationId xmlns:a16="http://schemas.microsoft.com/office/drawing/2014/main" id="{420F118B-2FD9-40CF-9E01-19621BDBAB2A}"/>
              </a:ext>
            </a:extLst>
          </p:cNvPr>
          <p:cNvPicPr>
            <a:picLocks noChangeAspect="1"/>
          </p:cNvPicPr>
          <p:nvPr/>
        </p:nvPicPr>
        <p:blipFill>
          <a:blip r:embed="rId3">
            <a:clrChange>
              <a:clrFrom>
                <a:srgbClr val="E0E6F4"/>
              </a:clrFrom>
              <a:clrTo>
                <a:srgbClr val="E0E6F4">
                  <a:alpha val="0"/>
                </a:srgbClr>
              </a:clrTo>
            </a:clrChange>
            <a:extLst>
              <a:ext uri="{28A0092B-C50C-407E-A947-70E740481C1C}">
                <a14:useLocalDpi xmlns:a14="http://schemas.microsoft.com/office/drawing/2010/main" val="0"/>
              </a:ext>
            </a:extLst>
          </a:blip>
          <a:stretch>
            <a:fillRect/>
          </a:stretch>
        </p:blipFill>
        <p:spPr>
          <a:xfrm>
            <a:off x="6470397" y="3356992"/>
            <a:ext cx="5067124" cy="2733341"/>
          </a:xfrm>
          <a:prstGeom prst="rect">
            <a:avLst/>
          </a:prstGeom>
        </p:spPr>
      </p:pic>
    </p:spTree>
    <p:extLst>
      <p:ext uri="{BB962C8B-B14F-4D97-AF65-F5344CB8AC3E}">
        <p14:creationId xmlns:p14="http://schemas.microsoft.com/office/powerpoint/2010/main" val="825069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zh-CN" altLang="zh-CN" dirty="0"/>
              <a:t>物联网体系架构</a:t>
            </a:r>
          </a:p>
        </p:txBody>
      </p:sp>
      <p:sp>
        <p:nvSpPr>
          <p:cNvPr id="90115" name="Rectangle 3"/>
          <p:cNvSpPr>
            <a:spLocks noGrp="1" noChangeArrowheads="1"/>
          </p:cNvSpPr>
          <p:nvPr>
            <p:ph idx="1"/>
          </p:nvPr>
        </p:nvSpPr>
        <p:spPr>
          <a:xfrm>
            <a:off x="806449" y="1218197"/>
            <a:ext cx="5198647" cy="3673311"/>
          </a:xfrm>
        </p:spPr>
        <p:txBody>
          <a:bodyPr/>
          <a:lstStyle/>
          <a:p>
            <a:pPr>
              <a:lnSpc>
                <a:spcPct val="150000"/>
              </a:lnSpc>
              <a:spcBef>
                <a:spcPts val="0"/>
              </a:spcBef>
            </a:pPr>
            <a:r>
              <a:rPr lang="zh-CN" altLang="zh-CN" sz="2400" dirty="0">
                <a:latin typeface="Arial" panose="020B0604020202020204" pitchFamily="34" charset="0"/>
              </a:rPr>
              <a:t>物联网体系架构分为三个层次：</a:t>
            </a:r>
            <a:endParaRPr lang="en-US" altLang="zh-CN" sz="24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zh-CN" sz="2200" b="1" dirty="0">
                <a:latin typeface="Arial" panose="020B0604020202020204" pitchFamily="34" charset="0"/>
              </a:rPr>
              <a:t>感知层</a:t>
            </a:r>
            <a:r>
              <a:rPr lang="zh-CN" altLang="en-US" sz="2400" dirty="0">
                <a:latin typeface="Arial" panose="020B0604020202020204" pitchFamily="34" charset="0"/>
              </a:rPr>
              <a:t>：</a:t>
            </a:r>
            <a:r>
              <a:rPr lang="zh-CN" altLang="zh-CN" sz="2000" dirty="0">
                <a:latin typeface="Arial" panose="020B0604020202020204" pitchFamily="34" charset="0"/>
              </a:rPr>
              <a:t>完成智能感知识别、信息采集处理和自动控制</a:t>
            </a:r>
            <a:endParaRPr lang="en-US" altLang="zh-CN" sz="20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zh-CN" sz="2200" b="1" dirty="0">
                <a:latin typeface="Arial" panose="020B0604020202020204" pitchFamily="34" charset="0"/>
              </a:rPr>
              <a:t>网络层</a:t>
            </a:r>
            <a:r>
              <a:rPr lang="zh-CN" altLang="en-US" sz="2400" dirty="0">
                <a:latin typeface="Arial" panose="020B0604020202020204" pitchFamily="34" charset="0"/>
              </a:rPr>
              <a:t>：</a:t>
            </a:r>
            <a:r>
              <a:rPr lang="zh-CN" altLang="zh-CN" sz="2000" dirty="0">
                <a:latin typeface="Arial" panose="020B0604020202020204" pitchFamily="34" charset="0"/>
              </a:rPr>
              <a:t>负责对感知层和应用层之间的数据传输</a:t>
            </a:r>
            <a:endParaRPr lang="en-US" altLang="zh-CN" sz="2000" dirty="0">
              <a:latin typeface="Arial" panose="020B0604020202020204" pitchFamily="34" charset="0"/>
            </a:endParaRPr>
          </a:p>
          <a:p>
            <a:pPr>
              <a:lnSpc>
                <a:spcPct val="150000"/>
              </a:lnSpc>
              <a:spcBef>
                <a:spcPts val="0"/>
              </a:spcBef>
              <a:buFont typeface="Wingdings" panose="05000000000000000000" pitchFamily="2" charset="2"/>
              <a:buChar char="Ø"/>
            </a:pPr>
            <a:r>
              <a:rPr lang="zh-CN" altLang="zh-CN" sz="2200" b="1" dirty="0">
                <a:latin typeface="Arial" panose="020B0604020202020204" pitchFamily="34" charset="0"/>
              </a:rPr>
              <a:t>应用层</a:t>
            </a:r>
            <a:r>
              <a:rPr lang="zh-CN" altLang="en-US" sz="2400" dirty="0">
                <a:latin typeface="Arial" panose="020B0604020202020204" pitchFamily="34" charset="0"/>
              </a:rPr>
              <a:t>：</a:t>
            </a:r>
            <a:r>
              <a:rPr lang="zh-CN" altLang="zh-CN" sz="2000" dirty="0">
                <a:latin typeface="Arial" panose="020B0604020202020204" pitchFamily="34" charset="0"/>
              </a:rPr>
              <a:t>解决信息处理和人机交互问题</a:t>
            </a:r>
            <a:endParaRPr lang="en-US" altLang="zh-CN" sz="2000" dirty="0">
              <a:latin typeface="Arial" panose="020B0604020202020204" pitchFamily="34" charset="0"/>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28</a:t>
            </a:fld>
            <a:endParaRPr lang="en-US" altLang="zh-CN"/>
          </a:p>
        </p:txBody>
      </p:sp>
      <p:pic>
        <p:nvPicPr>
          <p:cNvPr id="5122" name="图片 129">
            <a:extLst>
              <a:ext uri="{FF2B5EF4-FFF2-40B4-BE49-F238E27FC236}">
                <a16:creationId xmlns:a16="http://schemas.microsoft.com/office/drawing/2014/main" id="{33942505-C220-4CE1-BD5C-B8400ACE2A25}"/>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38" t="1590" r="1504" b="3295"/>
          <a:stretch/>
        </p:blipFill>
        <p:spPr bwMode="auto">
          <a:xfrm>
            <a:off x="6573244" y="1484784"/>
            <a:ext cx="4995364" cy="293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59">
            <a:extLst>
              <a:ext uri="{FF2B5EF4-FFF2-40B4-BE49-F238E27FC236}">
                <a16:creationId xmlns:a16="http://schemas.microsoft.com/office/drawing/2014/main" id="{7D1FC057-2837-49F0-8A97-C87288218745}"/>
              </a:ext>
            </a:extLst>
          </p:cNvPr>
          <p:cNvGrpSpPr>
            <a:grpSpLocks/>
          </p:cNvGrpSpPr>
          <p:nvPr/>
        </p:nvGrpSpPr>
        <p:grpSpPr bwMode="auto">
          <a:xfrm rot="21321188">
            <a:off x="3713460" y="4648415"/>
            <a:ext cx="4951747" cy="1737632"/>
            <a:chOff x="624" y="962"/>
            <a:chExt cx="4137" cy="2830"/>
          </a:xfrm>
        </p:grpSpPr>
        <p:sp>
          <p:nvSpPr>
            <p:cNvPr id="10" name="Freeform 3">
              <a:extLst>
                <a:ext uri="{FF2B5EF4-FFF2-40B4-BE49-F238E27FC236}">
                  <a16:creationId xmlns:a16="http://schemas.microsoft.com/office/drawing/2014/main" id="{38A7B0B5-84DE-408F-BB4C-5C85299F42FB}"/>
                </a:ext>
              </a:extLst>
            </p:cNvPr>
            <p:cNvSpPr>
              <a:spLocks noEditPoints="1"/>
            </p:cNvSpPr>
            <p:nvPr/>
          </p:nvSpPr>
          <p:spPr bwMode="gray">
            <a:xfrm>
              <a:off x="624" y="1274"/>
              <a:ext cx="3744" cy="2518"/>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lnTo>
                    <a:pt x="1244" y="0"/>
                  </a:lnTo>
                  <a:lnTo>
                    <a:pt x="1244" y="0"/>
                  </a:lnTo>
                  <a:close/>
                  <a:moveTo>
                    <a:pt x="2820" y="1934"/>
                  </a:moveTo>
                  <a:lnTo>
                    <a:pt x="2820" y="1934"/>
                  </a:lnTo>
                  <a:lnTo>
                    <a:pt x="2820" y="1934"/>
                  </a:lnTo>
                  <a:close/>
                </a:path>
              </a:pathLst>
            </a:custGeom>
            <a:gradFill rotWithShape="1">
              <a:gsLst>
                <a:gs pos="0">
                  <a:schemeClr val="hlink"/>
                </a:gs>
                <a:gs pos="100000">
                  <a:schemeClr val="accent1"/>
                </a:gs>
              </a:gsLst>
              <a:lin ang="5400000" scaled="1"/>
            </a:gradFill>
            <a:ln>
              <a:noFill/>
            </a:ln>
            <a:effectLst>
              <a:outerShdw dist="206741" dir="8249373" algn="ctr" rotWithShape="0">
                <a:schemeClr val="bg2">
                  <a:alpha val="50000"/>
                </a:scheme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sz="1400"/>
            </a:p>
          </p:txBody>
        </p:sp>
        <p:sp>
          <p:nvSpPr>
            <p:cNvPr id="11" name="Text Box 32">
              <a:extLst>
                <a:ext uri="{FF2B5EF4-FFF2-40B4-BE49-F238E27FC236}">
                  <a16:creationId xmlns:a16="http://schemas.microsoft.com/office/drawing/2014/main" id="{8ABAB8C2-03E3-47C2-BD12-7F21B2FC14FF}"/>
                </a:ext>
              </a:extLst>
            </p:cNvPr>
            <p:cNvSpPr txBox="1">
              <a:spLocks noChangeArrowheads="1"/>
            </p:cNvSpPr>
            <p:nvPr/>
          </p:nvSpPr>
          <p:spPr bwMode="auto">
            <a:xfrm>
              <a:off x="3922" y="1806"/>
              <a:ext cx="839" cy="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1400" dirty="0"/>
                <a:t>物联网的基本特征</a:t>
              </a:r>
              <a:endParaRPr lang="en-US" altLang="zh-CN" sz="1400" dirty="0">
                <a:solidFill>
                  <a:schemeClr val="tx2"/>
                </a:solidFill>
                <a:ea typeface="宋体" panose="02010600030101010101" pitchFamily="2" charset="-122"/>
              </a:endParaRPr>
            </a:p>
          </p:txBody>
        </p:sp>
        <p:sp>
          <p:nvSpPr>
            <p:cNvPr id="12" name="Oval 34">
              <a:extLst>
                <a:ext uri="{FF2B5EF4-FFF2-40B4-BE49-F238E27FC236}">
                  <a16:creationId xmlns:a16="http://schemas.microsoft.com/office/drawing/2014/main" id="{7123850A-A850-4306-8448-82E265C4561F}"/>
                </a:ext>
              </a:extLst>
            </p:cNvPr>
            <p:cNvSpPr>
              <a:spLocks noChangeArrowheads="1"/>
            </p:cNvSpPr>
            <p:nvPr/>
          </p:nvSpPr>
          <p:spPr bwMode="gray">
            <a:xfrm rot="-723406">
              <a:off x="1977" y="3120"/>
              <a:ext cx="906" cy="420"/>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3" name="Oval 35">
              <a:extLst>
                <a:ext uri="{FF2B5EF4-FFF2-40B4-BE49-F238E27FC236}">
                  <a16:creationId xmlns:a16="http://schemas.microsoft.com/office/drawing/2014/main" id="{4AD91FDB-FCE7-4352-B1C1-9E31D1312747}"/>
                </a:ext>
              </a:extLst>
            </p:cNvPr>
            <p:cNvSpPr>
              <a:spLocks noChangeArrowheads="1"/>
            </p:cNvSpPr>
            <p:nvPr/>
          </p:nvSpPr>
          <p:spPr bwMode="gray">
            <a:xfrm>
              <a:off x="1934" y="2352"/>
              <a:ext cx="1074" cy="1075"/>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14" name="Oval 36">
              <a:extLst>
                <a:ext uri="{FF2B5EF4-FFF2-40B4-BE49-F238E27FC236}">
                  <a16:creationId xmlns:a16="http://schemas.microsoft.com/office/drawing/2014/main" id="{0C33BF42-B1C0-4F3A-BCE6-796F7E4AF570}"/>
                </a:ext>
              </a:extLst>
            </p:cNvPr>
            <p:cNvSpPr>
              <a:spLocks noChangeArrowheads="1"/>
            </p:cNvSpPr>
            <p:nvPr/>
          </p:nvSpPr>
          <p:spPr bwMode="gray">
            <a:xfrm>
              <a:off x="1947" y="2358"/>
              <a:ext cx="1049" cy="104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15" name="Oval 37">
              <a:extLst>
                <a:ext uri="{FF2B5EF4-FFF2-40B4-BE49-F238E27FC236}">
                  <a16:creationId xmlns:a16="http://schemas.microsoft.com/office/drawing/2014/main" id="{AE22E38B-2BEB-4E84-AF6A-2893053B056F}"/>
                </a:ext>
              </a:extLst>
            </p:cNvPr>
            <p:cNvSpPr>
              <a:spLocks noChangeArrowheads="1"/>
            </p:cNvSpPr>
            <p:nvPr/>
          </p:nvSpPr>
          <p:spPr bwMode="gray">
            <a:xfrm>
              <a:off x="2047" y="2460"/>
              <a:ext cx="909" cy="888"/>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16" name="Oval 38">
              <a:extLst>
                <a:ext uri="{FF2B5EF4-FFF2-40B4-BE49-F238E27FC236}">
                  <a16:creationId xmlns:a16="http://schemas.microsoft.com/office/drawing/2014/main" id="{D60B451F-7B29-4CD0-92D1-76C34DEE17EE}"/>
                </a:ext>
              </a:extLst>
            </p:cNvPr>
            <p:cNvSpPr>
              <a:spLocks noChangeArrowheads="1"/>
            </p:cNvSpPr>
            <p:nvPr/>
          </p:nvSpPr>
          <p:spPr bwMode="gray">
            <a:xfrm>
              <a:off x="2016" y="2396"/>
              <a:ext cx="888" cy="795"/>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17" name="Text Box 39">
              <a:extLst>
                <a:ext uri="{FF2B5EF4-FFF2-40B4-BE49-F238E27FC236}">
                  <a16:creationId xmlns:a16="http://schemas.microsoft.com/office/drawing/2014/main" id="{7EEC2920-2B76-4441-B55F-1CCBA102A703}"/>
                </a:ext>
              </a:extLst>
            </p:cNvPr>
            <p:cNvSpPr txBox="1">
              <a:spLocks noChangeArrowheads="1"/>
            </p:cNvSpPr>
            <p:nvPr/>
          </p:nvSpPr>
          <p:spPr bwMode="gray">
            <a:xfrm>
              <a:off x="1990" y="2747"/>
              <a:ext cx="963" cy="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400" dirty="0"/>
                <a:t>智能处理</a:t>
              </a:r>
              <a:endParaRPr lang="en-US" altLang="zh-CN" sz="1400" dirty="0">
                <a:ea typeface="宋体" panose="02010600030101010101" pitchFamily="2" charset="-122"/>
              </a:endParaRPr>
            </a:p>
          </p:txBody>
        </p:sp>
        <p:sp>
          <p:nvSpPr>
            <p:cNvPr id="18" name="Oval 40">
              <a:extLst>
                <a:ext uri="{FF2B5EF4-FFF2-40B4-BE49-F238E27FC236}">
                  <a16:creationId xmlns:a16="http://schemas.microsoft.com/office/drawing/2014/main" id="{AAB34BB2-2C46-4E6E-9771-A2106E259480}"/>
                </a:ext>
              </a:extLst>
            </p:cNvPr>
            <p:cNvSpPr>
              <a:spLocks noChangeArrowheads="1"/>
            </p:cNvSpPr>
            <p:nvPr/>
          </p:nvSpPr>
          <p:spPr bwMode="gray">
            <a:xfrm rot="-772996">
              <a:off x="816" y="2736"/>
              <a:ext cx="714" cy="384"/>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grpSp>
          <p:nvGrpSpPr>
            <p:cNvPr id="19" name="Group 41">
              <a:extLst>
                <a:ext uri="{FF2B5EF4-FFF2-40B4-BE49-F238E27FC236}">
                  <a16:creationId xmlns:a16="http://schemas.microsoft.com/office/drawing/2014/main" id="{F3959D82-F327-463B-87D9-B73E744285E3}"/>
                </a:ext>
              </a:extLst>
            </p:cNvPr>
            <p:cNvGrpSpPr>
              <a:grpSpLocks/>
            </p:cNvGrpSpPr>
            <p:nvPr/>
          </p:nvGrpSpPr>
          <p:grpSpPr bwMode="auto">
            <a:xfrm>
              <a:off x="707" y="2112"/>
              <a:ext cx="964" cy="908"/>
              <a:chOff x="672" y="2112"/>
              <a:chExt cx="939" cy="860"/>
            </a:xfrm>
          </p:grpSpPr>
          <p:sp>
            <p:nvSpPr>
              <p:cNvPr id="27" name="Oval 42">
                <a:extLst>
                  <a:ext uri="{FF2B5EF4-FFF2-40B4-BE49-F238E27FC236}">
                    <a16:creationId xmlns:a16="http://schemas.microsoft.com/office/drawing/2014/main" id="{71BCACF3-CB61-4CD3-949D-D0800811EC65}"/>
                  </a:ext>
                </a:extLst>
              </p:cNvPr>
              <p:cNvSpPr>
                <a:spLocks noChangeArrowheads="1"/>
              </p:cNvSpPr>
              <p:nvPr/>
            </p:nvSpPr>
            <p:spPr bwMode="gray">
              <a:xfrm>
                <a:off x="732" y="2112"/>
                <a:ext cx="842" cy="86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8" name="Oval 43">
                <a:extLst>
                  <a:ext uri="{FF2B5EF4-FFF2-40B4-BE49-F238E27FC236}">
                    <a16:creationId xmlns:a16="http://schemas.microsoft.com/office/drawing/2014/main" id="{FCD3D016-5404-4560-952F-35793A65B0C0}"/>
                  </a:ext>
                </a:extLst>
              </p:cNvPr>
              <p:cNvSpPr>
                <a:spLocks noChangeArrowheads="1"/>
              </p:cNvSpPr>
              <p:nvPr/>
            </p:nvSpPr>
            <p:spPr bwMode="gray">
              <a:xfrm>
                <a:off x="743" y="2117"/>
                <a:ext cx="821" cy="83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9" name="Oval 44">
                <a:extLst>
                  <a:ext uri="{FF2B5EF4-FFF2-40B4-BE49-F238E27FC236}">
                    <a16:creationId xmlns:a16="http://schemas.microsoft.com/office/drawing/2014/main" id="{215ACBCE-20B6-4FA8-BD96-9E1B94475D12}"/>
                  </a:ext>
                </a:extLst>
              </p:cNvPr>
              <p:cNvSpPr>
                <a:spLocks noChangeArrowheads="1"/>
              </p:cNvSpPr>
              <p:nvPr/>
            </p:nvSpPr>
            <p:spPr bwMode="gray">
              <a:xfrm>
                <a:off x="751" y="2125"/>
                <a:ext cx="781" cy="784"/>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30" name="Oval 45">
                <a:extLst>
                  <a:ext uri="{FF2B5EF4-FFF2-40B4-BE49-F238E27FC236}">
                    <a16:creationId xmlns:a16="http://schemas.microsoft.com/office/drawing/2014/main" id="{E2BA1663-97A0-48C9-946A-C69D8C140910}"/>
                  </a:ext>
                </a:extLst>
              </p:cNvPr>
              <p:cNvSpPr>
                <a:spLocks noChangeArrowheads="1"/>
              </p:cNvSpPr>
              <p:nvPr/>
            </p:nvSpPr>
            <p:spPr bwMode="gray">
              <a:xfrm>
                <a:off x="795" y="2147"/>
                <a:ext cx="695" cy="63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31" name="Text Box 46">
                <a:extLst>
                  <a:ext uri="{FF2B5EF4-FFF2-40B4-BE49-F238E27FC236}">
                    <a16:creationId xmlns:a16="http://schemas.microsoft.com/office/drawing/2014/main" id="{22847C9E-B83F-4608-860C-DA435ACC57FF}"/>
                  </a:ext>
                </a:extLst>
              </p:cNvPr>
              <p:cNvSpPr txBox="1">
                <a:spLocks noChangeArrowheads="1"/>
              </p:cNvSpPr>
              <p:nvPr/>
            </p:nvSpPr>
            <p:spPr bwMode="gray">
              <a:xfrm>
                <a:off x="672" y="2414"/>
                <a:ext cx="939" cy="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1400" dirty="0"/>
                  <a:t>可靠传输</a:t>
                </a:r>
                <a:endParaRPr lang="en-US" altLang="zh-CN" sz="1400" dirty="0">
                  <a:ea typeface="宋体" panose="02010600030101010101" pitchFamily="2" charset="-122"/>
                </a:endParaRPr>
              </a:p>
            </p:txBody>
          </p:sp>
        </p:grpSp>
        <p:sp>
          <p:nvSpPr>
            <p:cNvPr id="20" name="Oval 47">
              <a:extLst>
                <a:ext uri="{FF2B5EF4-FFF2-40B4-BE49-F238E27FC236}">
                  <a16:creationId xmlns:a16="http://schemas.microsoft.com/office/drawing/2014/main" id="{097AB64F-87A2-4352-B258-FEE60270DB13}"/>
                </a:ext>
              </a:extLst>
            </p:cNvPr>
            <p:cNvSpPr>
              <a:spLocks noChangeArrowheads="1"/>
            </p:cNvSpPr>
            <p:nvPr/>
          </p:nvSpPr>
          <p:spPr bwMode="gray">
            <a:xfrm>
              <a:off x="833" y="1470"/>
              <a:ext cx="576" cy="336"/>
            </a:xfrm>
            <a:prstGeom prst="ellipse">
              <a:avLst/>
            </a:prstGeom>
            <a:solidFill>
              <a:srgbClr val="0F2145">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1" name="Oval 48">
              <a:extLst>
                <a:ext uri="{FF2B5EF4-FFF2-40B4-BE49-F238E27FC236}">
                  <a16:creationId xmlns:a16="http://schemas.microsoft.com/office/drawing/2014/main" id="{9D0864D7-97FB-4024-8F65-5A206823F85D}"/>
                </a:ext>
              </a:extLst>
            </p:cNvPr>
            <p:cNvSpPr>
              <a:spLocks noChangeArrowheads="1"/>
            </p:cNvSpPr>
            <p:nvPr/>
          </p:nvSpPr>
          <p:spPr bwMode="gray">
            <a:xfrm>
              <a:off x="860" y="1071"/>
              <a:ext cx="795" cy="823"/>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2" name="Oval 49">
              <a:extLst>
                <a:ext uri="{FF2B5EF4-FFF2-40B4-BE49-F238E27FC236}">
                  <a16:creationId xmlns:a16="http://schemas.microsoft.com/office/drawing/2014/main" id="{86A3AC95-8D4B-48CD-BC01-80BAF6EE94EB}"/>
                </a:ext>
              </a:extLst>
            </p:cNvPr>
            <p:cNvSpPr>
              <a:spLocks noChangeArrowheads="1"/>
            </p:cNvSpPr>
            <p:nvPr/>
          </p:nvSpPr>
          <p:spPr bwMode="gray">
            <a:xfrm>
              <a:off x="924" y="1164"/>
              <a:ext cx="731" cy="586"/>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3" name="Oval 50">
              <a:extLst>
                <a:ext uri="{FF2B5EF4-FFF2-40B4-BE49-F238E27FC236}">
                  <a16:creationId xmlns:a16="http://schemas.microsoft.com/office/drawing/2014/main" id="{DB28211B-16D9-4423-AACC-01D0212FCCA1}"/>
                </a:ext>
              </a:extLst>
            </p:cNvPr>
            <p:cNvSpPr>
              <a:spLocks noChangeArrowheads="1"/>
            </p:cNvSpPr>
            <p:nvPr/>
          </p:nvSpPr>
          <p:spPr bwMode="gray">
            <a:xfrm>
              <a:off x="889" y="1051"/>
              <a:ext cx="734" cy="755"/>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4" name="Oval 51">
              <a:extLst>
                <a:ext uri="{FF2B5EF4-FFF2-40B4-BE49-F238E27FC236}">
                  <a16:creationId xmlns:a16="http://schemas.microsoft.com/office/drawing/2014/main" id="{8F484E73-313D-4779-AD70-F0102511F220}"/>
                </a:ext>
              </a:extLst>
            </p:cNvPr>
            <p:cNvSpPr>
              <a:spLocks noChangeArrowheads="1"/>
            </p:cNvSpPr>
            <p:nvPr/>
          </p:nvSpPr>
          <p:spPr bwMode="gray">
            <a:xfrm>
              <a:off x="935" y="1162"/>
              <a:ext cx="637" cy="644"/>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25" name="Text Box 52">
              <a:extLst>
                <a:ext uri="{FF2B5EF4-FFF2-40B4-BE49-F238E27FC236}">
                  <a16:creationId xmlns:a16="http://schemas.microsoft.com/office/drawing/2014/main" id="{B13220DA-A2D4-4C51-A624-5A021B97D5BB}"/>
                </a:ext>
              </a:extLst>
            </p:cNvPr>
            <p:cNvSpPr txBox="1">
              <a:spLocks noChangeArrowheads="1"/>
            </p:cNvSpPr>
            <p:nvPr/>
          </p:nvSpPr>
          <p:spPr bwMode="gray">
            <a:xfrm>
              <a:off x="786" y="1246"/>
              <a:ext cx="935" cy="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zh-CN" sz="1400" dirty="0"/>
                <a:t>全面感知</a:t>
              </a:r>
              <a:endParaRPr lang="en-US" altLang="zh-CN" sz="1400" dirty="0">
                <a:ea typeface="宋体" panose="02010600030101010101" pitchFamily="2" charset="-122"/>
              </a:endParaRPr>
            </a:p>
          </p:txBody>
        </p:sp>
        <p:sp>
          <p:nvSpPr>
            <p:cNvPr id="26" name="Oval 55">
              <a:extLst>
                <a:ext uri="{FF2B5EF4-FFF2-40B4-BE49-F238E27FC236}">
                  <a16:creationId xmlns:a16="http://schemas.microsoft.com/office/drawing/2014/main" id="{A6B0BABB-37F9-4681-BC40-31BB60A1EAC9}"/>
                </a:ext>
              </a:extLst>
            </p:cNvPr>
            <p:cNvSpPr>
              <a:spLocks noChangeArrowheads="1"/>
            </p:cNvSpPr>
            <p:nvPr/>
          </p:nvSpPr>
          <p:spPr bwMode="gray">
            <a:xfrm>
              <a:off x="1628" y="962"/>
              <a:ext cx="419" cy="42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grpSp>
    </p:spTree>
    <p:extLst>
      <p:ext uri="{BB962C8B-B14F-4D97-AF65-F5344CB8AC3E}">
        <p14:creationId xmlns:p14="http://schemas.microsoft.com/office/powerpoint/2010/main" val="3884078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61565" y="79504"/>
            <a:ext cx="10868869" cy="563563"/>
          </a:xfrm>
        </p:spPr>
        <p:txBody>
          <a:bodyPr/>
          <a:lstStyle/>
          <a:p>
            <a:r>
              <a:rPr lang="zh-CN" altLang="zh-CN" dirty="0"/>
              <a:t>物联网关键技术</a:t>
            </a:r>
            <a:endParaRPr lang="en-US" altLang="zh-CN" dirty="0">
              <a:solidFill>
                <a:schemeClr val="tx2"/>
              </a:solidFill>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29</a:t>
            </a:fld>
            <a:endParaRPr lang="en-US" altLang="zh-CN"/>
          </a:p>
        </p:txBody>
      </p:sp>
      <p:grpSp>
        <p:nvGrpSpPr>
          <p:cNvPr id="47" name="Group 30">
            <a:extLst>
              <a:ext uri="{FF2B5EF4-FFF2-40B4-BE49-F238E27FC236}">
                <a16:creationId xmlns:a16="http://schemas.microsoft.com/office/drawing/2014/main" id="{176F6DE1-D6C5-41C0-AAD4-9BF51D7D152E}"/>
              </a:ext>
            </a:extLst>
          </p:cNvPr>
          <p:cNvGrpSpPr>
            <a:grpSpLocks/>
          </p:cNvGrpSpPr>
          <p:nvPr/>
        </p:nvGrpSpPr>
        <p:grpSpPr bwMode="auto">
          <a:xfrm>
            <a:off x="4123547" y="2656027"/>
            <a:ext cx="1692000" cy="579438"/>
            <a:chOff x="1945" y="890"/>
            <a:chExt cx="1162" cy="365"/>
          </a:xfrm>
        </p:grpSpPr>
        <p:sp>
          <p:nvSpPr>
            <p:cNvPr id="48" name="AutoShape 17">
              <a:extLst>
                <a:ext uri="{FF2B5EF4-FFF2-40B4-BE49-F238E27FC236}">
                  <a16:creationId xmlns:a16="http://schemas.microsoft.com/office/drawing/2014/main" id="{BA3E9C0C-AF7D-4AA9-B2F5-9FE173AFC2EC}"/>
                </a:ext>
              </a:extLst>
            </p:cNvPr>
            <p:cNvSpPr>
              <a:spLocks noChangeArrowheads="1"/>
            </p:cNvSpPr>
            <p:nvPr/>
          </p:nvSpPr>
          <p:spPr bwMode="gray">
            <a:xfrm>
              <a:off x="1945" y="890"/>
              <a:ext cx="1162" cy="365"/>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49" name="Text Box 19">
              <a:extLst>
                <a:ext uri="{FF2B5EF4-FFF2-40B4-BE49-F238E27FC236}">
                  <a16:creationId xmlns:a16="http://schemas.microsoft.com/office/drawing/2014/main" id="{ACEB2711-5E31-4794-B7F9-DD4E5ECE6B06}"/>
                </a:ext>
              </a:extLst>
            </p:cNvPr>
            <p:cNvSpPr txBox="1">
              <a:spLocks noChangeArrowheads="1"/>
            </p:cNvSpPr>
            <p:nvPr/>
          </p:nvSpPr>
          <p:spPr bwMode="gray">
            <a:xfrm>
              <a:off x="2043" y="977"/>
              <a:ext cx="103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zh-CN" sz="2200" dirty="0">
                  <a:solidFill>
                    <a:schemeClr val="bg2">
                      <a:lumMod val="20000"/>
                      <a:lumOff val="80000"/>
                    </a:schemeClr>
                  </a:solidFill>
                </a:rPr>
                <a:t>传感器技术</a:t>
              </a:r>
              <a:endParaRPr lang="zh-CN" altLang="en-US" sz="2200" dirty="0">
                <a:solidFill>
                  <a:schemeClr val="bg2">
                    <a:lumMod val="20000"/>
                    <a:lumOff val="80000"/>
                  </a:schemeClr>
                </a:solidFill>
              </a:endParaRPr>
            </a:p>
          </p:txBody>
        </p:sp>
      </p:grpSp>
      <p:grpSp>
        <p:nvGrpSpPr>
          <p:cNvPr id="52" name="Group 30">
            <a:extLst>
              <a:ext uri="{FF2B5EF4-FFF2-40B4-BE49-F238E27FC236}">
                <a16:creationId xmlns:a16="http://schemas.microsoft.com/office/drawing/2014/main" id="{18B11925-6F87-424A-AC0A-FDED510DFB8A}"/>
              </a:ext>
            </a:extLst>
          </p:cNvPr>
          <p:cNvGrpSpPr>
            <a:grpSpLocks/>
          </p:cNvGrpSpPr>
          <p:nvPr/>
        </p:nvGrpSpPr>
        <p:grpSpPr bwMode="auto">
          <a:xfrm>
            <a:off x="1611508" y="2645539"/>
            <a:ext cx="1692000" cy="579438"/>
            <a:chOff x="1945" y="890"/>
            <a:chExt cx="1162" cy="365"/>
          </a:xfrm>
        </p:grpSpPr>
        <p:sp>
          <p:nvSpPr>
            <p:cNvPr id="53" name="AutoShape 17">
              <a:extLst>
                <a:ext uri="{FF2B5EF4-FFF2-40B4-BE49-F238E27FC236}">
                  <a16:creationId xmlns:a16="http://schemas.microsoft.com/office/drawing/2014/main" id="{21564482-0C38-4CE1-A65B-0703685EE9A0}"/>
                </a:ext>
              </a:extLst>
            </p:cNvPr>
            <p:cNvSpPr>
              <a:spLocks noChangeArrowheads="1"/>
            </p:cNvSpPr>
            <p:nvPr/>
          </p:nvSpPr>
          <p:spPr bwMode="gray">
            <a:xfrm>
              <a:off x="1945" y="890"/>
              <a:ext cx="1162" cy="365"/>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54" name="Text Box 19">
              <a:extLst>
                <a:ext uri="{FF2B5EF4-FFF2-40B4-BE49-F238E27FC236}">
                  <a16:creationId xmlns:a16="http://schemas.microsoft.com/office/drawing/2014/main" id="{735E369F-903E-4309-98D9-0869198F0711}"/>
                </a:ext>
              </a:extLst>
            </p:cNvPr>
            <p:cNvSpPr txBox="1">
              <a:spLocks noChangeArrowheads="1"/>
            </p:cNvSpPr>
            <p:nvPr/>
          </p:nvSpPr>
          <p:spPr bwMode="gray">
            <a:xfrm>
              <a:off x="2116" y="977"/>
              <a:ext cx="848" cy="2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zh-CN" sz="2200" dirty="0">
                  <a:solidFill>
                    <a:schemeClr val="bg2">
                      <a:lumMod val="20000"/>
                      <a:lumOff val="80000"/>
                    </a:schemeClr>
                  </a:solidFill>
                </a:rPr>
                <a:t>识别技术</a:t>
              </a:r>
              <a:endParaRPr lang="zh-CN" altLang="en-US" sz="2200" dirty="0">
                <a:solidFill>
                  <a:schemeClr val="bg2">
                    <a:lumMod val="20000"/>
                    <a:lumOff val="80000"/>
                  </a:schemeClr>
                </a:solidFill>
                <a:latin typeface="楷体_GB2312" pitchFamily="49" charset="-122"/>
                <a:ea typeface="楷体_GB2312" pitchFamily="49" charset="-122"/>
              </a:endParaRPr>
            </a:p>
          </p:txBody>
        </p:sp>
      </p:grpSp>
      <p:sp>
        <p:nvSpPr>
          <p:cNvPr id="58" name="AutoShape 12">
            <a:extLst>
              <a:ext uri="{FF2B5EF4-FFF2-40B4-BE49-F238E27FC236}">
                <a16:creationId xmlns:a16="http://schemas.microsoft.com/office/drawing/2014/main" id="{0B3BAE63-72AA-41A4-A109-AC178D1A9AE4}"/>
              </a:ext>
            </a:extLst>
          </p:cNvPr>
          <p:cNvSpPr>
            <a:spLocks noChangeArrowheads="1"/>
          </p:cNvSpPr>
          <p:nvPr/>
        </p:nvSpPr>
        <p:spPr bwMode="auto">
          <a:xfrm>
            <a:off x="3871537" y="3359026"/>
            <a:ext cx="2276475" cy="2719824"/>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楷体_GB2312" pitchFamily="49" charset="-122"/>
              <a:ea typeface="楷体_GB2312" pitchFamily="49" charset="-122"/>
            </a:endParaRPr>
          </a:p>
        </p:txBody>
      </p:sp>
      <p:sp>
        <p:nvSpPr>
          <p:cNvPr id="59" name="Text Box 32">
            <a:extLst>
              <a:ext uri="{FF2B5EF4-FFF2-40B4-BE49-F238E27FC236}">
                <a16:creationId xmlns:a16="http://schemas.microsoft.com/office/drawing/2014/main" id="{3358FC3A-D66A-4E13-A4A6-6544A7E41D3C}"/>
              </a:ext>
            </a:extLst>
          </p:cNvPr>
          <p:cNvSpPr txBox="1">
            <a:spLocks noChangeArrowheads="1"/>
          </p:cNvSpPr>
          <p:nvPr/>
        </p:nvSpPr>
        <p:spPr bwMode="auto">
          <a:xfrm>
            <a:off x="3936283" y="3483017"/>
            <a:ext cx="2159717" cy="2308324"/>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r>
              <a:rPr lang="zh-CN" altLang="zh-CN" dirty="0">
                <a:solidFill>
                  <a:srgbClr val="001D3A"/>
                </a:solidFill>
                <a:latin typeface="楷体" panose="02010609060101010101" pitchFamily="49" charset="-122"/>
                <a:ea typeface="楷体" panose="02010609060101010101" pitchFamily="49" charset="-122"/>
              </a:rPr>
              <a:t>传感器是能感受到被测信息</a:t>
            </a:r>
            <a:r>
              <a:rPr lang="zh-CN" altLang="en-US" dirty="0">
                <a:solidFill>
                  <a:srgbClr val="001D3A"/>
                </a:solidFill>
                <a:latin typeface="楷体" panose="02010609060101010101" pitchFamily="49" charset="-122"/>
                <a:ea typeface="楷体" panose="02010609060101010101" pitchFamily="49" charset="-122"/>
              </a:rPr>
              <a:t>，</a:t>
            </a:r>
            <a:r>
              <a:rPr lang="zh-CN" altLang="zh-CN" dirty="0">
                <a:solidFill>
                  <a:srgbClr val="001D3A"/>
                </a:solidFill>
                <a:latin typeface="楷体" panose="02010609060101010101" pitchFamily="49" charset="-122"/>
                <a:ea typeface="楷体" panose="02010609060101010101" pitchFamily="49" charset="-122"/>
              </a:rPr>
              <a:t>并按一定规律转换成可用输出信号</a:t>
            </a:r>
            <a:r>
              <a:rPr lang="zh-CN" altLang="en-US" dirty="0">
                <a:solidFill>
                  <a:srgbClr val="001D3A"/>
                </a:solidFill>
                <a:latin typeface="楷体" panose="02010609060101010101" pitchFamily="49" charset="-122"/>
                <a:ea typeface="楷体" panose="02010609060101010101" pitchFamily="49" charset="-122"/>
              </a:rPr>
              <a:t>的器件或</a:t>
            </a:r>
            <a:r>
              <a:rPr lang="zh-CN" altLang="zh-CN" dirty="0">
                <a:solidFill>
                  <a:srgbClr val="001D3A"/>
                </a:solidFill>
                <a:latin typeface="楷体" panose="02010609060101010101" pitchFamily="49" charset="-122"/>
                <a:ea typeface="楷体" panose="02010609060101010101" pitchFamily="49" charset="-122"/>
              </a:rPr>
              <a:t>装置</a:t>
            </a:r>
            <a:r>
              <a:rPr lang="zh-CN" altLang="en-US" dirty="0">
                <a:solidFill>
                  <a:srgbClr val="001D3A"/>
                </a:solidFill>
                <a:latin typeface="楷体" panose="02010609060101010101" pitchFamily="49" charset="-122"/>
                <a:ea typeface="楷体" panose="02010609060101010101" pitchFamily="49" charset="-122"/>
              </a:rPr>
              <a:t>。</a:t>
            </a:r>
            <a:endParaRPr lang="en-US" altLang="zh-CN" dirty="0">
              <a:solidFill>
                <a:srgbClr val="001D3A"/>
              </a:solidFill>
              <a:latin typeface="楷体" panose="02010609060101010101" pitchFamily="49" charset="-122"/>
              <a:ea typeface="楷体" panose="02010609060101010101" pitchFamily="49" charset="-122"/>
            </a:endParaRPr>
          </a:p>
          <a:p>
            <a:pPr marL="0" indent="0" eaLnBrk="1" hangingPunct="1"/>
            <a:r>
              <a:rPr lang="zh-CN" altLang="en-US" dirty="0">
                <a:solidFill>
                  <a:srgbClr val="001D3A"/>
                </a:solidFill>
                <a:latin typeface="楷体" panose="02010609060101010101" pitchFamily="49" charset="-122"/>
                <a:ea typeface="楷体" panose="02010609060101010101" pitchFamily="49" charset="-122"/>
              </a:rPr>
              <a:t>它</a:t>
            </a:r>
            <a:r>
              <a:rPr lang="zh-CN" altLang="zh-CN" dirty="0">
                <a:solidFill>
                  <a:srgbClr val="001D3A"/>
                </a:solidFill>
                <a:latin typeface="楷体" panose="02010609060101010101" pitchFamily="49" charset="-122"/>
                <a:ea typeface="楷体" panose="02010609060101010101" pitchFamily="49" charset="-122"/>
              </a:rPr>
              <a:t>作为物联网触手</a:t>
            </a:r>
            <a:r>
              <a:rPr lang="zh-CN" altLang="en-US" dirty="0">
                <a:solidFill>
                  <a:srgbClr val="001D3A"/>
                </a:solidFill>
                <a:latin typeface="楷体" panose="02010609060101010101" pitchFamily="49" charset="-122"/>
                <a:ea typeface="楷体" panose="02010609060101010101" pitchFamily="49" charset="-122"/>
              </a:rPr>
              <a:t>，让物体有了触觉、味觉和嗅觉等感官</a:t>
            </a:r>
          </a:p>
        </p:txBody>
      </p:sp>
      <p:sp>
        <p:nvSpPr>
          <p:cNvPr id="60" name="AutoShape 12">
            <a:extLst>
              <a:ext uri="{FF2B5EF4-FFF2-40B4-BE49-F238E27FC236}">
                <a16:creationId xmlns:a16="http://schemas.microsoft.com/office/drawing/2014/main" id="{B71264CF-74ED-46A1-A06A-12C68E5EDCC5}"/>
              </a:ext>
            </a:extLst>
          </p:cNvPr>
          <p:cNvSpPr>
            <a:spLocks noChangeArrowheads="1"/>
          </p:cNvSpPr>
          <p:nvPr/>
        </p:nvSpPr>
        <p:spPr bwMode="auto">
          <a:xfrm>
            <a:off x="1277410" y="3378999"/>
            <a:ext cx="2239659" cy="2699851"/>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楷体_GB2312" pitchFamily="49" charset="-122"/>
              <a:ea typeface="楷体_GB2312" pitchFamily="49" charset="-122"/>
            </a:endParaRPr>
          </a:p>
        </p:txBody>
      </p:sp>
      <p:sp>
        <p:nvSpPr>
          <p:cNvPr id="61" name="Text Box 32">
            <a:extLst>
              <a:ext uri="{FF2B5EF4-FFF2-40B4-BE49-F238E27FC236}">
                <a16:creationId xmlns:a16="http://schemas.microsoft.com/office/drawing/2014/main" id="{CD36ACD3-1A84-4921-B068-9231E8BB2B4E}"/>
              </a:ext>
            </a:extLst>
          </p:cNvPr>
          <p:cNvSpPr txBox="1">
            <a:spLocks noChangeArrowheads="1"/>
          </p:cNvSpPr>
          <p:nvPr/>
        </p:nvSpPr>
        <p:spPr bwMode="auto">
          <a:xfrm>
            <a:off x="1388630" y="3493527"/>
            <a:ext cx="2178525" cy="2308324"/>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r>
              <a:rPr lang="zh-CN" altLang="zh-CN" dirty="0">
                <a:solidFill>
                  <a:srgbClr val="001D3A"/>
                </a:solidFill>
                <a:latin typeface="楷体" panose="02010609060101010101" pitchFamily="49" charset="-122"/>
                <a:ea typeface="楷体" panose="02010609060101010101" pitchFamily="49" charset="-122"/>
              </a:rPr>
              <a:t>涵盖物体识别、位置识别和地理识别</a:t>
            </a:r>
            <a:r>
              <a:rPr lang="zh-CN" altLang="en-US" dirty="0">
                <a:solidFill>
                  <a:srgbClr val="001D3A"/>
                </a:solidFill>
                <a:latin typeface="楷体" panose="02010609060101010101" pitchFamily="49" charset="-122"/>
                <a:ea typeface="楷体" panose="02010609060101010101" pitchFamily="49" charset="-122"/>
              </a:rPr>
              <a:t>。</a:t>
            </a:r>
          </a:p>
          <a:p>
            <a:pPr marL="0" indent="0" eaLnBrk="1" hangingPunct="1"/>
            <a:r>
              <a:rPr lang="zh-CN" altLang="en-US" dirty="0">
                <a:solidFill>
                  <a:srgbClr val="001D3A"/>
                </a:solidFill>
                <a:latin typeface="楷体" panose="02010609060101010101" pitchFamily="49" charset="-122"/>
                <a:ea typeface="楷体" panose="02010609060101010101" pitchFamily="49" charset="-122"/>
              </a:rPr>
              <a:t>如：</a:t>
            </a:r>
            <a:r>
              <a:rPr lang="zh-CN" altLang="zh-CN" dirty="0">
                <a:solidFill>
                  <a:srgbClr val="001D3A"/>
                </a:solidFill>
                <a:latin typeface="楷体" panose="02010609060101010101" pitchFamily="49" charset="-122"/>
                <a:ea typeface="楷体" panose="02010609060101010101" pitchFamily="49" charset="-122"/>
              </a:rPr>
              <a:t>二维码</a:t>
            </a:r>
            <a:r>
              <a:rPr lang="zh-CN" altLang="en-US" dirty="0">
                <a:solidFill>
                  <a:srgbClr val="001D3A"/>
                </a:solidFill>
                <a:latin typeface="楷体" panose="02010609060101010101" pitchFamily="49" charset="-122"/>
                <a:ea typeface="楷体" panose="02010609060101010101" pitchFamily="49" charset="-122"/>
              </a:rPr>
              <a:t>，</a:t>
            </a:r>
            <a:r>
              <a:rPr lang="zh-CN" altLang="zh-CN" dirty="0">
                <a:solidFill>
                  <a:srgbClr val="001D3A"/>
                </a:solidFill>
                <a:latin typeface="楷体" panose="02010609060101010101" pitchFamily="49" charset="-122"/>
                <a:ea typeface="楷体" panose="02010609060101010101" pitchFamily="49" charset="-122"/>
              </a:rPr>
              <a:t>支付应用、网络链接等信息读取</a:t>
            </a:r>
            <a:r>
              <a:rPr lang="zh-CN" altLang="en-US" dirty="0">
                <a:solidFill>
                  <a:srgbClr val="001D3A"/>
                </a:solidFill>
                <a:latin typeface="楷体" panose="02010609060101010101" pitchFamily="49" charset="-122"/>
                <a:ea typeface="楷体" panose="02010609060101010101" pitchFamily="49" charset="-122"/>
              </a:rPr>
              <a:t>。</a:t>
            </a:r>
            <a:r>
              <a:rPr lang="en-US" altLang="zh-CN" dirty="0">
                <a:solidFill>
                  <a:srgbClr val="001D3A"/>
                </a:solidFill>
                <a:latin typeface="楷体" panose="02010609060101010101" pitchFamily="49" charset="-122"/>
                <a:ea typeface="楷体" panose="02010609060101010101" pitchFamily="49" charset="-122"/>
              </a:rPr>
              <a:t>RFID</a:t>
            </a:r>
            <a:r>
              <a:rPr lang="zh-CN" altLang="zh-CN" dirty="0"/>
              <a:t>射频识别</a:t>
            </a:r>
            <a:r>
              <a:rPr lang="zh-CN" altLang="en-US" dirty="0">
                <a:solidFill>
                  <a:srgbClr val="001D3A"/>
                </a:solidFill>
                <a:latin typeface="楷体" panose="02010609060101010101" pitchFamily="49" charset="-122"/>
                <a:ea typeface="楷体" panose="02010609060101010101" pitchFamily="49" charset="-122"/>
              </a:rPr>
              <a:t>，</a:t>
            </a:r>
            <a:r>
              <a:rPr lang="zh-CN" altLang="zh-CN" dirty="0">
                <a:solidFill>
                  <a:srgbClr val="001D3A"/>
                </a:solidFill>
                <a:latin typeface="楷体" panose="02010609060101010101" pitchFamily="49" charset="-122"/>
                <a:ea typeface="楷体" panose="02010609060101010101" pitchFamily="49" charset="-122"/>
              </a:rPr>
              <a:t>身份证、校园卡、动物晶片、门禁等</a:t>
            </a:r>
            <a:endParaRPr lang="zh-CN" altLang="en-US" dirty="0">
              <a:solidFill>
                <a:srgbClr val="001D3A"/>
              </a:solidFill>
              <a:latin typeface="楷体" panose="02010609060101010101" pitchFamily="49" charset="-122"/>
              <a:ea typeface="楷体" panose="02010609060101010101" pitchFamily="49" charset="-122"/>
            </a:endParaRPr>
          </a:p>
        </p:txBody>
      </p:sp>
      <p:pic>
        <p:nvPicPr>
          <p:cNvPr id="6" name="图片 5">
            <a:extLst>
              <a:ext uri="{FF2B5EF4-FFF2-40B4-BE49-F238E27FC236}">
                <a16:creationId xmlns:a16="http://schemas.microsoft.com/office/drawing/2014/main" id="{1C23FC0D-3D7D-4EE0-B113-911BB869B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144" y="1605382"/>
            <a:ext cx="1004570" cy="1004570"/>
          </a:xfrm>
          <a:prstGeom prst="rect">
            <a:avLst/>
          </a:prstGeom>
        </p:spPr>
      </p:pic>
      <p:pic>
        <p:nvPicPr>
          <p:cNvPr id="8" name="图片 7">
            <a:extLst>
              <a:ext uri="{FF2B5EF4-FFF2-40B4-BE49-F238E27FC236}">
                <a16:creationId xmlns:a16="http://schemas.microsoft.com/office/drawing/2014/main" id="{B339F4D6-D35A-44B6-929A-2ACE21A33D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33" r="8733" b="4640"/>
          <a:stretch/>
        </p:blipFill>
        <p:spPr>
          <a:xfrm>
            <a:off x="8336784" y="1600504"/>
            <a:ext cx="1371897" cy="951049"/>
          </a:xfrm>
          <a:prstGeom prst="rect">
            <a:avLst/>
          </a:prstGeom>
        </p:spPr>
      </p:pic>
      <p:pic>
        <p:nvPicPr>
          <p:cNvPr id="14" name="图片 13">
            <a:extLst>
              <a:ext uri="{FF2B5EF4-FFF2-40B4-BE49-F238E27FC236}">
                <a16:creationId xmlns:a16="http://schemas.microsoft.com/office/drawing/2014/main" id="{DF3B1CE9-737E-4ABE-83E6-52A3A1E7B2B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243206">
            <a:off x="6273631" y="2825521"/>
            <a:ext cx="1093509" cy="449000"/>
          </a:xfrm>
          <a:prstGeom prst="rect">
            <a:avLst/>
          </a:prstGeom>
        </p:spPr>
      </p:pic>
      <p:pic>
        <p:nvPicPr>
          <p:cNvPr id="16" name="图片 15">
            <a:extLst>
              <a:ext uri="{FF2B5EF4-FFF2-40B4-BE49-F238E27FC236}">
                <a16:creationId xmlns:a16="http://schemas.microsoft.com/office/drawing/2014/main" id="{2DD50E93-1B33-40EB-BB4A-28E7DFD993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4432" y="1582806"/>
            <a:ext cx="1060439" cy="1037633"/>
          </a:xfrm>
          <a:prstGeom prst="rect">
            <a:avLst/>
          </a:prstGeom>
        </p:spPr>
      </p:pic>
      <p:pic>
        <p:nvPicPr>
          <p:cNvPr id="18" name="图片 17">
            <a:extLst>
              <a:ext uri="{FF2B5EF4-FFF2-40B4-BE49-F238E27FC236}">
                <a16:creationId xmlns:a16="http://schemas.microsoft.com/office/drawing/2014/main" id="{7559BF4B-CE47-4E3B-905D-F04673D0FFCE}"/>
              </a:ext>
            </a:extLst>
          </p:cNvPr>
          <p:cNvPicPr>
            <a:picLocks noChangeAspect="1"/>
          </p:cNvPicPr>
          <p:nvPr/>
        </p:nvPicPr>
        <p:blipFill>
          <a:blip r:embed="rId6">
            <a:clrChange>
              <a:clrFrom>
                <a:srgbClr val="E8EAE7"/>
              </a:clrFrom>
              <a:clrTo>
                <a:srgbClr val="E8EAE7">
                  <a:alpha val="0"/>
                </a:srgbClr>
              </a:clrTo>
            </a:clrChange>
            <a:extLst>
              <a:ext uri="{28A0092B-C50C-407E-A947-70E740481C1C}">
                <a14:useLocalDpi xmlns:a14="http://schemas.microsoft.com/office/drawing/2010/main" val="0"/>
              </a:ext>
            </a:extLst>
          </a:blip>
          <a:stretch>
            <a:fillRect/>
          </a:stretch>
        </p:blipFill>
        <p:spPr>
          <a:xfrm>
            <a:off x="6982991" y="3050022"/>
            <a:ext cx="4512144" cy="3158500"/>
          </a:xfrm>
          <a:prstGeom prst="rect">
            <a:avLst/>
          </a:prstGeom>
        </p:spPr>
      </p:pic>
      <p:sp>
        <p:nvSpPr>
          <p:cNvPr id="21" name="文本框 20">
            <a:extLst>
              <a:ext uri="{FF2B5EF4-FFF2-40B4-BE49-F238E27FC236}">
                <a16:creationId xmlns:a16="http://schemas.microsoft.com/office/drawing/2014/main" id="{E72271F5-6E82-4AD1-9358-B7D650631909}"/>
              </a:ext>
            </a:extLst>
          </p:cNvPr>
          <p:cNvSpPr txBox="1"/>
          <p:nvPr/>
        </p:nvSpPr>
        <p:spPr>
          <a:xfrm>
            <a:off x="1441675" y="1035467"/>
            <a:ext cx="4741893" cy="1231106"/>
          </a:xfrm>
          <a:prstGeom prst="rect">
            <a:avLst/>
          </a:prstGeom>
          <a:noFill/>
        </p:spPr>
        <p:txBody>
          <a:bodyPr wrap="square" rtlCol="0">
            <a:spAutoFit/>
          </a:bodyPr>
          <a:lstStyle/>
          <a:p>
            <a:pPr marL="342900" indent="-342900">
              <a:lnSpc>
                <a:spcPts val="3600"/>
              </a:lnSpc>
              <a:spcBef>
                <a:spcPts val="0"/>
              </a:spcBef>
              <a:buClr>
                <a:schemeClr val="hlink"/>
              </a:buClr>
              <a:buFont typeface="Wingdings" panose="05000000000000000000" pitchFamily="2" charset="2"/>
              <a:buChar char="v"/>
            </a:pPr>
            <a:r>
              <a:rPr lang="zh-CN" altLang="zh-CN" sz="2200" b="1" dirty="0"/>
              <a:t>物联网关键技术</a:t>
            </a:r>
            <a:endParaRPr lang="en-US" altLang="zh-CN" sz="2200" b="1" dirty="0"/>
          </a:p>
          <a:p>
            <a:r>
              <a:rPr lang="en-US" altLang="zh-CN" sz="2200" dirty="0"/>
              <a:t>        </a:t>
            </a:r>
            <a:r>
              <a:rPr lang="zh-CN" altLang="zh-CN" sz="2200" dirty="0"/>
              <a:t>射频识别技术、传感器技术、</a:t>
            </a:r>
            <a:r>
              <a:rPr lang="en-US" altLang="zh-CN" sz="2200" dirty="0"/>
              <a:t>M2M</a:t>
            </a:r>
            <a:r>
              <a:rPr lang="zh-CN" altLang="zh-CN" sz="2200" dirty="0"/>
              <a:t>技术、云计算、嵌入式技术等</a:t>
            </a:r>
            <a:endParaRPr lang="zh-CN" altLang="en-US" sz="2200" dirty="0"/>
          </a:p>
        </p:txBody>
      </p:sp>
    </p:spTree>
    <p:extLst>
      <p:ext uri="{BB962C8B-B14F-4D97-AF65-F5344CB8AC3E}">
        <p14:creationId xmlns:p14="http://schemas.microsoft.com/office/powerpoint/2010/main" val="310805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课程资源</a:t>
            </a:r>
            <a:r>
              <a:rPr lang="en-US" altLang="zh-CN" sz="2800" dirty="0"/>
              <a:t>(</a:t>
            </a:r>
            <a:r>
              <a:rPr lang="zh-CN" altLang="en-US" sz="2800" b="0" dirty="0"/>
              <a:t>正在完善中</a:t>
            </a:r>
            <a:r>
              <a:rPr lang="en-US" altLang="zh-CN" sz="2800" dirty="0"/>
              <a:t>)</a:t>
            </a:r>
            <a:endParaRPr lang="zh-CN" altLang="en-US" sz="2800" dirty="0"/>
          </a:p>
        </p:txBody>
      </p:sp>
      <p:sp>
        <p:nvSpPr>
          <p:cNvPr id="3" name="Content Placeholder 2"/>
          <p:cNvSpPr>
            <a:spLocks noGrp="1"/>
          </p:cNvSpPr>
          <p:nvPr>
            <p:ph idx="1"/>
          </p:nvPr>
        </p:nvSpPr>
        <p:spPr/>
        <p:txBody>
          <a:bodyPr/>
          <a:lstStyle/>
          <a:p>
            <a:r>
              <a:rPr lang="zh-CN" altLang="en-US" dirty="0"/>
              <a:t>实验教材配套讲解：</a:t>
            </a:r>
            <a:endParaRPr lang="en-US" altLang="zh-CN" dirty="0"/>
          </a:p>
          <a:p>
            <a:pPr lvl="1"/>
            <a:r>
              <a:rPr lang="en-US" altLang="zh-CN" dirty="0"/>
              <a:t>https://ke.qq.com/course/2438032</a:t>
            </a:r>
          </a:p>
          <a:p>
            <a:r>
              <a:rPr lang="zh-CN" altLang="en-US" dirty="0"/>
              <a:t>线上课程：</a:t>
            </a:r>
            <a:endParaRPr lang="en-US" altLang="zh-CN" dirty="0"/>
          </a:p>
          <a:p>
            <a:pPr lvl="1"/>
            <a:r>
              <a:rPr lang="zh-CN" altLang="en-US" dirty="0"/>
              <a:t>中国大学慕课</a:t>
            </a:r>
            <a:r>
              <a:rPr lang="en-US" altLang="zh-CN" dirty="0"/>
              <a:t>《</a:t>
            </a:r>
            <a:r>
              <a:rPr lang="zh-CN" altLang="en-US" dirty="0"/>
              <a:t>资讯科技</a:t>
            </a:r>
            <a:r>
              <a:rPr lang="en-US" altLang="zh-CN" dirty="0"/>
              <a:t>/</a:t>
            </a:r>
            <a:r>
              <a:rPr lang="zh-CN" altLang="en-US" dirty="0"/>
              <a:t>信息技术基础</a:t>
            </a:r>
            <a:r>
              <a:rPr lang="en-US" altLang="zh-CN" dirty="0"/>
              <a:t>》</a:t>
            </a:r>
            <a:r>
              <a:rPr lang="zh-CN" altLang="en-US" dirty="0"/>
              <a:t>，</a:t>
            </a:r>
            <a:r>
              <a:rPr lang="en-US" altLang="zh-CN" dirty="0"/>
              <a:t>2021.7</a:t>
            </a:r>
            <a:r>
              <a:rPr lang="zh-CN" altLang="en-US" dirty="0"/>
              <a:t>上线。</a:t>
            </a:r>
            <a:endParaRPr lang="en-US" altLang="zh-CN" dirty="0"/>
          </a:p>
          <a:p>
            <a:endParaRPr lang="en-US" altLang="zh-CN" dirty="0"/>
          </a:p>
          <a:p>
            <a:r>
              <a:rPr lang="zh-CN" altLang="en-US" dirty="0"/>
              <a:t>交流联系方式：</a:t>
            </a:r>
            <a:endParaRPr lang="en-US" altLang="zh-CN" dirty="0"/>
          </a:p>
          <a:p>
            <a:pPr lvl="1"/>
            <a:r>
              <a:rPr lang="en-US" altLang="zh-CN" dirty="0"/>
              <a:t>QQ/</a:t>
            </a:r>
            <a:r>
              <a:rPr lang="zh-CN" altLang="en-US" dirty="0"/>
              <a:t>微信：</a:t>
            </a:r>
            <a:r>
              <a:rPr lang="en-US" altLang="zh-CN" dirty="0"/>
              <a:t>8139754</a:t>
            </a:r>
          </a:p>
          <a:p>
            <a:pPr lvl="1"/>
            <a:r>
              <a:rPr lang="zh-CN" altLang="en-US" dirty="0"/>
              <a:t>公众号：</a:t>
            </a:r>
            <a:r>
              <a:rPr lang="en-US" altLang="zh-CN" dirty="0" err="1"/>
              <a:t>jnu-liu</a:t>
            </a:r>
            <a:endParaRPr lang="zh-CN" altLang="en-US" dirty="0"/>
          </a:p>
        </p:txBody>
      </p:sp>
      <p:sp>
        <p:nvSpPr>
          <p:cNvPr id="4" name="Slide Number Placeholder 3"/>
          <p:cNvSpPr>
            <a:spLocks noGrp="1"/>
          </p:cNvSpPr>
          <p:nvPr>
            <p:ph type="sldNum" sz="quarter" idx="12"/>
          </p:nvPr>
        </p:nvSpPr>
        <p:spPr/>
        <p:txBody>
          <a:bodyPr/>
          <a:lstStyle/>
          <a:p>
            <a:fld id="{7AF33C28-A71A-4459-B48B-0CF3BFDAB261}" type="slidenum">
              <a:rPr lang="en-US" altLang="zh-CN" smtClean="0"/>
              <a:t>3</a:t>
            </a:fld>
            <a:endParaRPr lang="en-US" altLang="zh-C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912" y="3711501"/>
            <a:ext cx="2855993" cy="285599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905" y="3712694"/>
            <a:ext cx="2854800" cy="2854800"/>
          </a:xfrm>
          <a:prstGeom prst="rect">
            <a:avLst/>
          </a:prstGeom>
        </p:spPr>
      </p:pic>
    </p:spTree>
    <p:extLst>
      <p:ext uri="{BB962C8B-B14F-4D97-AF65-F5344CB8AC3E}">
        <p14:creationId xmlns:p14="http://schemas.microsoft.com/office/powerpoint/2010/main" val="3327800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61565" y="79504"/>
            <a:ext cx="10868869" cy="563563"/>
          </a:xfrm>
        </p:spPr>
        <p:txBody>
          <a:bodyPr/>
          <a:lstStyle/>
          <a:p>
            <a:r>
              <a:rPr lang="zh-CN" altLang="zh-CN" dirty="0"/>
              <a:t>物联网关键技术</a:t>
            </a:r>
            <a:endParaRPr lang="en-US" altLang="zh-CN" dirty="0">
              <a:solidFill>
                <a:schemeClr val="tx2"/>
              </a:solidFill>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30</a:t>
            </a:fld>
            <a:endParaRPr lang="en-US" altLang="zh-CN"/>
          </a:p>
        </p:txBody>
      </p:sp>
      <p:grpSp>
        <p:nvGrpSpPr>
          <p:cNvPr id="37" name="Group 30">
            <a:extLst>
              <a:ext uri="{FF2B5EF4-FFF2-40B4-BE49-F238E27FC236}">
                <a16:creationId xmlns:a16="http://schemas.microsoft.com/office/drawing/2014/main" id="{2FEB9E5D-65BA-4C41-9481-B0A0A8B506DA}"/>
              </a:ext>
            </a:extLst>
          </p:cNvPr>
          <p:cNvGrpSpPr>
            <a:grpSpLocks/>
          </p:cNvGrpSpPr>
          <p:nvPr/>
        </p:nvGrpSpPr>
        <p:grpSpPr bwMode="auto">
          <a:xfrm>
            <a:off x="6445759" y="1340768"/>
            <a:ext cx="1656000" cy="579438"/>
            <a:chOff x="2093" y="911"/>
            <a:chExt cx="1162" cy="365"/>
          </a:xfrm>
        </p:grpSpPr>
        <p:sp>
          <p:nvSpPr>
            <p:cNvPr id="38" name="AutoShape 17">
              <a:extLst>
                <a:ext uri="{FF2B5EF4-FFF2-40B4-BE49-F238E27FC236}">
                  <a16:creationId xmlns:a16="http://schemas.microsoft.com/office/drawing/2014/main" id="{BA2EF49C-FA7A-445E-8A98-6F51C626D1E4}"/>
                </a:ext>
              </a:extLst>
            </p:cNvPr>
            <p:cNvSpPr>
              <a:spLocks noChangeArrowheads="1"/>
            </p:cNvSpPr>
            <p:nvPr/>
          </p:nvSpPr>
          <p:spPr bwMode="gray">
            <a:xfrm>
              <a:off x="2093" y="911"/>
              <a:ext cx="1162" cy="365"/>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39" name="Text Box 19">
              <a:extLst>
                <a:ext uri="{FF2B5EF4-FFF2-40B4-BE49-F238E27FC236}">
                  <a16:creationId xmlns:a16="http://schemas.microsoft.com/office/drawing/2014/main" id="{0B09429A-75B0-4367-A03C-0B91477400AC}"/>
                </a:ext>
              </a:extLst>
            </p:cNvPr>
            <p:cNvSpPr txBox="1">
              <a:spLocks noChangeArrowheads="1"/>
            </p:cNvSpPr>
            <p:nvPr/>
          </p:nvSpPr>
          <p:spPr bwMode="gray">
            <a:xfrm>
              <a:off x="2160" y="996"/>
              <a:ext cx="103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zh-CN" sz="2200" dirty="0">
                  <a:solidFill>
                    <a:schemeClr val="bg2">
                      <a:lumMod val="20000"/>
                      <a:lumOff val="80000"/>
                    </a:schemeClr>
                  </a:solidFill>
                </a:rPr>
                <a:t>云计算技术</a:t>
              </a:r>
              <a:endParaRPr lang="zh-CN" altLang="en-US" sz="2200" dirty="0">
                <a:solidFill>
                  <a:schemeClr val="bg2">
                    <a:lumMod val="20000"/>
                    <a:lumOff val="80000"/>
                  </a:schemeClr>
                </a:solidFill>
              </a:endParaRPr>
            </a:p>
          </p:txBody>
        </p:sp>
      </p:grpSp>
      <p:sp>
        <p:nvSpPr>
          <p:cNvPr id="41" name="AutoShape 12">
            <a:extLst>
              <a:ext uri="{FF2B5EF4-FFF2-40B4-BE49-F238E27FC236}">
                <a16:creationId xmlns:a16="http://schemas.microsoft.com/office/drawing/2014/main" id="{19B00C43-39F1-4C79-939C-87DF44F954CF}"/>
              </a:ext>
            </a:extLst>
          </p:cNvPr>
          <p:cNvSpPr>
            <a:spLocks noChangeArrowheads="1"/>
          </p:cNvSpPr>
          <p:nvPr/>
        </p:nvSpPr>
        <p:spPr bwMode="auto">
          <a:xfrm>
            <a:off x="3678643" y="2080103"/>
            <a:ext cx="2276475" cy="2746820"/>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楷体_GB2312" pitchFamily="49" charset="-122"/>
              <a:ea typeface="楷体_GB2312" pitchFamily="49" charset="-122"/>
            </a:endParaRPr>
          </a:p>
        </p:txBody>
      </p:sp>
      <p:grpSp>
        <p:nvGrpSpPr>
          <p:cNvPr id="42" name="Group 30">
            <a:extLst>
              <a:ext uri="{FF2B5EF4-FFF2-40B4-BE49-F238E27FC236}">
                <a16:creationId xmlns:a16="http://schemas.microsoft.com/office/drawing/2014/main" id="{ECDD9E02-5FD9-48B7-9190-3AE6FE7CF3FC}"/>
              </a:ext>
            </a:extLst>
          </p:cNvPr>
          <p:cNvGrpSpPr>
            <a:grpSpLocks/>
          </p:cNvGrpSpPr>
          <p:nvPr/>
        </p:nvGrpSpPr>
        <p:grpSpPr bwMode="auto">
          <a:xfrm>
            <a:off x="3978404" y="1361481"/>
            <a:ext cx="1692000" cy="579438"/>
            <a:chOff x="1906" y="890"/>
            <a:chExt cx="956" cy="365"/>
          </a:xfrm>
        </p:grpSpPr>
        <p:sp>
          <p:nvSpPr>
            <p:cNvPr id="43" name="AutoShape 17">
              <a:extLst>
                <a:ext uri="{FF2B5EF4-FFF2-40B4-BE49-F238E27FC236}">
                  <a16:creationId xmlns:a16="http://schemas.microsoft.com/office/drawing/2014/main" id="{4A2339F3-331B-40D8-93A7-AF93944E788F}"/>
                </a:ext>
              </a:extLst>
            </p:cNvPr>
            <p:cNvSpPr>
              <a:spLocks noChangeArrowheads="1"/>
            </p:cNvSpPr>
            <p:nvPr/>
          </p:nvSpPr>
          <p:spPr bwMode="gray">
            <a:xfrm>
              <a:off x="1906" y="890"/>
              <a:ext cx="956" cy="365"/>
            </a:xfrm>
            <a:prstGeom prst="can">
              <a:avLst>
                <a:gd name="adj" fmla="val 27866"/>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44" name="Text Box 19">
              <a:extLst>
                <a:ext uri="{FF2B5EF4-FFF2-40B4-BE49-F238E27FC236}">
                  <a16:creationId xmlns:a16="http://schemas.microsoft.com/office/drawing/2014/main" id="{1B0B928C-63F3-4362-9CD8-6F3BF9A80ACB}"/>
                </a:ext>
              </a:extLst>
            </p:cNvPr>
            <p:cNvSpPr txBox="1">
              <a:spLocks noChangeArrowheads="1"/>
            </p:cNvSpPr>
            <p:nvPr/>
          </p:nvSpPr>
          <p:spPr bwMode="gray">
            <a:xfrm>
              <a:off x="2062" y="964"/>
              <a:ext cx="73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200" dirty="0">
                  <a:solidFill>
                    <a:schemeClr val="bg2">
                      <a:lumMod val="20000"/>
                      <a:lumOff val="80000"/>
                    </a:schemeClr>
                  </a:solidFill>
                </a:rPr>
                <a:t>M2M</a:t>
              </a:r>
              <a:r>
                <a:rPr lang="zh-CN" altLang="zh-CN" sz="2200" dirty="0">
                  <a:solidFill>
                    <a:schemeClr val="bg2">
                      <a:lumMod val="20000"/>
                      <a:lumOff val="80000"/>
                    </a:schemeClr>
                  </a:solidFill>
                </a:rPr>
                <a:t>技术</a:t>
              </a:r>
              <a:endParaRPr lang="zh-CN" altLang="en-US" sz="2200" dirty="0">
                <a:solidFill>
                  <a:schemeClr val="bg2">
                    <a:lumMod val="20000"/>
                    <a:lumOff val="80000"/>
                  </a:schemeClr>
                </a:solidFill>
              </a:endParaRPr>
            </a:p>
          </p:txBody>
        </p:sp>
      </p:grpSp>
      <p:sp>
        <p:nvSpPr>
          <p:cNvPr id="45" name="Text Box 32">
            <a:extLst>
              <a:ext uri="{FF2B5EF4-FFF2-40B4-BE49-F238E27FC236}">
                <a16:creationId xmlns:a16="http://schemas.microsoft.com/office/drawing/2014/main" id="{253FE107-5051-4EA0-839B-A7CDE6187C6B}"/>
              </a:ext>
            </a:extLst>
          </p:cNvPr>
          <p:cNvSpPr txBox="1">
            <a:spLocks noChangeArrowheads="1"/>
          </p:cNvSpPr>
          <p:nvPr/>
        </p:nvSpPr>
        <p:spPr bwMode="auto">
          <a:xfrm>
            <a:off x="3792415" y="2231090"/>
            <a:ext cx="2144310" cy="2308324"/>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r>
              <a:rPr lang="en-US" altLang="zh-CN" dirty="0">
                <a:solidFill>
                  <a:srgbClr val="001D3A"/>
                </a:solidFill>
                <a:latin typeface="楷体" panose="02010609060101010101" pitchFamily="49" charset="-122"/>
                <a:ea typeface="楷体" panose="02010609060101010101" pitchFamily="49" charset="-122"/>
              </a:rPr>
              <a:t>M2M ,Machine-to-Machine/Man</a:t>
            </a:r>
            <a:r>
              <a:rPr lang="zh-CN" altLang="zh-CN" dirty="0">
                <a:solidFill>
                  <a:srgbClr val="001D3A"/>
                </a:solidFill>
                <a:latin typeface="楷体" panose="02010609060101010101" pitchFamily="49" charset="-122"/>
                <a:ea typeface="楷体" panose="02010609060101010101" pitchFamily="49" charset="-122"/>
              </a:rPr>
              <a:t>简称</a:t>
            </a:r>
            <a:r>
              <a:rPr lang="zh-CN" altLang="en-US" dirty="0">
                <a:solidFill>
                  <a:srgbClr val="001D3A"/>
                </a:solidFill>
                <a:latin typeface="楷体" panose="02010609060101010101" pitchFamily="49" charset="-122"/>
                <a:ea typeface="楷体" panose="02010609060101010101" pitchFamily="49" charset="-122"/>
              </a:rPr>
              <a:t>。</a:t>
            </a:r>
            <a:endParaRPr lang="en-US" altLang="zh-CN" dirty="0">
              <a:solidFill>
                <a:srgbClr val="001D3A"/>
              </a:solidFill>
              <a:latin typeface="楷体" panose="02010609060101010101" pitchFamily="49" charset="-122"/>
              <a:ea typeface="楷体" panose="02010609060101010101" pitchFamily="49" charset="-122"/>
            </a:endParaRPr>
          </a:p>
          <a:p>
            <a:pPr marL="0" indent="0" eaLnBrk="1" hangingPunct="1"/>
            <a:r>
              <a:rPr lang="zh-CN" altLang="zh-CN" dirty="0">
                <a:solidFill>
                  <a:srgbClr val="001D3A"/>
                </a:solidFill>
                <a:latin typeface="楷体" panose="02010609060101010101" pitchFamily="49" charset="-122"/>
                <a:ea typeface="楷体" panose="02010609060101010101" pitchFamily="49" charset="-122"/>
              </a:rPr>
              <a:t>是构成物联网网络层重要技术之一</a:t>
            </a:r>
            <a:r>
              <a:rPr lang="zh-CN" altLang="en-US" dirty="0">
                <a:solidFill>
                  <a:srgbClr val="001D3A"/>
                </a:solidFill>
                <a:latin typeface="楷体" panose="02010609060101010101" pitchFamily="49" charset="-122"/>
                <a:ea typeface="楷体" panose="02010609060101010101" pitchFamily="49" charset="-122"/>
              </a:rPr>
              <a:t>。</a:t>
            </a:r>
            <a:endParaRPr lang="en-US" altLang="zh-CN" dirty="0">
              <a:solidFill>
                <a:srgbClr val="001D3A"/>
              </a:solidFill>
              <a:latin typeface="楷体" panose="02010609060101010101" pitchFamily="49" charset="-122"/>
              <a:ea typeface="楷体" panose="02010609060101010101" pitchFamily="49" charset="-122"/>
            </a:endParaRPr>
          </a:p>
          <a:p>
            <a:pPr marL="0" indent="0" eaLnBrk="1" hangingPunct="1"/>
            <a:r>
              <a:rPr lang="zh-CN" altLang="zh-CN" dirty="0">
                <a:solidFill>
                  <a:srgbClr val="001D3A"/>
                </a:solidFill>
                <a:latin typeface="楷体" panose="02010609060101010101" pitchFamily="49" charset="-122"/>
                <a:ea typeface="楷体" panose="02010609060101010101" pitchFamily="49" charset="-122"/>
              </a:rPr>
              <a:t>目标是使机器设备不再是信息孤岛，所有机器设备都具备连网和通信能力</a:t>
            </a:r>
            <a:endParaRPr lang="zh-CN" altLang="en-US" dirty="0">
              <a:solidFill>
                <a:srgbClr val="001D3A"/>
              </a:solidFill>
              <a:latin typeface="楷体" panose="02010609060101010101" pitchFamily="49" charset="-122"/>
              <a:ea typeface="楷体" panose="02010609060101010101" pitchFamily="49" charset="-122"/>
            </a:endParaRPr>
          </a:p>
        </p:txBody>
      </p:sp>
      <p:sp>
        <p:nvSpPr>
          <p:cNvPr id="56" name="AutoShape 12">
            <a:extLst>
              <a:ext uri="{FF2B5EF4-FFF2-40B4-BE49-F238E27FC236}">
                <a16:creationId xmlns:a16="http://schemas.microsoft.com/office/drawing/2014/main" id="{F8129F65-00A2-4711-87FD-D8136297C9D0}"/>
              </a:ext>
            </a:extLst>
          </p:cNvPr>
          <p:cNvSpPr>
            <a:spLocks noChangeArrowheads="1"/>
          </p:cNvSpPr>
          <p:nvPr/>
        </p:nvSpPr>
        <p:spPr bwMode="auto">
          <a:xfrm>
            <a:off x="6185508" y="2040678"/>
            <a:ext cx="2276475" cy="2768906"/>
          </a:xfrm>
          <a:prstGeom prst="roundRect">
            <a:avLst>
              <a:gd name="adj" fmla="val 16667"/>
            </a:avLst>
          </a:prstGeom>
          <a:noFill/>
          <a:ln w="38100">
            <a:solidFill>
              <a:schemeClr val="bg2"/>
            </a:solidFill>
            <a:round/>
            <a:headEnd/>
            <a:tailEnd/>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楷体_GB2312" pitchFamily="49" charset="-122"/>
              <a:ea typeface="楷体_GB2312" pitchFamily="49" charset="-122"/>
            </a:endParaRPr>
          </a:p>
        </p:txBody>
      </p:sp>
      <p:sp>
        <p:nvSpPr>
          <p:cNvPr id="57" name="Text Box 32">
            <a:extLst>
              <a:ext uri="{FF2B5EF4-FFF2-40B4-BE49-F238E27FC236}">
                <a16:creationId xmlns:a16="http://schemas.microsoft.com/office/drawing/2014/main" id="{7CE1F071-ABE4-4079-8FE5-2288EFFDBAC2}"/>
              </a:ext>
            </a:extLst>
          </p:cNvPr>
          <p:cNvSpPr txBox="1">
            <a:spLocks noChangeArrowheads="1"/>
          </p:cNvSpPr>
          <p:nvPr/>
        </p:nvSpPr>
        <p:spPr bwMode="auto">
          <a:xfrm>
            <a:off x="6339579" y="2344222"/>
            <a:ext cx="2016531" cy="2031325"/>
          </a:xfrm>
          <a:prstGeom prst="rect">
            <a:avLst/>
          </a:prstGeom>
          <a:noFill/>
          <a:ln>
            <a:noFill/>
          </a:ln>
          <a:effectLst/>
          <a:extLst>
            <a:ext uri="{909E8E84-426E-40DD-AFC4-6F175D3DCCD1}">
              <a14:hiddenFill xmlns:a14="http://schemas.microsoft.com/office/drawing/2010/main">
                <a:gradFill rotWithShape="1">
                  <a:gsLst>
                    <a:gs pos="0">
                      <a:schemeClr val="tx2"/>
                    </a:gs>
                    <a:gs pos="100000">
                      <a:srgbClr val="9C9C9C"/>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eaLnBrk="1" hangingPunct="1"/>
            <a:r>
              <a:rPr lang="zh-CN" altLang="zh-CN" dirty="0">
                <a:solidFill>
                  <a:srgbClr val="001D3A"/>
                </a:solidFill>
                <a:latin typeface="楷体" panose="02010609060101010101" pitchFamily="49" charset="-122"/>
                <a:ea typeface="楷体" panose="02010609060101010101" pitchFamily="49" charset="-122"/>
              </a:rPr>
              <a:t>物联网采集的数据具有海量性、时效性、多态性等特点，云计算技术运用到物联网的传输层和应用层，很大程度上提高运作效率</a:t>
            </a:r>
            <a:endParaRPr lang="zh-CN" altLang="en-US" dirty="0">
              <a:solidFill>
                <a:srgbClr val="001D3A"/>
              </a:solidFill>
              <a:latin typeface="楷体" panose="02010609060101010101" pitchFamily="49" charset="-122"/>
              <a:ea typeface="楷体" panose="02010609060101010101" pitchFamily="49" charset="-122"/>
            </a:endParaRPr>
          </a:p>
        </p:txBody>
      </p:sp>
      <p:pic>
        <p:nvPicPr>
          <p:cNvPr id="20" name="图片 19">
            <a:extLst>
              <a:ext uri="{FF2B5EF4-FFF2-40B4-BE49-F238E27FC236}">
                <a16:creationId xmlns:a16="http://schemas.microsoft.com/office/drawing/2014/main" id="{00E31167-6DE7-4A40-9B02-ADB5001F34C7}"/>
              </a:ext>
            </a:extLst>
          </p:cNvPr>
          <p:cNvPicPr>
            <a:picLocks noChangeAspect="1"/>
          </p:cNvPicPr>
          <p:nvPr/>
        </p:nvPicPr>
        <p:blipFill>
          <a:blip r:embed="rId2">
            <a:clrChange>
              <a:clrFrom>
                <a:srgbClr val="477BC7"/>
              </a:clrFrom>
              <a:clrTo>
                <a:srgbClr val="477BC7">
                  <a:alpha val="0"/>
                </a:srgbClr>
              </a:clrTo>
            </a:clrChange>
            <a:extLst>
              <a:ext uri="{28A0092B-C50C-407E-A947-70E740481C1C}">
                <a14:useLocalDpi xmlns:a14="http://schemas.microsoft.com/office/drawing/2010/main" val="0"/>
              </a:ext>
            </a:extLst>
          </a:blip>
          <a:stretch>
            <a:fillRect/>
          </a:stretch>
        </p:blipFill>
        <p:spPr>
          <a:xfrm>
            <a:off x="8356110" y="3575794"/>
            <a:ext cx="3421028" cy="2390949"/>
          </a:xfrm>
          <a:prstGeom prst="rect">
            <a:avLst/>
          </a:prstGeom>
        </p:spPr>
      </p:pic>
      <p:pic>
        <p:nvPicPr>
          <p:cNvPr id="4" name="图片 3">
            <a:extLst>
              <a:ext uri="{FF2B5EF4-FFF2-40B4-BE49-F238E27FC236}">
                <a16:creationId xmlns:a16="http://schemas.microsoft.com/office/drawing/2014/main" id="{39F44FDC-E34C-48EF-9C12-9206A9F75AA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7437" y="3548933"/>
            <a:ext cx="3214320" cy="2628965"/>
          </a:xfrm>
          <a:prstGeom prst="rect">
            <a:avLst/>
          </a:prstGeom>
        </p:spPr>
      </p:pic>
    </p:spTree>
    <p:extLst>
      <p:ext uri="{BB962C8B-B14F-4D97-AF65-F5344CB8AC3E}">
        <p14:creationId xmlns:p14="http://schemas.microsoft.com/office/powerpoint/2010/main" val="2349737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42369D4E-98BD-4EAB-B70D-E80AEFBAAB0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73256" y="1052735"/>
            <a:ext cx="11451609" cy="5544617"/>
          </a:xfrm>
        </p:spPr>
      </p:pic>
      <p:sp>
        <p:nvSpPr>
          <p:cNvPr id="90114" name="Rectangle 2"/>
          <p:cNvSpPr>
            <a:spLocks noGrp="1" noChangeArrowheads="1"/>
          </p:cNvSpPr>
          <p:nvPr>
            <p:ph type="title"/>
          </p:nvPr>
        </p:nvSpPr>
        <p:spPr>
          <a:xfrm>
            <a:off x="1775520" y="23942"/>
            <a:ext cx="8151652" cy="563563"/>
          </a:xfrm>
        </p:spPr>
        <p:txBody>
          <a:bodyPr>
            <a:normAutofit fontScale="90000"/>
          </a:bodyPr>
          <a:lstStyle/>
          <a:p>
            <a:r>
              <a:rPr lang="zh-CN" altLang="zh-CN" dirty="0"/>
              <a:t>物联网的应用</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31</a:t>
            </a:fld>
            <a:endParaRPr lang="en-US" altLang="zh-CN"/>
          </a:p>
        </p:txBody>
      </p:sp>
    </p:spTree>
    <p:extLst>
      <p:ext uri="{BB962C8B-B14F-4D97-AF65-F5344CB8AC3E}">
        <p14:creationId xmlns:p14="http://schemas.microsoft.com/office/powerpoint/2010/main" val="4261026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zh-CN" altLang="zh-CN" dirty="0"/>
              <a:t>云计算</a:t>
            </a:r>
          </a:p>
        </p:txBody>
      </p:sp>
      <p:sp>
        <p:nvSpPr>
          <p:cNvPr id="90115" name="Rectangle 3"/>
          <p:cNvSpPr>
            <a:spLocks noGrp="1" noChangeArrowheads="1"/>
          </p:cNvSpPr>
          <p:nvPr>
            <p:ph idx="1"/>
          </p:nvPr>
        </p:nvSpPr>
        <p:spPr>
          <a:xfrm>
            <a:off x="623392" y="1196752"/>
            <a:ext cx="6585708" cy="4824536"/>
          </a:xfrm>
        </p:spPr>
        <p:txBody>
          <a:bodyPr/>
          <a:lstStyle/>
          <a:p>
            <a:pPr>
              <a:lnSpc>
                <a:spcPts val="3600"/>
              </a:lnSpc>
              <a:spcBef>
                <a:spcPts val="0"/>
              </a:spcBef>
            </a:pPr>
            <a:r>
              <a:rPr lang="zh-CN" altLang="zh-CN" sz="3200" b="1" dirty="0">
                <a:solidFill>
                  <a:schemeClr val="tx1">
                    <a:lumMod val="60000"/>
                    <a:lumOff val="40000"/>
                  </a:schemeClr>
                </a:solidFill>
              </a:rPr>
              <a:t>云计算</a:t>
            </a:r>
            <a:r>
              <a:rPr lang="zh-CN" altLang="en-US" sz="2200" dirty="0">
                <a:latin typeface="Arial" panose="020B0604020202020204" pitchFamily="34" charset="0"/>
              </a:rPr>
              <a:t>：</a:t>
            </a:r>
            <a:r>
              <a:rPr lang="zh-CN" altLang="zh-CN" sz="2200" dirty="0">
                <a:latin typeface="Arial" panose="020B0604020202020204" pitchFamily="34" charset="0"/>
              </a:rPr>
              <a:t>是一种按使用量付费的模式，可以实现随时随地、随需、便捷地的从可配置的计算资源共享池中获取资源（包括网络，服务器，存储，应用软件，服务），这些资源能够快速供应并释放，使管理资源的工作量或与服务提供商的交互减少到最低。</a:t>
            </a:r>
            <a:endParaRPr lang="en-US" altLang="zh-CN" sz="2200" dirty="0">
              <a:latin typeface="Arial" panose="020B0604020202020204" pitchFamily="34" charset="0"/>
            </a:endParaRPr>
          </a:p>
          <a:p>
            <a:pPr>
              <a:lnSpc>
                <a:spcPts val="3600"/>
              </a:lnSpc>
              <a:spcBef>
                <a:spcPts val="0"/>
              </a:spcBef>
              <a:buFont typeface="Wingdings" panose="05000000000000000000" pitchFamily="2" charset="2"/>
              <a:buChar char="Ø"/>
            </a:pPr>
            <a:r>
              <a:rPr lang="zh-CN" altLang="zh-CN" sz="2200" dirty="0">
                <a:latin typeface="Arial" panose="020B0604020202020204" pitchFamily="34" charset="0"/>
              </a:rPr>
              <a:t>通俗说，云计算让计算、存储、网络、数据、算法、应用等软硬件资源像水电一样，随时随地即插即用。</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32</a:t>
            </a:fld>
            <a:endParaRPr lang="en-US" altLang="zh-CN"/>
          </a:p>
        </p:txBody>
      </p:sp>
      <p:pic>
        <p:nvPicPr>
          <p:cNvPr id="10" name="图片 9">
            <a:extLst>
              <a:ext uri="{FF2B5EF4-FFF2-40B4-BE49-F238E27FC236}">
                <a16:creationId xmlns:a16="http://schemas.microsoft.com/office/drawing/2014/main" id="{1AA08CF7-8A02-41D3-87C8-E9C17CD58A00}"/>
              </a:ext>
            </a:extLst>
          </p:cNvPr>
          <p:cNvPicPr>
            <a:picLocks noChangeAspect="1"/>
          </p:cNvPicPr>
          <p:nvPr/>
        </p:nvPicPr>
        <p:blipFill rotWithShape="1">
          <a:blip r:embed="rId2">
            <a:extLst>
              <a:ext uri="{28A0092B-C50C-407E-A947-70E740481C1C}">
                <a14:useLocalDpi xmlns:a14="http://schemas.microsoft.com/office/drawing/2010/main" val="0"/>
              </a:ext>
            </a:extLst>
          </a:blip>
          <a:srcRect l="1470" t="2063" r="1571" b="2135"/>
          <a:stretch/>
        </p:blipFill>
        <p:spPr>
          <a:xfrm>
            <a:off x="7392144" y="2420888"/>
            <a:ext cx="4049597" cy="3006519"/>
          </a:xfrm>
          <a:prstGeom prst="rect">
            <a:avLst/>
          </a:prstGeom>
          <a:ln>
            <a:noFill/>
          </a:ln>
          <a:effectLst>
            <a:softEdge rad="112500"/>
          </a:effectLst>
        </p:spPr>
      </p:pic>
      <p:sp>
        <p:nvSpPr>
          <p:cNvPr id="12" name="思想气泡: 云 11">
            <a:extLst>
              <a:ext uri="{FF2B5EF4-FFF2-40B4-BE49-F238E27FC236}">
                <a16:creationId xmlns:a16="http://schemas.microsoft.com/office/drawing/2014/main" id="{B7AA8AC5-20B0-4361-9B78-3C30E4F02827}"/>
              </a:ext>
            </a:extLst>
          </p:cNvPr>
          <p:cNvSpPr/>
          <p:nvPr/>
        </p:nvSpPr>
        <p:spPr>
          <a:xfrm>
            <a:off x="9592940" y="1176890"/>
            <a:ext cx="1997233" cy="1169105"/>
          </a:xfrm>
          <a:prstGeom prst="cloudCallout">
            <a:avLst>
              <a:gd name="adj1" fmla="val -47660"/>
              <a:gd name="adj2" fmla="val 61018"/>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rPr>
              <a:t> “云”</a:t>
            </a:r>
            <a:endParaRPr lang="en-US" altLang="zh-CN" dirty="0">
              <a:solidFill>
                <a:schemeClr val="tx1"/>
              </a:solidFill>
            </a:endParaRPr>
          </a:p>
          <a:p>
            <a:pPr algn="ctr"/>
            <a:r>
              <a:rPr lang="zh-CN" altLang="en-US" dirty="0">
                <a:solidFill>
                  <a:schemeClr val="tx1"/>
                </a:solidFill>
              </a:rPr>
              <a:t>计算资源共享池</a:t>
            </a:r>
            <a:endParaRPr lang="en-US" altLang="zh-CN" dirty="0">
              <a:solidFill>
                <a:schemeClr val="tx1"/>
              </a:solidFill>
            </a:endParaRPr>
          </a:p>
        </p:txBody>
      </p:sp>
    </p:spTree>
    <p:extLst>
      <p:ext uri="{BB962C8B-B14F-4D97-AF65-F5344CB8AC3E}">
        <p14:creationId xmlns:p14="http://schemas.microsoft.com/office/powerpoint/2010/main" val="997062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99CFB-CD02-4FFB-9376-CC715F6F5EF5}"/>
              </a:ext>
            </a:extLst>
          </p:cNvPr>
          <p:cNvSpPr>
            <a:spLocks noGrp="1"/>
          </p:cNvSpPr>
          <p:nvPr>
            <p:ph type="title"/>
          </p:nvPr>
        </p:nvSpPr>
        <p:spPr>
          <a:xfrm>
            <a:off x="335360" y="30089"/>
            <a:ext cx="10868869" cy="563563"/>
          </a:xfrm>
        </p:spPr>
        <p:txBody>
          <a:bodyPr/>
          <a:lstStyle/>
          <a:p>
            <a:r>
              <a:rPr lang="zh-CN" altLang="en-US" dirty="0"/>
              <a:t>云服务</a:t>
            </a:r>
            <a:r>
              <a:rPr lang="en-US" altLang="zh-CN" dirty="0"/>
              <a:t>_</a:t>
            </a:r>
            <a:r>
              <a:rPr lang="zh-CN" altLang="en-US" dirty="0"/>
              <a:t>满足互联网用户新需求</a:t>
            </a:r>
          </a:p>
        </p:txBody>
      </p:sp>
      <p:sp>
        <p:nvSpPr>
          <p:cNvPr id="4" name="灯片编号占位符 3">
            <a:extLst>
              <a:ext uri="{FF2B5EF4-FFF2-40B4-BE49-F238E27FC236}">
                <a16:creationId xmlns:a16="http://schemas.microsoft.com/office/drawing/2014/main" id="{47E62248-AAE1-4F4F-BE7F-88F2367529C5}"/>
              </a:ext>
            </a:extLst>
          </p:cNvPr>
          <p:cNvSpPr>
            <a:spLocks noGrp="1"/>
          </p:cNvSpPr>
          <p:nvPr>
            <p:ph type="sldNum" sz="quarter" idx="12"/>
          </p:nvPr>
        </p:nvSpPr>
        <p:spPr/>
        <p:txBody>
          <a:bodyPr/>
          <a:lstStyle/>
          <a:p>
            <a:fld id="{7AF33C28-A71A-4459-B48B-0CF3BFDAB261}" type="slidenum">
              <a:rPr lang="en-US" altLang="zh-CN" smtClean="0"/>
              <a:pPr/>
              <a:t>33</a:t>
            </a:fld>
            <a:endParaRPr lang="en-US" altLang="zh-CN"/>
          </a:p>
        </p:txBody>
      </p:sp>
      <p:graphicFrame>
        <p:nvGraphicFramePr>
          <p:cNvPr id="11" name="图示 10">
            <a:extLst>
              <a:ext uri="{FF2B5EF4-FFF2-40B4-BE49-F238E27FC236}">
                <a16:creationId xmlns:a16="http://schemas.microsoft.com/office/drawing/2014/main" id="{249B906B-E437-4618-A577-2154F727B216}"/>
              </a:ext>
            </a:extLst>
          </p:cNvPr>
          <p:cNvGraphicFramePr/>
          <p:nvPr>
            <p:extLst>
              <p:ext uri="{D42A27DB-BD31-4B8C-83A1-F6EECF244321}">
                <p14:modId xmlns:p14="http://schemas.microsoft.com/office/powerpoint/2010/main" val="2459157589"/>
              </p:ext>
            </p:extLst>
          </p:nvPr>
        </p:nvGraphicFramePr>
        <p:xfrm>
          <a:off x="1212418" y="1700808"/>
          <a:ext cx="7899774" cy="4101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思想气泡: 云 11">
            <a:extLst>
              <a:ext uri="{FF2B5EF4-FFF2-40B4-BE49-F238E27FC236}">
                <a16:creationId xmlns:a16="http://schemas.microsoft.com/office/drawing/2014/main" id="{F463E825-4526-44CA-A321-1FEEFDE44DB8}"/>
              </a:ext>
            </a:extLst>
          </p:cNvPr>
          <p:cNvSpPr/>
          <p:nvPr/>
        </p:nvSpPr>
        <p:spPr>
          <a:xfrm>
            <a:off x="9112192" y="1055455"/>
            <a:ext cx="2736304" cy="1591359"/>
          </a:xfrm>
          <a:prstGeom prst="cloudCallout">
            <a:avLst>
              <a:gd name="adj1" fmla="val -38060"/>
              <a:gd name="adj2" fmla="val 71360"/>
            </a:avLst>
          </a:prstGeom>
          <a:gradFill flip="none" rotWithShape="1">
            <a:gsLst>
              <a:gs pos="0">
                <a:schemeClr val="lt1">
                  <a:shade val="30000"/>
                  <a:satMod val="115000"/>
                </a:schemeClr>
              </a:gs>
              <a:gs pos="24000">
                <a:schemeClr val="lt1">
                  <a:shade val="67500"/>
                  <a:satMod val="115000"/>
                </a:schemeClr>
              </a:gs>
              <a:gs pos="42000">
                <a:srgbClr val="C7D5AC">
                  <a:lumMod val="64000"/>
                  <a:lumOff val="36000"/>
                </a:srgbClr>
              </a:gs>
              <a:gs pos="100000">
                <a:srgbClr val="FFFFFF"/>
              </a:gs>
            </a:gsLst>
            <a:lin ang="10800000" scaled="1"/>
            <a:tileRect/>
          </a:gradFill>
          <a:effectLst>
            <a:outerShdw blurRad="50800" dist="38100" dir="16200000"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云计算为互联网用户的新需求</a:t>
            </a:r>
            <a:endParaRPr lang="en-US" altLang="zh-CN" dirty="0"/>
          </a:p>
          <a:p>
            <a:pPr algn="ctr"/>
            <a:r>
              <a:rPr lang="zh-CN" altLang="en-US" dirty="0"/>
              <a:t>提供了服务基础</a:t>
            </a:r>
            <a:r>
              <a:rPr lang="zh-CN" altLang="en-US" b="1" dirty="0"/>
              <a:t>！</a:t>
            </a:r>
          </a:p>
        </p:txBody>
      </p:sp>
    </p:spTree>
    <p:extLst>
      <p:ext uri="{BB962C8B-B14F-4D97-AF65-F5344CB8AC3E}">
        <p14:creationId xmlns:p14="http://schemas.microsoft.com/office/powerpoint/2010/main" val="783157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50329" y="20044"/>
            <a:ext cx="10868869" cy="563563"/>
          </a:xfrm>
        </p:spPr>
        <p:txBody>
          <a:bodyPr/>
          <a:lstStyle/>
          <a:p>
            <a:r>
              <a:rPr lang="zh-CN" altLang="zh-CN" dirty="0"/>
              <a:t>云计算的特点</a:t>
            </a:r>
            <a:endParaRPr lang="en-US" altLang="zh-CN" sz="20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34</a:t>
            </a:fld>
            <a:endParaRPr lang="en-US" altLang="zh-CN"/>
          </a:p>
        </p:txBody>
      </p:sp>
      <p:grpSp>
        <p:nvGrpSpPr>
          <p:cNvPr id="99449" name="Group 121"/>
          <p:cNvGrpSpPr>
            <a:grpSpLocks/>
          </p:cNvGrpSpPr>
          <p:nvPr/>
        </p:nvGrpSpPr>
        <p:grpSpPr bwMode="auto">
          <a:xfrm>
            <a:off x="1631504" y="1844824"/>
            <a:ext cx="6159442" cy="4099657"/>
            <a:chOff x="645" y="1104"/>
            <a:chExt cx="4054" cy="2732"/>
          </a:xfrm>
        </p:grpSpPr>
        <p:sp>
          <p:nvSpPr>
            <p:cNvPr id="99419" name="AutoShape 91"/>
            <p:cNvSpPr>
              <a:spLocks noChangeArrowheads="1"/>
            </p:cNvSpPr>
            <p:nvPr/>
          </p:nvSpPr>
          <p:spPr bwMode="gray">
            <a:xfrm rot="39573186">
              <a:off x="2899" y="1551"/>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420" name="AutoShape 92"/>
            <p:cNvSpPr>
              <a:spLocks noChangeArrowheads="1"/>
            </p:cNvSpPr>
            <p:nvPr/>
          </p:nvSpPr>
          <p:spPr bwMode="gray">
            <a:xfrm rot="3465783">
              <a:off x="2984" y="2814"/>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421" name="AutoShape 93"/>
            <p:cNvSpPr>
              <a:spLocks noChangeArrowheads="1"/>
            </p:cNvSpPr>
            <p:nvPr/>
          </p:nvSpPr>
          <p:spPr bwMode="gray">
            <a:xfrm rot="35969022">
              <a:off x="2163" y="1565"/>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422" name="AutoShape 94"/>
            <p:cNvSpPr>
              <a:spLocks noChangeArrowheads="1"/>
            </p:cNvSpPr>
            <p:nvPr/>
          </p:nvSpPr>
          <p:spPr bwMode="gray">
            <a:xfrm rot="7535209">
              <a:off x="2058" y="2766"/>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sp>
          <p:nvSpPr>
            <p:cNvPr id="99423" name="AutoShape 95"/>
            <p:cNvSpPr>
              <a:spLocks noChangeArrowheads="1"/>
            </p:cNvSpPr>
            <p:nvPr/>
          </p:nvSpPr>
          <p:spPr bwMode="gray">
            <a:xfrm>
              <a:off x="3296" y="2147"/>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424" name="AutoShape 96"/>
            <p:cNvSpPr>
              <a:spLocks noChangeArrowheads="1"/>
            </p:cNvSpPr>
            <p:nvPr/>
          </p:nvSpPr>
          <p:spPr bwMode="gray">
            <a:xfrm rot="10800000">
              <a:off x="1734" y="2172"/>
              <a:ext cx="489" cy="167"/>
            </a:xfrm>
            <a:prstGeom prst="rightArrow">
              <a:avLst>
                <a:gd name="adj1" fmla="val 35167"/>
                <a:gd name="adj2" fmla="val 121041"/>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426" name="Text Box 98"/>
            <p:cNvSpPr txBox="1">
              <a:spLocks noChangeArrowheads="1"/>
            </p:cNvSpPr>
            <p:nvPr/>
          </p:nvSpPr>
          <p:spPr bwMode="auto">
            <a:xfrm>
              <a:off x="3458" y="1104"/>
              <a:ext cx="82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2200" dirty="0"/>
                <a:t>超大规模</a:t>
              </a:r>
              <a:endParaRPr lang="en-US" altLang="zh-CN" sz="2200" dirty="0"/>
            </a:p>
          </p:txBody>
        </p:sp>
        <p:sp>
          <p:nvSpPr>
            <p:cNvPr id="99427" name="Text Box 99"/>
            <p:cNvSpPr txBox="1">
              <a:spLocks noChangeArrowheads="1"/>
            </p:cNvSpPr>
            <p:nvPr/>
          </p:nvSpPr>
          <p:spPr bwMode="auto">
            <a:xfrm>
              <a:off x="1198" y="1104"/>
              <a:ext cx="86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en-US" sz="2200" dirty="0"/>
                <a:t>极其</a:t>
              </a:r>
              <a:r>
                <a:rPr lang="zh-CN" altLang="zh-CN" sz="2200" dirty="0"/>
                <a:t>廉价</a:t>
              </a:r>
              <a:endParaRPr lang="en-US" altLang="zh-CN" sz="2200" b="1" dirty="0">
                <a:ea typeface="宋体" panose="02010600030101010101" pitchFamily="2" charset="-122"/>
              </a:endParaRPr>
            </a:p>
          </p:txBody>
        </p:sp>
        <p:sp>
          <p:nvSpPr>
            <p:cNvPr id="99428" name="Text Box 100"/>
            <p:cNvSpPr txBox="1">
              <a:spLocks noChangeArrowheads="1"/>
            </p:cNvSpPr>
            <p:nvPr/>
          </p:nvSpPr>
          <p:spPr bwMode="auto">
            <a:xfrm>
              <a:off x="4050" y="2148"/>
              <a:ext cx="64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2200" dirty="0"/>
                <a:t>虚拟化</a:t>
              </a:r>
              <a:endParaRPr lang="en-US" altLang="zh-CN" sz="2200" dirty="0"/>
            </a:p>
          </p:txBody>
        </p:sp>
        <p:sp>
          <p:nvSpPr>
            <p:cNvPr id="99429" name="Text Box 101"/>
            <p:cNvSpPr txBox="1">
              <a:spLocks noChangeArrowheads="1"/>
            </p:cNvSpPr>
            <p:nvPr/>
          </p:nvSpPr>
          <p:spPr bwMode="auto">
            <a:xfrm>
              <a:off x="3515" y="3216"/>
              <a:ext cx="811"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zh-CN" sz="2200" dirty="0"/>
                <a:t>扩展性</a:t>
              </a:r>
              <a:r>
                <a:rPr lang="zh-CN" altLang="zh-CN" sz="2000" dirty="0"/>
                <a:t>强</a:t>
              </a:r>
              <a:endParaRPr lang="en-US" altLang="zh-CN" sz="2000" b="1" dirty="0">
                <a:ea typeface="宋体" panose="02010600030101010101" pitchFamily="2" charset="-122"/>
              </a:endParaRPr>
            </a:p>
          </p:txBody>
        </p:sp>
        <p:sp>
          <p:nvSpPr>
            <p:cNvPr id="99430" name="Text Box 102"/>
            <p:cNvSpPr txBox="1">
              <a:spLocks noChangeArrowheads="1"/>
            </p:cNvSpPr>
            <p:nvPr/>
          </p:nvSpPr>
          <p:spPr bwMode="auto">
            <a:xfrm>
              <a:off x="645" y="2102"/>
              <a:ext cx="82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2200" dirty="0"/>
                <a:t>通用性强</a:t>
              </a:r>
              <a:endParaRPr lang="en-US" altLang="zh-CN" sz="2200" dirty="0"/>
            </a:p>
          </p:txBody>
        </p:sp>
        <p:sp>
          <p:nvSpPr>
            <p:cNvPr id="99431" name="Text Box 103"/>
            <p:cNvSpPr txBox="1">
              <a:spLocks noChangeArrowheads="1"/>
            </p:cNvSpPr>
            <p:nvPr/>
          </p:nvSpPr>
          <p:spPr bwMode="auto">
            <a:xfrm>
              <a:off x="1187" y="3177"/>
              <a:ext cx="82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2200" dirty="0"/>
                <a:t>高可靠性</a:t>
              </a:r>
              <a:endParaRPr lang="en-US" altLang="zh-CN" sz="2200" dirty="0"/>
            </a:p>
          </p:txBody>
        </p:sp>
        <p:sp>
          <p:nvSpPr>
            <p:cNvPr id="99432" name="Oval 104"/>
            <p:cNvSpPr>
              <a:spLocks noChangeArrowheads="1"/>
            </p:cNvSpPr>
            <p:nvPr/>
          </p:nvSpPr>
          <p:spPr bwMode="gray">
            <a:xfrm>
              <a:off x="1512" y="2174"/>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3" name="Oval 105"/>
            <p:cNvSpPr>
              <a:spLocks noChangeArrowheads="1"/>
            </p:cNvSpPr>
            <p:nvPr/>
          </p:nvSpPr>
          <p:spPr bwMode="gray">
            <a:xfrm>
              <a:off x="2088" y="1200"/>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4" name="Oval 106"/>
            <p:cNvSpPr>
              <a:spLocks noChangeArrowheads="1"/>
            </p:cNvSpPr>
            <p:nvPr/>
          </p:nvSpPr>
          <p:spPr bwMode="gray">
            <a:xfrm>
              <a:off x="3288" y="1200"/>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5" name="Oval 107"/>
            <p:cNvSpPr>
              <a:spLocks noChangeArrowheads="1"/>
            </p:cNvSpPr>
            <p:nvPr/>
          </p:nvSpPr>
          <p:spPr bwMode="gray">
            <a:xfrm>
              <a:off x="1939" y="3024"/>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6" name="Oval 108"/>
            <p:cNvSpPr>
              <a:spLocks noChangeArrowheads="1"/>
            </p:cNvSpPr>
            <p:nvPr/>
          </p:nvSpPr>
          <p:spPr bwMode="gray">
            <a:xfrm>
              <a:off x="3372" y="3106"/>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7" name="Oval 109"/>
            <p:cNvSpPr>
              <a:spLocks noChangeArrowheads="1"/>
            </p:cNvSpPr>
            <p:nvPr/>
          </p:nvSpPr>
          <p:spPr bwMode="gray">
            <a:xfrm>
              <a:off x="3864" y="2172"/>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438" name="Oval 110"/>
            <p:cNvSpPr>
              <a:spLocks noChangeArrowheads="1"/>
            </p:cNvSpPr>
            <p:nvPr/>
          </p:nvSpPr>
          <p:spPr bwMode="gray">
            <a:xfrm>
              <a:off x="2257" y="2137"/>
              <a:ext cx="164" cy="327"/>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99439" name="Oval 111"/>
            <p:cNvSpPr>
              <a:spLocks noChangeArrowheads="1"/>
            </p:cNvSpPr>
            <p:nvPr/>
          </p:nvSpPr>
          <p:spPr bwMode="gray">
            <a:xfrm>
              <a:off x="2223" y="2102"/>
              <a:ext cx="164" cy="327"/>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99440" name="Oval 112"/>
            <p:cNvSpPr>
              <a:spLocks noChangeArrowheads="1"/>
            </p:cNvSpPr>
            <p:nvPr/>
          </p:nvSpPr>
          <p:spPr bwMode="gray">
            <a:xfrm>
              <a:off x="2327" y="2136"/>
              <a:ext cx="933" cy="327"/>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99441" name="Oval 113"/>
            <p:cNvSpPr>
              <a:spLocks noChangeArrowheads="1"/>
            </p:cNvSpPr>
            <p:nvPr/>
          </p:nvSpPr>
          <p:spPr bwMode="gray">
            <a:xfrm>
              <a:off x="2328" y="2138"/>
              <a:ext cx="933" cy="327"/>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99442" name="Oval 114"/>
            <p:cNvSpPr>
              <a:spLocks noChangeArrowheads="1"/>
            </p:cNvSpPr>
            <p:nvPr/>
          </p:nvSpPr>
          <p:spPr bwMode="gray">
            <a:xfrm>
              <a:off x="3073" y="2070"/>
              <a:ext cx="299" cy="327"/>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endParaRPr lang="zh-CN" altLang="en-US"/>
            </a:p>
          </p:txBody>
        </p:sp>
        <p:grpSp>
          <p:nvGrpSpPr>
            <p:cNvPr id="99443" name="Group 115"/>
            <p:cNvGrpSpPr>
              <a:grpSpLocks/>
            </p:cNvGrpSpPr>
            <p:nvPr/>
          </p:nvGrpSpPr>
          <p:grpSpPr bwMode="auto">
            <a:xfrm>
              <a:off x="2316" y="1839"/>
              <a:ext cx="952" cy="899"/>
              <a:chOff x="4057" y="1615"/>
              <a:chExt cx="1466" cy="1398"/>
            </a:xfrm>
          </p:grpSpPr>
          <p:sp>
            <p:nvSpPr>
              <p:cNvPr id="99444" name="Oval 116"/>
              <p:cNvSpPr>
                <a:spLocks noChangeArrowheads="1"/>
              </p:cNvSpPr>
              <p:nvPr/>
            </p:nvSpPr>
            <p:spPr bwMode="gray">
              <a:xfrm>
                <a:off x="4057" y="1615"/>
                <a:ext cx="1466" cy="1398"/>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9445" name="Oval 11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9446" name="Oval 11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9447" name="Oval 119"/>
              <p:cNvSpPr>
                <a:spLocks noChangeArrowheads="1"/>
              </p:cNvSpPr>
              <p:nvPr/>
            </p:nvSpPr>
            <p:spPr bwMode="gray">
              <a:xfrm>
                <a:off x="4154" y="1666"/>
                <a:ext cx="1210" cy="1034"/>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99448" name="Text Box 120"/>
            <p:cNvSpPr txBox="1">
              <a:spLocks noChangeArrowheads="1"/>
            </p:cNvSpPr>
            <p:nvPr/>
          </p:nvSpPr>
          <p:spPr bwMode="gray">
            <a:xfrm>
              <a:off x="2477" y="2105"/>
              <a:ext cx="601"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zh-CN" sz="2000" b="1" dirty="0"/>
                <a:t>云计算</a:t>
              </a:r>
              <a:endParaRPr lang="en-US" altLang="zh-CN" sz="2000" b="1" dirty="0"/>
            </a:p>
            <a:p>
              <a:pPr algn="ctr" eaLnBrk="0" hangingPunct="0"/>
              <a:r>
                <a:rPr lang="zh-CN" altLang="zh-CN" sz="2000" b="1" dirty="0"/>
                <a:t>特点</a:t>
              </a:r>
              <a:endParaRPr lang="en-US" altLang="zh-CN" sz="2000" dirty="0">
                <a:solidFill>
                  <a:srgbClr val="000000"/>
                </a:solidFill>
                <a:ea typeface="宋体" panose="02010600030101010101" pitchFamily="2" charset="-122"/>
              </a:endParaRPr>
            </a:p>
          </p:txBody>
        </p:sp>
        <p:sp>
          <p:nvSpPr>
            <p:cNvPr id="36" name="AutoShape 94">
              <a:extLst>
                <a:ext uri="{FF2B5EF4-FFF2-40B4-BE49-F238E27FC236}">
                  <a16:creationId xmlns:a16="http://schemas.microsoft.com/office/drawing/2014/main" id="{6D1866A5-CBF4-4520-B7FB-E6766F148C6F}"/>
                </a:ext>
              </a:extLst>
            </p:cNvPr>
            <p:cNvSpPr>
              <a:spLocks noChangeArrowheads="1"/>
            </p:cNvSpPr>
            <p:nvPr/>
          </p:nvSpPr>
          <p:spPr bwMode="gray">
            <a:xfrm rot="5400000">
              <a:off x="2502" y="2925"/>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dirty="0"/>
            </a:p>
          </p:txBody>
        </p:sp>
        <p:sp>
          <p:nvSpPr>
            <p:cNvPr id="37" name="Oval 107">
              <a:extLst>
                <a:ext uri="{FF2B5EF4-FFF2-40B4-BE49-F238E27FC236}">
                  <a16:creationId xmlns:a16="http://schemas.microsoft.com/office/drawing/2014/main" id="{01E62EB8-BFDC-428E-A7CF-D44552CFA6A9}"/>
                </a:ext>
              </a:extLst>
            </p:cNvPr>
            <p:cNvSpPr>
              <a:spLocks noChangeArrowheads="1"/>
            </p:cNvSpPr>
            <p:nvPr/>
          </p:nvSpPr>
          <p:spPr bwMode="gray">
            <a:xfrm>
              <a:off x="2660" y="3324"/>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Text Box 103">
              <a:extLst>
                <a:ext uri="{FF2B5EF4-FFF2-40B4-BE49-F238E27FC236}">
                  <a16:creationId xmlns:a16="http://schemas.microsoft.com/office/drawing/2014/main" id="{F850C50C-D555-4760-86BC-093FA6A1062F}"/>
                </a:ext>
              </a:extLst>
            </p:cNvPr>
            <p:cNvSpPr txBox="1">
              <a:spLocks noChangeArrowheads="1"/>
            </p:cNvSpPr>
            <p:nvPr/>
          </p:nvSpPr>
          <p:spPr bwMode="auto">
            <a:xfrm>
              <a:off x="2321" y="3565"/>
              <a:ext cx="82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2200" dirty="0"/>
                <a:t>按需服务</a:t>
              </a:r>
              <a:endParaRPr lang="en-US" altLang="zh-CN" sz="2200" dirty="0"/>
            </a:p>
          </p:txBody>
        </p:sp>
      </p:grpSp>
      <p:pic>
        <p:nvPicPr>
          <p:cNvPr id="9" name="图片 8">
            <a:extLst>
              <a:ext uri="{FF2B5EF4-FFF2-40B4-BE49-F238E27FC236}">
                <a16:creationId xmlns:a16="http://schemas.microsoft.com/office/drawing/2014/main" id="{8F87133F-5B17-4D3F-B234-64D5D22A6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323757">
            <a:off x="8549255" y="1259364"/>
            <a:ext cx="2389297" cy="1638581"/>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275259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99CFB-CD02-4FFB-9376-CC715F6F5EF5}"/>
              </a:ext>
            </a:extLst>
          </p:cNvPr>
          <p:cNvSpPr>
            <a:spLocks noGrp="1"/>
          </p:cNvSpPr>
          <p:nvPr>
            <p:ph type="title"/>
          </p:nvPr>
        </p:nvSpPr>
        <p:spPr>
          <a:xfrm>
            <a:off x="551384" y="91682"/>
            <a:ext cx="10868869" cy="563563"/>
          </a:xfrm>
        </p:spPr>
        <p:txBody>
          <a:bodyPr/>
          <a:lstStyle/>
          <a:p>
            <a:r>
              <a:rPr lang="zh-CN" altLang="zh-CN" dirty="0"/>
              <a:t>云计算的服务模式</a:t>
            </a:r>
            <a:endParaRPr lang="zh-CN" altLang="en-US" dirty="0"/>
          </a:p>
        </p:txBody>
      </p:sp>
      <p:sp>
        <p:nvSpPr>
          <p:cNvPr id="4" name="灯片编号占位符 3">
            <a:extLst>
              <a:ext uri="{FF2B5EF4-FFF2-40B4-BE49-F238E27FC236}">
                <a16:creationId xmlns:a16="http://schemas.microsoft.com/office/drawing/2014/main" id="{47E62248-AAE1-4F4F-BE7F-88F2367529C5}"/>
              </a:ext>
            </a:extLst>
          </p:cNvPr>
          <p:cNvSpPr>
            <a:spLocks noGrp="1"/>
          </p:cNvSpPr>
          <p:nvPr>
            <p:ph type="sldNum" sz="quarter" idx="12"/>
          </p:nvPr>
        </p:nvSpPr>
        <p:spPr/>
        <p:txBody>
          <a:bodyPr/>
          <a:lstStyle/>
          <a:p>
            <a:fld id="{7AF33C28-A71A-4459-B48B-0CF3BFDAB261}" type="slidenum">
              <a:rPr lang="en-US" altLang="zh-CN" smtClean="0"/>
              <a:pPr/>
              <a:t>35</a:t>
            </a:fld>
            <a:endParaRPr lang="en-US" altLang="zh-CN"/>
          </a:p>
        </p:txBody>
      </p:sp>
      <p:sp>
        <p:nvSpPr>
          <p:cNvPr id="10" name="文本框 9">
            <a:extLst>
              <a:ext uri="{FF2B5EF4-FFF2-40B4-BE49-F238E27FC236}">
                <a16:creationId xmlns:a16="http://schemas.microsoft.com/office/drawing/2014/main" id="{3B68BA91-EE18-4549-AAA5-32F94BDDFEA9}"/>
              </a:ext>
            </a:extLst>
          </p:cNvPr>
          <p:cNvSpPr txBox="1"/>
          <p:nvPr/>
        </p:nvSpPr>
        <p:spPr>
          <a:xfrm>
            <a:off x="1199456" y="1068280"/>
            <a:ext cx="9417963" cy="461665"/>
          </a:xfrm>
          <a:prstGeom prst="rect">
            <a:avLst/>
          </a:prstGeom>
          <a:noFill/>
        </p:spPr>
        <p:txBody>
          <a:bodyPr wrap="none" rtlCol="0">
            <a:spAutoFit/>
          </a:bodyPr>
          <a:lstStyle/>
          <a:p>
            <a:r>
              <a:rPr lang="zh-CN" altLang="zh-CN" sz="2400" dirty="0"/>
              <a:t>云计算按照部署模式和服务对象可以分为私有云、公有云和混合云</a:t>
            </a:r>
          </a:p>
        </p:txBody>
      </p:sp>
      <p:pic>
        <p:nvPicPr>
          <p:cNvPr id="12" name="图片 11">
            <a:extLst>
              <a:ext uri="{FF2B5EF4-FFF2-40B4-BE49-F238E27FC236}">
                <a16:creationId xmlns:a16="http://schemas.microsoft.com/office/drawing/2014/main" id="{76B49FA6-9768-4416-BD65-0103D719C66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69869" y="1920210"/>
            <a:ext cx="6624736" cy="4442812"/>
          </a:xfrm>
          <a:prstGeom prst="rect">
            <a:avLst/>
          </a:prstGeom>
        </p:spPr>
      </p:pic>
    </p:spTree>
    <p:extLst>
      <p:ext uri="{BB962C8B-B14F-4D97-AF65-F5344CB8AC3E}">
        <p14:creationId xmlns:p14="http://schemas.microsoft.com/office/powerpoint/2010/main" val="3996012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699CFB-CD02-4FFB-9376-CC715F6F5EF5}"/>
              </a:ext>
            </a:extLst>
          </p:cNvPr>
          <p:cNvSpPr>
            <a:spLocks noGrp="1"/>
          </p:cNvSpPr>
          <p:nvPr>
            <p:ph type="title"/>
          </p:nvPr>
        </p:nvSpPr>
        <p:spPr>
          <a:xfrm>
            <a:off x="335360" y="92014"/>
            <a:ext cx="10868869" cy="563563"/>
          </a:xfrm>
        </p:spPr>
        <p:txBody>
          <a:bodyPr/>
          <a:lstStyle/>
          <a:p>
            <a:r>
              <a:rPr lang="zh-CN" altLang="zh-CN" dirty="0"/>
              <a:t>云计算的服务类型和服务层次</a:t>
            </a:r>
            <a:endParaRPr lang="zh-CN" altLang="en-US" dirty="0"/>
          </a:p>
        </p:txBody>
      </p:sp>
      <p:sp>
        <p:nvSpPr>
          <p:cNvPr id="4" name="灯片编号占位符 3">
            <a:extLst>
              <a:ext uri="{FF2B5EF4-FFF2-40B4-BE49-F238E27FC236}">
                <a16:creationId xmlns:a16="http://schemas.microsoft.com/office/drawing/2014/main" id="{47E62248-AAE1-4F4F-BE7F-88F2367529C5}"/>
              </a:ext>
            </a:extLst>
          </p:cNvPr>
          <p:cNvSpPr>
            <a:spLocks noGrp="1"/>
          </p:cNvSpPr>
          <p:nvPr>
            <p:ph type="sldNum" sz="quarter" idx="12"/>
          </p:nvPr>
        </p:nvSpPr>
        <p:spPr/>
        <p:txBody>
          <a:bodyPr/>
          <a:lstStyle/>
          <a:p>
            <a:fld id="{7AF33C28-A71A-4459-B48B-0CF3BFDAB261}" type="slidenum">
              <a:rPr lang="en-US" altLang="zh-CN" smtClean="0"/>
              <a:pPr/>
              <a:t>36</a:t>
            </a:fld>
            <a:endParaRPr lang="en-US" altLang="zh-CN"/>
          </a:p>
        </p:txBody>
      </p:sp>
      <p:sp>
        <p:nvSpPr>
          <p:cNvPr id="10" name="文本框 9">
            <a:extLst>
              <a:ext uri="{FF2B5EF4-FFF2-40B4-BE49-F238E27FC236}">
                <a16:creationId xmlns:a16="http://schemas.microsoft.com/office/drawing/2014/main" id="{3B68BA91-EE18-4549-AAA5-32F94BDDFEA9}"/>
              </a:ext>
            </a:extLst>
          </p:cNvPr>
          <p:cNvSpPr txBox="1"/>
          <p:nvPr/>
        </p:nvSpPr>
        <p:spPr>
          <a:xfrm>
            <a:off x="2129355" y="932472"/>
            <a:ext cx="6517162" cy="1554272"/>
          </a:xfrm>
          <a:prstGeom prst="rect">
            <a:avLst/>
          </a:prstGeom>
          <a:noFill/>
        </p:spPr>
        <p:txBody>
          <a:bodyPr wrap="square" rtlCol="0">
            <a:spAutoFit/>
          </a:bodyPr>
          <a:lstStyle/>
          <a:p>
            <a:pPr marL="342900" indent="-342900">
              <a:lnSpc>
                <a:spcPts val="3600"/>
              </a:lnSpc>
              <a:spcBef>
                <a:spcPts val="1200"/>
              </a:spcBef>
              <a:spcAft>
                <a:spcPts val="600"/>
              </a:spcAft>
              <a:buClr>
                <a:schemeClr val="hlink"/>
              </a:buClr>
              <a:buFont typeface="Wingdings" panose="05000000000000000000" pitchFamily="2" charset="2"/>
              <a:buChar char="v"/>
            </a:pPr>
            <a:r>
              <a:rPr lang="zh-CN" altLang="zh-CN" sz="2200" dirty="0"/>
              <a:t>云计算按照服务类型分为</a:t>
            </a:r>
            <a:r>
              <a:rPr lang="en-US" altLang="zh-CN" sz="2200" dirty="0"/>
              <a:t>3</a:t>
            </a:r>
            <a:r>
              <a:rPr lang="zh-CN" altLang="zh-CN" sz="2200" dirty="0"/>
              <a:t>个层次：</a:t>
            </a:r>
            <a:endParaRPr lang="en-US" altLang="zh-CN" sz="2200" dirty="0"/>
          </a:p>
          <a:p>
            <a:pPr marL="342900" indent="-342900">
              <a:buFont typeface="Wingdings" panose="05000000000000000000" pitchFamily="2" charset="2"/>
              <a:buChar char="Ø"/>
            </a:pPr>
            <a:r>
              <a:rPr lang="zh-CN" altLang="zh-CN" sz="2000" dirty="0"/>
              <a:t>软件即服务</a:t>
            </a:r>
            <a:r>
              <a:rPr lang="en-US" altLang="zh-CN" sz="2000" dirty="0"/>
              <a:t>(Software as a </a:t>
            </a:r>
            <a:r>
              <a:rPr lang="en-US" altLang="zh-CN" sz="2000" dirty="0" err="1"/>
              <a:t>Service,SaaS</a:t>
            </a:r>
            <a:r>
              <a:rPr lang="en-US" altLang="zh-CN" sz="2000" dirty="0"/>
              <a:t>)</a:t>
            </a:r>
            <a:endParaRPr lang="zh-CN" altLang="zh-CN" sz="2000" dirty="0"/>
          </a:p>
          <a:p>
            <a:pPr marL="342900" indent="-342900">
              <a:buFont typeface="Wingdings" panose="05000000000000000000" pitchFamily="2" charset="2"/>
              <a:buChar char="Ø"/>
            </a:pPr>
            <a:r>
              <a:rPr lang="zh-CN" altLang="zh-CN" sz="2000" dirty="0"/>
              <a:t>平台即服务</a:t>
            </a:r>
            <a:r>
              <a:rPr lang="en-US" altLang="zh-CN" sz="2000" dirty="0"/>
              <a:t>(Platform as a </a:t>
            </a:r>
            <a:r>
              <a:rPr lang="en-US" altLang="zh-CN" sz="2000" dirty="0" err="1"/>
              <a:t>Service,PaaS</a:t>
            </a:r>
            <a:r>
              <a:rPr lang="en-US" altLang="zh-CN" sz="2000" dirty="0"/>
              <a:t>)</a:t>
            </a:r>
          </a:p>
          <a:p>
            <a:pPr marL="342900" indent="-342900">
              <a:buFont typeface="Wingdings" panose="05000000000000000000" pitchFamily="2" charset="2"/>
              <a:buChar char="Ø"/>
            </a:pPr>
            <a:r>
              <a:rPr lang="zh-CN" altLang="zh-CN" sz="2000" dirty="0"/>
              <a:t>基础设施即服务</a:t>
            </a:r>
            <a:r>
              <a:rPr lang="en-US" altLang="zh-CN" sz="2000" dirty="0"/>
              <a:t>(Infrastructure as a </a:t>
            </a:r>
            <a:r>
              <a:rPr lang="en-US" altLang="zh-CN" sz="2000" dirty="0" err="1"/>
              <a:t>Service,IaaS</a:t>
            </a:r>
            <a:r>
              <a:rPr lang="en-US" altLang="zh-CN" sz="2000" dirty="0"/>
              <a:t>)</a:t>
            </a:r>
          </a:p>
        </p:txBody>
      </p:sp>
      <p:graphicFrame>
        <p:nvGraphicFramePr>
          <p:cNvPr id="3" name="表格 2">
            <a:extLst>
              <a:ext uri="{FF2B5EF4-FFF2-40B4-BE49-F238E27FC236}">
                <a16:creationId xmlns:a16="http://schemas.microsoft.com/office/drawing/2014/main" id="{2E25D618-207B-4763-8301-B5B2D1F75A51}"/>
              </a:ext>
            </a:extLst>
          </p:cNvPr>
          <p:cNvGraphicFramePr>
            <a:graphicFrameLocks noGrp="1"/>
          </p:cNvGraphicFramePr>
          <p:nvPr>
            <p:extLst>
              <p:ext uri="{D42A27DB-BD31-4B8C-83A1-F6EECF244321}">
                <p14:modId xmlns:p14="http://schemas.microsoft.com/office/powerpoint/2010/main" val="1915065791"/>
              </p:ext>
            </p:extLst>
          </p:nvPr>
        </p:nvGraphicFramePr>
        <p:xfrm>
          <a:off x="911425" y="2486744"/>
          <a:ext cx="8737000" cy="3894584"/>
        </p:xfrm>
        <a:graphic>
          <a:graphicData uri="http://schemas.openxmlformats.org/drawingml/2006/table">
            <a:tbl>
              <a:tblPr firstRow="1" firstCol="1" bandRow="1">
                <a:tableStyleId>{5C22544A-7EE6-4342-B048-85BDC9FD1C3A}</a:tableStyleId>
              </a:tblPr>
              <a:tblGrid>
                <a:gridCol w="943883">
                  <a:extLst>
                    <a:ext uri="{9D8B030D-6E8A-4147-A177-3AD203B41FA5}">
                      <a16:colId xmlns:a16="http://schemas.microsoft.com/office/drawing/2014/main" val="1971777488"/>
                    </a:ext>
                  </a:extLst>
                </a:gridCol>
                <a:gridCol w="1022191">
                  <a:extLst>
                    <a:ext uri="{9D8B030D-6E8A-4147-A177-3AD203B41FA5}">
                      <a16:colId xmlns:a16="http://schemas.microsoft.com/office/drawing/2014/main" val="1290576450"/>
                    </a:ext>
                  </a:extLst>
                </a:gridCol>
                <a:gridCol w="1887766">
                  <a:extLst>
                    <a:ext uri="{9D8B030D-6E8A-4147-A177-3AD203B41FA5}">
                      <a16:colId xmlns:a16="http://schemas.microsoft.com/office/drawing/2014/main" val="1325373106"/>
                    </a:ext>
                  </a:extLst>
                </a:gridCol>
                <a:gridCol w="1074967">
                  <a:extLst>
                    <a:ext uri="{9D8B030D-6E8A-4147-A177-3AD203B41FA5}">
                      <a16:colId xmlns:a16="http://schemas.microsoft.com/office/drawing/2014/main" val="2762711319"/>
                    </a:ext>
                  </a:extLst>
                </a:gridCol>
                <a:gridCol w="2323405">
                  <a:extLst>
                    <a:ext uri="{9D8B030D-6E8A-4147-A177-3AD203B41FA5}">
                      <a16:colId xmlns:a16="http://schemas.microsoft.com/office/drawing/2014/main" val="1494257876"/>
                    </a:ext>
                  </a:extLst>
                </a:gridCol>
                <a:gridCol w="1484788">
                  <a:extLst>
                    <a:ext uri="{9D8B030D-6E8A-4147-A177-3AD203B41FA5}">
                      <a16:colId xmlns:a16="http://schemas.microsoft.com/office/drawing/2014/main" val="2166072123"/>
                    </a:ext>
                  </a:extLst>
                </a:gridCol>
              </a:tblGrid>
              <a:tr h="968696">
                <a:tc>
                  <a:txBody>
                    <a:bodyPr/>
                    <a:lstStyle/>
                    <a:p>
                      <a:pPr algn="ctr">
                        <a:lnSpc>
                          <a:spcPts val="1800"/>
                        </a:lnSpc>
                        <a:spcAft>
                          <a:spcPts val="0"/>
                        </a:spcAft>
                      </a:pPr>
                      <a:r>
                        <a:rPr lang="zh-CN" sz="1600" kern="100" dirty="0">
                          <a:solidFill>
                            <a:srgbClr val="FFFFFF"/>
                          </a:solidFill>
                          <a:effectLst/>
                        </a:rPr>
                        <a:t>服务</a:t>
                      </a:r>
                      <a:endParaRPr lang="en-US" altLang="zh-CN" sz="1600" kern="100" dirty="0">
                        <a:solidFill>
                          <a:srgbClr val="FFFFFF"/>
                        </a:solidFill>
                        <a:effectLst/>
                      </a:endParaRPr>
                    </a:p>
                    <a:p>
                      <a:pPr algn="ctr">
                        <a:lnSpc>
                          <a:spcPts val="1800"/>
                        </a:lnSpc>
                        <a:spcAft>
                          <a:spcPts val="0"/>
                        </a:spcAft>
                      </a:pPr>
                      <a:r>
                        <a:rPr lang="zh-CN" sz="1600" kern="100" dirty="0">
                          <a:solidFill>
                            <a:srgbClr val="FFFFFF"/>
                          </a:solidFill>
                          <a:effectLst/>
                        </a:rPr>
                        <a:t>类型</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600" kern="100" dirty="0">
                          <a:solidFill>
                            <a:srgbClr val="FFFFFF"/>
                          </a:solidFill>
                          <a:effectLst/>
                        </a:rPr>
                        <a:t>释义</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600" kern="100" dirty="0">
                          <a:solidFill>
                            <a:srgbClr val="FFFFFF"/>
                          </a:solidFill>
                          <a:effectLst/>
                        </a:rPr>
                        <a:t>云提供者</a:t>
                      </a:r>
                    </a:p>
                    <a:p>
                      <a:pPr algn="ctr">
                        <a:lnSpc>
                          <a:spcPts val="1800"/>
                        </a:lnSpc>
                        <a:spcAft>
                          <a:spcPts val="0"/>
                        </a:spcAft>
                      </a:pPr>
                      <a:r>
                        <a:rPr lang="zh-CN" sz="1600" kern="100" dirty="0">
                          <a:solidFill>
                            <a:srgbClr val="FFFFFF"/>
                          </a:solidFill>
                          <a:effectLst/>
                        </a:rPr>
                        <a:t>服务内容</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600" kern="100" dirty="0">
                          <a:solidFill>
                            <a:srgbClr val="FFFFFF"/>
                          </a:solidFill>
                          <a:effectLst/>
                        </a:rPr>
                        <a:t>服务</a:t>
                      </a:r>
                    </a:p>
                    <a:p>
                      <a:pPr algn="ctr">
                        <a:lnSpc>
                          <a:spcPts val="1800"/>
                        </a:lnSpc>
                        <a:spcAft>
                          <a:spcPts val="0"/>
                        </a:spcAft>
                      </a:pPr>
                      <a:r>
                        <a:rPr lang="zh-CN" sz="1600" kern="100" dirty="0">
                          <a:solidFill>
                            <a:srgbClr val="FFFFFF"/>
                          </a:solidFill>
                          <a:effectLst/>
                        </a:rPr>
                        <a:t>对象</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600" kern="100" dirty="0">
                          <a:solidFill>
                            <a:srgbClr val="FFFFFF"/>
                          </a:solidFill>
                          <a:effectLst/>
                        </a:rPr>
                        <a:t>云用户</a:t>
                      </a:r>
                    </a:p>
                    <a:p>
                      <a:pPr algn="ctr">
                        <a:lnSpc>
                          <a:spcPts val="1800"/>
                        </a:lnSpc>
                        <a:spcAft>
                          <a:spcPts val="0"/>
                        </a:spcAft>
                      </a:pPr>
                      <a:r>
                        <a:rPr lang="zh-CN" sz="1600" kern="100" dirty="0">
                          <a:solidFill>
                            <a:srgbClr val="FFFFFF"/>
                          </a:solidFill>
                          <a:effectLst/>
                        </a:rPr>
                        <a:t>使用方式</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600" kern="100" dirty="0">
                          <a:solidFill>
                            <a:srgbClr val="FFFFFF"/>
                          </a:solidFill>
                          <a:effectLst/>
                        </a:rPr>
                        <a:t>产品举例</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17690252"/>
                  </a:ext>
                </a:extLst>
              </a:tr>
              <a:tr h="971104">
                <a:tc>
                  <a:txBody>
                    <a:bodyPr/>
                    <a:lstStyle/>
                    <a:p>
                      <a:pPr algn="ctr">
                        <a:lnSpc>
                          <a:spcPts val="1000"/>
                        </a:lnSpc>
                        <a:spcAft>
                          <a:spcPts val="0"/>
                        </a:spcAft>
                      </a:pPr>
                      <a:r>
                        <a:rPr lang="en-US" sz="1600" kern="100" dirty="0">
                          <a:solidFill>
                            <a:srgbClr val="FFFFFF"/>
                          </a:solidFill>
                          <a:effectLst/>
                        </a:rPr>
                        <a:t>SaaS</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软件即</a:t>
                      </a:r>
                      <a:endParaRPr lang="en-US" altLang="zh-CN" sz="1400" kern="100" dirty="0">
                        <a:effectLst/>
                      </a:endParaRPr>
                    </a:p>
                    <a:p>
                      <a:pPr algn="ctr">
                        <a:lnSpc>
                          <a:spcPts val="1800"/>
                        </a:lnSpc>
                        <a:spcAft>
                          <a:spcPts val="0"/>
                        </a:spcAft>
                      </a:pPr>
                      <a:r>
                        <a:rPr lang="zh-CN" sz="1400" kern="100" dirty="0">
                          <a:effectLst/>
                        </a:rPr>
                        <a:t>服务</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SaaS</a:t>
                      </a:r>
                      <a:r>
                        <a:rPr lang="zh-CN" sz="1400" kern="100" dirty="0">
                          <a:effectLst/>
                        </a:rPr>
                        <a:t>公司提供</a:t>
                      </a:r>
                      <a:endParaRPr lang="en-US" altLang="zh-CN" sz="1400" kern="100" dirty="0">
                        <a:effectLst/>
                      </a:endParaRPr>
                    </a:p>
                    <a:p>
                      <a:pPr algn="ctr">
                        <a:lnSpc>
                          <a:spcPts val="1800"/>
                        </a:lnSpc>
                        <a:spcAft>
                          <a:spcPts val="0"/>
                        </a:spcAft>
                      </a:pPr>
                      <a:r>
                        <a:rPr lang="zh-CN" sz="1400" kern="100" dirty="0">
                          <a:effectLst/>
                        </a:rPr>
                        <a:t>完整的可直接使用的应用程序</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软件应用</a:t>
                      </a:r>
                    </a:p>
                    <a:p>
                      <a:pPr algn="ctr">
                        <a:lnSpc>
                          <a:spcPts val="1800"/>
                        </a:lnSpc>
                        <a:spcAft>
                          <a:spcPts val="0"/>
                        </a:spcAft>
                      </a:pPr>
                      <a:r>
                        <a:rPr lang="zh-CN" sz="1400" kern="100" dirty="0">
                          <a:effectLst/>
                        </a:rPr>
                        <a:t>的终端用户</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通常用户登录浏览</a:t>
                      </a:r>
                    </a:p>
                    <a:p>
                      <a:pPr algn="ctr">
                        <a:lnSpc>
                          <a:spcPts val="1800"/>
                        </a:lnSpc>
                        <a:spcAft>
                          <a:spcPts val="0"/>
                        </a:spcAft>
                      </a:pPr>
                      <a:r>
                        <a:rPr lang="zh-CN" sz="1400" kern="100" dirty="0">
                          <a:effectLst/>
                        </a:rPr>
                        <a:t>器即可打开软件</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Google Apps</a:t>
                      </a:r>
                      <a:r>
                        <a:rPr lang="zh-CN" sz="1400" kern="100" dirty="0">
                          <a:effectLst/>
                        </a:rPr>
                        <a:t>，</a:t>
                      </a:r>
                    </a:p>
                    <a:p>
                      <a:pPr algn="ctr">
                        <a:lnSpc>
                          <a:spcPts val="1800"/>
                        </a:lnSpc>
                        <a:spcAft>
                          <a:spcPts val="0"/>
                        </a:spcAft>
                      </a:pPr>
                      <a:r>
                        <a:rPr lang="en-US" sz="1400" kern="100" dirty="0">
                          <a:effectLst/>
                        </a:rPr>
                        <a:t>Salesforce CRM</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49367672"/>
                  </a:ext>
                </a:extLst>
              </a:tr>
              <a:tr h="977392">
                <a:tc>
                  <a:txBody>
                    <a:bodyPr/>
                    <a:lstStyle/>
                    <a:p>
                      <a:pPr algn="ctr">
                        <a:lnSpc>
                          <a:spcPts val="1000"/>
                        </a:lnSpc>
                        <a:spcAft>
                          <a:spcPts val="0"/>
                        </a:spcAft>
                      </a:pPr>
                      <a:r>
                        <a:rPr lang="en-US" sz="1600" kern="100" dirty="0">
                          <a:solidFill>
                            <a:srgbClr val="FFFFFF"/>
                          </a:solidFill>
                          <a:effectLst/>
                        </a:rPr>
                        <a:t>PaaS</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平台即</a:t>
                      </a:r>
                      <a:endParaRPr lang="en-US" altLang="zh-CN" sz="1400" kern="100" dirty="0">
                        <a:effectLst/>
                      </a:endParaRPr>
                    </a:p>
                    <a:p>
                      <a:pPr algn="ctr">
                        <a:lnSpc>
                          <a:spcPts val="1800"/>
                        </a:lnSpc>
                        <a:spcAft>
                          <a:spcPts val="0"/>
                        </a:spcAft>
                      </a:pPr>
                      <a:r>
                        <a:rPr lang="zh-CN" sz="1400" kern="100" dirty="0">
                          <a:effectLst/>
                        </a:rPr>
                        <a:t>服务</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PaaS</a:t>
                      </a:r>
                      <a:r>
                        <a:rPr lang="zh-CN" sz="1400" kern="100" dirty="0">
                          <a:effectLst/>
                        </a:rPr>
                        <a:t>公司提供应用程序开发环境、</a:t>
                      </a:r>
                      <a:endParaRPr lang="en-US" altLang="zh-CN" sz="1400" kern="100" dirty="0">
                        <a:effectLst/>
                      </a:endParaRPr>
                    </a:p>
                    <a:p>
                      <a:pPr algn="ctr">
                        <a:lnSpc>
                          <a:spcPts val="1800"/>
                        </a:lnSpc>
                        <a:spcAft>
                          <a:spcPts val="0"/>
                        </a:spcAft>
                      </a:pPr>
                      <a:r>
                        <a:rPr lang="zh-CN" sz="1400" kern="100" dirty="0">
                          <a:effectLst/>
                        </a:rPr>
                        <a:t>或部分应用</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程序开发</a:t>
                      </a:r>
                      <a:endParaRPr lang="en-US" altLang="zh-CN" sz="1400" kern="100" dirty="0">
                        <a:effectLst/>
                      </a:endParaRPr>
                    </a:p>
                    <a:p>
                      <a:pPr algn="ctr">
                        <a:lnSpc>
                          <a:spcPts val="1800"/>
                        </a:lnSpc>
                        <a:spcAft>
                          <a:spcPts val="0"/>
                        </a:spcAft>
                      </a:pPr>
                      <a:r>
                        <a:rPr lang="zh-CN" sz="1400" kern="100" dirty="0">
                          <a:effectLst/>
                        </a:rPr>
                        <a:t>用户</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用户自行开发部分或全部应用程序、自行上传数据</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Google App Engine,</a:t>
                      </a:r>
                      <a:endParaRPr lang="zh-CN" sz="1400" kern="100" dirty="0">
                        <a:effectLst/>
                      </a:endParaRPr>
                    </a:p>
                    <a:p>
                      <a:pPr algn="ctr">
                        <a:lnSpc>
                          <a:spcPts val="1800"/>
                        </a:lnSpc>
                        <a:spcAft>
                          <a:spcPts val="0"/>
                        </a:spcAft>
                      </a:pPr>
                      <a:r>
                        <a:rPr lang="en-US" sz="1400" kern="100" dirty="0">
                          <a:effectLst/>
                        </a:rPr>
                        <a:t>Hadoop</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65717819"/>
                  </a:ext>
                </a:extLst>
              </a:tr>
              <a:tr h="977392">
                <a:tc>
                  <a:txBody>
                    <a:bodyPr/>
                    <a:lstStyle/>
                    <a:p>
                      <a:pPr algn="ctr">
                        <a:lnSpc>
                          <a:spcPts val="1000"/>
                        </a:lnSpc>
                        <a:spcAft>
                          <a:spcPts val="0"/>
                        </a:spcAft>
                      </a:pPr>
                      <a:r>
                        <a:rPr lang="en-US" sz="1600" kern="100" dirty="0">
                          <a:solidFill>
                            <a:srgbClr val="FFFFFF"/>
                          </a:solidFill>
                          <a:effectLst/>
                        </a:rPr>
                        <a:t>IaaS</a:t>
                      </a:r>
                      <a:endParaRPr lang="zh-CN" sz="1600" kern="100" dirty="0">
                        <a:solidFill>
                          <a:srgbClr val="FFFFFF"/>
                        </a:solidFill>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基础设施即服务</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IaaS</a:t>
                      </a:r>
                      <a:r>
                        <a:rPr lang="zh-CN" sz="1400" kern="100" dirty="0">
                          <a:effectLst/>
                        </a:rPr>
                        <a:t>公司提供务器、</a:t>
                      </a:r>
                    </a:p>
                    <a:p>
                      <a:pPr algn="ctr">
                        <a:lnSpc>
                          <a:spcPts val="1800"/>
                        </a:lnSpc>
                        <a:spcAft>
                          <a:spcPts val="0"/>
                        </a:spcAft>
                      </a:pPr>
                      <a:r>
                        <a:rPr lang="zh-CN" sz="1400" kern="100" dirty="0">
                          <a:effectLst/>
                        </a:rPr>
                        <a:t>存储和网络硬件等</a:t>
                      </a:r>
                      <a:endParaRPr lang="en-US" altLang="zh-CN" sz="1400" kern="100" dirty="0">
                        <a:effectLst/>
                      </a:endParaRPr>
                    </a:p>
                    <a:p>
                      <a:pPr algn="ctr">
                        <a:lnSpc>
                          <a:spcPts val="1800"/>
                        </a:lnSpc>
                        <a:spcAft>
                          <a:spcPts val="0"/>
                        </a:spcAft>
                      </a:pPr>
                      <a:r>
                        <a:rPr lang="zh-CN" altLang="zh-CN" sz="1400" kern="100" dirty="0">
                          <a:solidFill>
                            <a:schemeClr val="dk1"/>
                          </a:solidFill>
                          <a:effectLst/>
                          <a:latin typeface="+mn-lt"/>
                          <a:ea typeface="+mn-ea"/>
                          <a:cs typeface="+mn-cs"/>
                        </a:rPr>
                        <a:t>设施</a:t>
                      </a:r>
                      <a:endParaRPr lang="zh-CN" altLang="en-US" sz="1400" kern="100" dirty="0">
                        <a:solidFill>
                          <a:schemeClr val="dk1"/>
                        </a:solidFill>
                        <a:effectLst/>
                        <a:latin typeface="+mn-lt"/>
                        <a:ea typeface="+mn-ea"/>
                        <a:cs typeface="+mn-cs"/>
                      </a:endParaRPr>
                    </a:p>
                  </a:txBody>
                  <a:tcPr marL="68580" marR="68580" marT="0" marB="0" anchor="ctr"/>
                </a:tc>
                <a:tc>
                  <a:txBody>
                    <a:bodyPr/>
                    <a:lstStyle/>
                    <a:p>
                      <a:pPr algn="ctr">
                        <a:lnSpc>
                          <a:spcPts val="1800"/>
                        </a:lnSpc>
                        <a:spcAft>
                          <a:spcPts val="0"/>
                        </a:spcAft>
                      </a:pPr>
                      <a:r>
                        <a:rPr lang="zh-CN" sz="1400" kern="100" dirty="0">
                          <a:effectLst/>
                        </a:rPr>
                        <a:t>硬件资源</a:t>
                      </a:r>
                      <a:endParaRPr lang="en-US" altLang="zh-CN" sz="1400" kern="100" dirty="0">
                        <a:effectLst/>
                      </a:endParaRPr>
                    </a:p>
                    <a:p>
                      <a:pPr algn="ctr">
                        <a:lnSpc>
                          <a:spcPts val="1800"/>
                        </a:lnSpc>
                        <a:spcAft>
                          <a:spcPts val="0"/>
                        </a:spcAft>
                      </a:pPr>
                      <a:r>
                        <a:rPr lang="zh-CN" sz="1400" kern="100" dirty="0">
                          <a:effectLst/>
                        </a:rPr>
                        <a:t>用户</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zh-CN" sz="1400" kern="100" dirty="0">
                          <a:effectLst/>
                        </a:rPr>
                        <a:t>所有环境配备、上传数据、应用程序开发都自己完成</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ts val="1800"/>
                        </a:lnSpc>
                        <a:spcAft>
                          <a:spcPts val="0"/>
                        </a:spcAft>
                      </a:pPr>
                      <a:r>
                        <a:rPr lang="en-US" sz="1400" kern="100" dirty="0">
                          <a:effectLst/>
                        </a:rPr>
                        <a:t>Amazon EC2</a:t>
                      </a:r>
                      <a:r>
                        <a:rPr lang="zh-CN" sz="1400" kern="100" dirty="0">
                          <a:effectLst/>
                        </a:rPr>
                        <a:t>，</a:t>
                      </a:r>
                    </a:p>
                    <a:p>
                      <a:pPr algn="ctr">
                        <a:lnSpc>
                          <a:spcPts val="1800"/>
                        </a:lnSpc>
                        <a:spcAft>
                          <a:spcPts val="0"/>
                        </a:spcAft>
                      </a:pPr>
                      <a:r>
                        <a:rPr lang="zh-CN" sz="1400" kern="100" dirty="0">
                          <a:effectLst/>
                        </a:rPr>
                        <a:t>阿里云</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03093181"/>
                  </a:ext>
                </a:extLst>
              </a:tr>
            </a:tbl>
          </a:graphicData>
        </a:graphic>
      </p:graphicFrame>
      <p:pic>
        <p:nvPicPr>
          <p:cNvPr id="6" name="图片 5">
            <a:extLst>
              <a:ext uri="{FF2B5EF4-FFF2-40B4-BE49-F238E27FC236}">
                <a16:creationId xmlns:a16="http://schemas.microsoft.com/office/drawing/2014/main" id="{D20FCD8A-D937-4AEC-96A9-0E87E2F27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7739" y="3436361"/>
            <a:ext cx="1667594" cy="479250"/>
          </a:xfrm>
          <a:prstGeom prst="rect">
            <a:avLst/>
          </a:prstGeom>
        </p:spPr>
      </p:pic>
      <p:pic>
        <p:nvPicPr>
          <p:cNvPr id="11" name="图片 10">
            <a:extLst>
              <a:ext uri="{FF2B5EF4-FFF2-40B4-BE49-F238E27FC236}">
                <a16:creationId xmlns:a16="http://schemas.microsoft.com/office/drawing/2014/main" id="{BC98B3E2-F5F4-4D12-A656-C1601B890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4431" y="4057673"/>
            <a:ext cx="998269" cy="330170"/>
          </a:xfrm>
          <a:prstGeom prst="rect">
            <a:avLst/>
          </a:prstGeom>
        </p:spPr>
      </p:pic>
      <p:pic>
        <p:nvPicPr>
          <p:cNvPr id="14" name="图片 13">
            <a:extLst>
              <a:ext uri="{FF2B5EF4-FFF2-40B4-BE49-F238E27FC236}">
                <a16:creationId xmlns:a16="http://schemas.microsoft.com/office/drawing/2014/main" id="{B7119F92-31DE-4255-8864-8BA466DD210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97739" y="5382752"/>
            <a:ext cx="1771763" cy="847178"/>
          </a:xfrm>
          <a:prstGeom prst="rect">
            <a:avLst/>
          </a:prstGeom>
        </p:spPr>
      </p:pic>
      <p:pic>
        <p:nvPicPr>
          <p:cNvPr id="16" name="图片 15">
            <a:extLst>
              <a:ext uri="{FF2B5EF4-FFF2-40B4-BE49-F238E27FC236}">
                <a16:creationId xmlns:a16="http://schemas.microsoft.com/office/drawing/2014/main" id="{07613D73-0721-4395-838D-22B73B17CF66}"/>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9156" y="4426077"/>
            <a:ext cx="1139220" cy="918441"/>
          </a:xfrm>
          <a:prstGeom prst="rect">
            <a:avLst/>
          </a:prstGeom>
        </p:spPr>
      </p:pic>
    </p:spTree>
    <p:extLst>
      <p:ext uri="{BB962C8B-B14F-4D97-AF65-F5344CB8AC3E}">
        <p14:creationId xmlns:p14="http://schemas.microsoft.com/office/powerpoint/2010/main" val="3272409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zh-CN" dirty="0"/>
              <a:t>云计算的应用</a:t>
            </a:r>
            <a:endParaRPr lang="en-US" altLang="zh-CN" dirty="0">
              <a:ea typeface="宋体" panose="02010600030101010101" pitchFamily="2" charset="-122"/>
            </a:endParaRPr>
          </a:p>
        </p:txBody>
      </p:sp>
      <p:sp>
        <p:nvSpPr>
          <p:cNvPr id="2" name="Slide Number Placeholder 1"/>
          <p:cNvSpPr>
            <a:spLocks noGrp="1"/>
          </p:cNvSpPr>
          <p:nvPr>
            <p:ph type="sldNum" sz="quarter" idx="4"/>
          </p:nvPr>
        </p:nvSpPr>
        <p:spPr>
          <a:xfrm>
            <a:off x="9227864" y="6348685"/>
            <a:ext cx="2844800" cy="320675"/>
          </a:xfrm>
        </p:spPr>
        <p:txBody>
          <a:bodyPr/>
          <a:lstStyle/>
          <a:p>
            <a:fld id="{DA4B5A7A-C1F9-424D-947B-90EDE0F0E62C}" type="slidenum">
              <a:rPr lang="en-US" altLang="zh-CN" smtClean="0"/>
              <a:pPr/>
              <a:t>37</a:t>
            </a:fld>
            <a:endParaRPr lang="en-US" altLang="zh-CN" dirty="0"/>
          </a:p>
        </p:txBody>
      </p:sp>
      <p:grpSp>
        <p:nvGrpSpPr>
          <p:cNvPr id="92184" name="Group 24"/>
          <p:cNvGrpSpPr>
            <a:grpSpLocks/>
          </p:cNvGrpSpPr>
          <p:nvPr/>
        </p:nvGrpSpPr>
        <p:grpSpPr bwMode="auto">
          <a:xfrm>
            <a:off x="963387" y="2058734"/>
            <a:ext cx="5599109" cy="4250586"/>
            <a:chOff x="559" y="1234"/>
            <a:chExt cx="4226" cy="2510"/>
          </a:xfrm>
        </p:grpSpPr>
        <p:sp>
          <p:nvSpPr>
            <p:cNvPr id="92164" name="Freeform 4"/>
            <p:cNvSpPr>
              <a:spLocks noEditPoints="1"/>
            </p:cNvSpPr>
            <p:nvPr/>
          </p:nvSpPr>
          <p:spPr bwMode="gray">
            <a:xfrm rot="-1358056">
              <a:off x="877" y="1765"/>
              <a:ext cx="3839" cy="1527"/>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p>
              <a:endParaRPr lang="zh-CN" altLang="en-US"/>
            </a:p>
          </p:txBody>
        </p:sp>
        <p:sp>
          <p:nvSpPr>
            <p:cNvPr id="92165" name="Oval 5"/>
            <p:cNvSpPr>
              <a:spLocks noChangeArrowheads="1"/>
            </p:cNvSpPr>
            <p:nvPr/>
          </p:nvSpPr>
          <p:spPr bwMode="gray">
            <a:xfrm>
              <a:off x="2407" y="1296"/>
              <a:ext cx="720" cy="694"/>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6" name="Oval 6"/>
            <p:cNvSpPr>
              <a:spLocks noChangeArrowheads="1"/>
            </p:cNvSpPr>
            <p:nvPr/>
          </p:nvSpPr>
          <p:spPr bwMode="gray">
            <a:xfrm>
              <a:off x="999" y="2126"/>
              <a:ext cx="719" cy="694"/>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7" name="Oval 7"/>
            <p:cNvSpPr>
              <a:spLocks noChangeArrowheads="1"/>
            </p:cNvSpPr>
            <p:nvPr/>
          </p:nvSpPr>
          <p:spPr bwMode="gray">
            <a:xfrm>
              <a:off x="1493" y="3050"/>
              <a:ext cx="719" cy="694"/>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8" name="Oval 8"/>
            <p:cNvSpPr>
              <a:spLocks noChangeArrowheads="1"/>
            </p:cNvSpPr>
            <p:nvPr/>
          </p:nvSpPr>
          <p:spPr bwMode="gray">
            <a:xfrm>
              <a:off x="3048" y="2707"/>
              <a:ext cx="719" cy="694"/>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9" name="Oval 9"/>
            <p:cNvSpPr>
              <a:spLocks noChangeArrowheads="1"/>
            </p:cNvSpPr>
            <p:nvPr/>
          </p:nvSpPr>
          <p:spPr bwMode="gray">
            <a:xfrm>
              <a:off x="4072" y="1420"/>
              <a:ext cx="680" cy="69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70" name="Text Box 10"/>
            <p:cNvSpPr txBox="1">
              <a:spLocks noChangeArrowheads="1"/>
            </p:cNvSpPr>
            <p:nvPr/>
          </p:nvSpPr>
          <p:spPr bwMode="white">
            <a:xfrm>
              <a:off x="934" y="2341"/>
              <a:ext cx="799"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zh-CN" altLang="zh-CN" sz="1600" b="1" dirty="0">
                  <a:solidFill>
                    <a:srgbClr val="FFFFFF"/>
                  </a:solidFill>
                </a:rPr>
                <a:t>地图导航</a:t>
              </a:r>
              <a:endParaRPr lang="en-US" altLang="zh-CN" sz="1600" b="1" dirty="0">
                <a:solidFill>
                  <a:srgbClr val="FFFFFF"/>
                </a:solidFill>
              </a:endParaRPr>
            </a:p>
          </p:txBody>
        </p:sp>
        <p:sp>
          <p:nvSpPr>
            <p:cNvPr id="92171" name="Text Box 11"/>
            <p:cNvSpPr txBox="1">
              <a:spLocks noChangeArrowheads="1"/>
            </p:cNvSpPr>
            <p:nvPr/>
          </p:nvSpPr>
          <p:spPr bwMode="white">
            <a:xfrm>
              <a:off x="2446" y="1525"/>
              <a:ext cx="662"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zh-CN" altLang="zh-CN" b="1" dirty="0">
                  <a:solidFill>
                    <a:srgbClr val="FFFFFF"/>
                  </a:solidFill>
                </a:rPr>
                <a:t>存储云</a:t>
              </a:r>
              <a:endParaRPr lang="en-US" altLang="zh-CN" b="1" dirty="0">
                <a:solidFill>
                  <a:srgbClr val="FFFFFF"/>
                </a:solidFill>
                <a:latin typeface="Verdana" panose="020B0604030504040204" pitchFamily="34" charset="0"/>
                <a:ea typeface="宋体" panose="02010600030101010101" pitchFamily="2" charset="-122"/>
              </a:endParaRPr>
            </a:p>
          </p:txBody>
        </p:sp>
        <p:sp>
          <p:nvSpPr>
            <p:cNvPr id="92172" name="Text Box 12"/>
            <p:cNvSpPr txBox="1">
              <a:spLocks noChangeArrowheads="1"/>
            </p:cNvSpPr>
            <p:nvPr/>
          </p:nvSpPr>
          <p:spPr bwMode="white">
            <a:xfrm>
              <a:off x="4123" y="1628"/>
              <a:ext cx="662"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zh-CN" altLang="zh-CN" b="1" dirty="0">
                  <a:solidFill>
                    <a:srgbClr val="FFFFFF"/>
                  </a:solidFill>
                </a:rPr>
                <a:t>教育云</a:t>
              </a:r>
              <a:endParaRPr lang="en-US" altLang="zh-CN" b="1" dirty="0">
                <a:solidFill>
                  <a:srgbClr val="FFFFFF"/>
                </a:solidFill>
              </a:endParaRPr>
            </a:p>
          </p:txBody>
        </p:sp>
        <p:sp>
          <p:nvSpPr>
            <p:cNvPr id="92173" name="Text Box 13"/>
            <p:cNvSpPr txBox="1">
              <a:spLocks noChangeArrowheads="1"/>
            </p:cNvSpPr>
            <p:nvPr/>
          </p:nvSpPr>
          <p:spPr bwMode="white">
            <a:xfrm>
              <a:off x="3069" y="2939"/>
              <a:ext cx="662"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zh-CN" altLang="zh-CN" b="1" dirty="0">
                  <a:solidFill>
                    <a:srgbClr val="FFFFFF"/>
                  </a:solidFill>
                </a:rPr>
                <a:t>医疗云</a:t>
              </a:r>
              <a:endParaRPr lang="en-US" altLang="zh-CN" b="1" dirty="0">
                <a:solidFill>
                  <a:srgbClr val="FFFFFF"/>
                </a:solidFill>
              </a:endParaRPr>
            </a:p>
          </p:txBody>
        </p:sp>
        <p:sp>
          <p:nvSpPr>
            <p:cNvPr id="92174" name="Text Box 14"/>
            <p:cNvSpPr txBox="1">
              <a:spLocks noChangeArrowheads="1"/>
            </p:cNvSpPr>
            <p:nvPr/>
          </p:nvSpPr>
          <p:spPr bwMode="white">
            <a:xfrm>
              <a:off x="1522" y="3298"/>
              <a:ext cx="662"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zh-CN" altLang="zh-CN" b="1" dirty="0">
                  <a:solidFill>
                    <a:srgbClr val="FFFFFF"/>
                  </a:solidFill>
                </a:rPr>
                <a:t>金融云</a:t>
              </a:r>
              <a:endParaRPr lang="en-US" altLang="zh-CN" b="1" dirty="0">
                <a:solidFill>
                  <a:srgbClr val="FFFFFF"/>
                </a:solidFill>
              </a:endParaRPr>
            </a:p>
          </p:txBody>
        </p:sp>
        <p:sp>
          <p:nvSpPr>
            <p:cNvPr id="92175" name="Text Box 15"/>
            <p:cNvSpPr txBox="1">
              <a:spLocks noChangeArrowheads="1"/>
            </p:cNvSpPr>
            <p:nvPr/>
          </p:nvSpPr>
          <p:spPr bwMode="auto">
            <a:xfrm>
              <a:off x="2160" y="2304"/>
              <a:ext cx="1452"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p>
              <a:pPr algn="ctr" eaLnBrk="0" hangingPunct="0"/>
              <a:r>
                <a:rPr lang="zh-CN" altLang="zh-CN" sz="2400" dirty="0"/>
                <a:t>行业应用</a:t>
              </a:r>
              <a:endParaRPr lang="en-US" altLang="zh-CN" sz="2400" b="1" dirty="0">
                <a:ea typeface="宋体" panose="02010600030101010101" pitchFamily="2" charset="-122"/>
              </a:endParaRPr>
            </a:p>
          </p:txBody>
        </p:sp>
        <p:sp>
          <p:nvSpPr>
            <p:cNvPr id="92176" name="Line 16"/>
            <p:cNvSpPr>
              <a:spLocks noChangeShapeType="1"/>
            </p:cNvSpPr>
            <p:nvPr/>
          </p:nvSpPr>
          <p:spPr bwMode="black">
            <a:xfrm>
              <a:off x="1639" y="1545"/>
              <a:ext cx="1025" cy="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cxnSp>
          <p:nvCxnSpPr>
            <p:cNvPr id="92177" name="AutoShape 17"/>
            <p:cNvCxnSpPr>
              <a:cxnSpLocks noChangeShapeType="1"/>
            </p:cNvCxnSpPr>
            <p:nvPr/>
          </p:nvCxnSpPr>
          <p:spPr bwMode="black">
            <a:xfrm flipH="1">
              <a:off x="559" y="1545"/>
              <a:ext cx="1087"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92178" name="Text Box 18"/>
            <p:cNvSpPr txBox="1">
              <a:spLocks noChangeArrowheads="1"/>
            </p:cNvSpPr>
            <p:nvPr/>
          </p:nvSpPr>
          <p:spPr bwMode="auto">
            <a:xfrm>
              <a:off x="638" y="1234"/>
              <a:ext cx="129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zh-CN" sz="2000" dirty="0"/>
                <a:t>云计算</a:t>
              </a:r>
              <a:endParaRPr lang="en-US" altLang="zh-CN" sz="2000" dirty="0"/>
            </a:p>
          </p:txBody>
        </p:sp>
      </p:grpSp>
      <p:sp>
        <p:nvSpPr>
          <p:cNvPr id="21" name="文本框 20">
            <a:extLst>
              <a:ext uri="{FF2B5EF4-FFF2-40B4-BE49-F238E27FC236}">
                <a16:creationId xmlns:a16="http://schemas.microsoft.com/office/drawing/2014/main" id="{43A22701-71B6-4045-B481-8F06D972A362}"/>
              </a:ext>
            </a:extLst>
          </p:cNvPr>
          <p:cNvSpPr txBox="1"/>
          <p:nvPr/>
        </p:nvSpPr>
        <p:spPr>
          <a:xfrm>
            <a:off x="1240472" y="1192356"/>
            <a:ext cx="5760640" cy="461665"/>
          </a:xfrm>
          <a:prstGeom prst="rect">
            <a:avLst/>
          </a:prstGeom>
          <a:noFill/>
        </p:spPr>
        <p:txBody>
          <a:bodyPr wrap="square" rtlCol="0">
            <a:spAutoFit/>
          </a:bodyPr>
          <a:lstStyle/>
          <a:p>
            <a:r>
              <a:rPr lang="zh-CN" altLang="zh-CN" sz="2400" dirty="0"/>
              <a:t>目前，云计算的典型行业应用</a:t>
            </a:r>
            <a:r>
              <a:rPr lang="zh-CN" altLang="en-US" sz="2400" dirty="0"/>
              <a:t>有：</a:t>
            </a:r>
            <a:endParaRPr lang="zh-CN" altLang="zh-CN" sz="2400" dirty="0"/>
          </a:p>
        </p:txBody>
      </p:sp>
      <p:pic>
        <p:nvPicPr>
          <p:cNvPr id="6" name="图片 5">
            <a:extLst>
              <a:ext uri="{FF2B5EF4-FFF2-40B4-BE49-F238E27FC236}">
                <a16:creationId xmlns:a16="http://schemas.microsoft.com/office/drawing/2014/main" id="{7304A722-E0B1-481F-B69F-921C6E7AF00B}"/>
              </a:ext>
            </a:extLst>
          </p:cNvPr>
          <p:cNvPicPr>
            <a:picLocks noChangeAspect="1"/>
          </p:cNvPicPr>
          <p:nvPr/>
        </p:nvPicPr>
        <p:blipFill rotWithShape="1">
          <a:blip r:embed="rId2">
            <a:extLst>
              <a:ext uri="{28A0092B-C50C-407E-A947-70E740481C1C}">
                <a14:useLocalDpi xmlns:a14="http://schemas.microsoft.com/office/drawing/2010/main" val="0"/>
              </a:ext>
            </a:extLst>
          </a:blip>
          <a:srcRect t="13876" b="15945"/>
          <a:stretch/>
        </p:blipFill>
        <p:spPr>
          <a:xfrm>
            <a:off x="7392144" y="1953304"/>
            <a:ext cx="1000093" cy="701857"/>
          </a:xfrm>
          <a:prstGeom prst="rect">
            <a:avLst/>
          </a:prstGeom>
        </p:spPr>
      </p:pic>
      <p:pic>
        <p:nvPicPr>
          <p:cNvPr id="8" name="图片 7">
            <a:extLst>
              <a:ext uri="{FF2B5EF4-FFF2-40B4-BE49-F238E27FC236}">
                <a16:creationId xmlns:a16="http://schemas.microsoft.com/office/drawing/2014/main" id="{1F3E1275-775C-4746-9B03-EC85B311B411}"/>
              </a:ext>
            </a:extLst>
          </p:cNvPr>
          <p:cNvPicPr>
            <a:picLocks noChangeAspect="1"/>
          </p:cNvPicPr>
          <p:nvPr/>
        </p:nvPicPr>
        <p:blipFill rotWithShape="1">
          <a:blip r:embed="rId3">
            <a:extLst>
              <a:ext uri="{28A0092B-C50C-407E-A947-70E740481C1C}">
                <a14:useLocalDpi xmlns:a14="http://schemas.microsoft.com/office/drawing/2010/main" val="0"/>
              </a:ext>
            </a:extLst>
          </a:blip>
          <a:srcRect l="19726" t="18998" r="19033" b="26704"/>
          <a:stretch/>
        </p:blipFill>
        <p:spPr>
          <a:xfrm>
            <a:off x="9005118" y="1953723"/>
            <a:ext cx="1420438" cy="709586"/>
          </a:xfrm>
          <a:prstGeom prst="rect">
            <a:avLst/>
          </a:prstGeom>
        </p:spPr>
      </p:pic>
      <p:pic>
        <p:nvPicPr>
          <p:cNvPr id="10" name="图片 9">
            <a:extLst>
              <a:ext uri="{FF2B5EF4-FFF2-40B4-BE49-F238E27FC236}">
                <a16:creationId xmlns:a16="http://schemas.microsoft.com/office/drawing/2014/main" id="{7175BCF2-FB2E-4F3C-B02A-B0B7E718CC8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3283" y="2919554"/>
            <a:ext cx="1717284" cy="1054412"/>
          </a:xfrm>
          <a:prstGeom prst="rect">
            <a:avLst/>
          </a:prstGeom>
        </p:spPr>
      </p:pic>
      <p:pic>
        <p:nvPicPr>
          <p:cNvPr id="12" name="图片 11">
            <a:extLst>
              <a:ext uri="{FF2B5EF4-FFF2-40B4-BE49-F238E27FC236}">
                <a16:creationId xmlns:a16="http://schemas.microsoft.com/office/drawing/2014/main" id="{7E132DD7-DAA1-4275-83FD-B4544122BA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03452" y="3139257"/>
            <a:ext cx="1202946" cy="590631"/>
          </a:xfrm>
          <a:prstGeom prst="rect">
            <a:avLst/>
          </a:prstGeom>
        </p:spPr>
      </p:pic>
      <p:pic>
        <p:nvPicPr>
          <p:cNvPr id="14" name="图片 13">
            <a:extLst>
              <a:ext uri="{FF2B5EF4-FFF2-40B4-BE49-F238E27FC236}">
                <a16:creationId xmlns:a16="http://schemas.microsoft.com/office/drawing/2014/main" id="{997F2465-053C-4DDF-B283-BD4D81AD13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9234" y="4367172"/>
            <a:ext cx="1191381" cy="492263"/>
          </a:xfrm>
          <a:prstGeom prst="rect">
            <a:avLst/>
          </a:prstGeom>
        </p:spPr>
      </p:pic>
      <p:pic>
        <p:nvPicPr>
          <p:cNvPr id="16" name="图片 15">
            <a:extLst>
              <a:ext uri="{FF2B5EF4-FFF2-40B4-BE49-F238E27FC236}">
                <a16:creationId xmlns:a16="http://schemas.microsoft.com/office/drawing/2014/main" id="{81D997F0-9822-40EF-B1BF-C1A84CD3A0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26900" y="4453327"/>
            <a:ext cx="1458124" cy="492263"/>
          </a:xfrm>
          <a:prstGeom prst="rect">
            <a:avLst/>
          </a:prstGeom>
        </p:spPr>
      </p:pic>
      <p:pic>
        <p:nvPicPr>
          <p:cNvPr id="18" name="图片 17">
            <a:extLst>
              <a:ext uri="{FF2B5EF4-FFF2-40B4-BE49-F238E27FC236}">
                <a16:creationId xmlns:a16="http://schemas.microsoft.com/office/drawing/2014/main" id="{5AABC458-A28A-4E49-94B6-AC1865285F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03452" y="5357083"/>
            <a:ext cx="1280388" cy="512619"/>
          </a:xfrm>
          <a:prstGeom prst="rect">
            <a:avLst/>
          </a:prstGeom>
        </p:spPr>
      </p:pic>
      <p:pic>
        <p:nvPicPr>
          <p:cNvPr id="22" name="图片 21">
            <a:extLst>
              <a:ext uri="{FF2B5EF4-FFF2-40B4-BE49-F238E27FC236}">
                <a16:creationId xmlns:a16="http://schemas.microsoft.com/office/drawing/2014/main" id="{6883A1BE-F86C-4083-9C21-896A880753C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6875" y="5280368"/>
            <a:ext cx="1444080" cy="596904"/>
          </a:xfrm>
          <a:prstGeom prst="rect">
            <a:avLst/>
          </a:prstGeom>
        </p:spPr>
      </p:pic>
    </p:spTree>
    <p:extLst>
      <p:ext uri="{BB962C8B-B14F-4D97-AF65-F5344CB8AC3E}">
        <p14:creationId xmlns:p14="http://schemas.microsoft.com/office/powerpoint/2010/main" val="3190444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zh-CN" dirty="0"/>
              <a:t>大数据</a:t>
            </a:r>
            <a:endParaRPr lang="en-US" altLang="zh-CN" dirty="0">
              <a:ea typeface="宋体" panose="02010600030101010101" pitchFamily="2" charset="-122"/>
            </a:endParaRPr>
          </a:p>
        </p:txBody>
      </p:sp>
      <p:sp>
        <p:nvSpPr>
          <p:cNvPr id="29" name="文本框 28">
            <a:extLst>
              <a:ext uri="{FF2B5EF4-FFF2-40B4-BE49-F238E27FC236}">
                <a16:creationId xmlns:a16="http://schemas.microsoft.com/office/drawing/2014/main" id="{2361CB95-9734-4E9F-B3D6-41FC4F580CEA}"/>
              </a:ext>
            </a:extLst>
          </p:cNvPr>
          <p:cNvSpPr txBox="1"/>
          <p:nvPr/>
        </p:nvSpPr>
        <p:spPr>
          <a:xfrm>
            <a:off x="1168400" y="1139338"/>
            <a:ext cx="6470697" cy="2505686"/>
          </a:xfrm>
          <a:prstGeom prst="rect">
            <a:avLst/>
          </a:prstGeom>
          <a:noFill/>
        </p:spPr>
        <p:txBody>
          <a:bodyPr wrap="square" rtlCol="0">
            <a:spAutoFit/>
          </a:bodyPr>
          <a:lstStyle/>
          <a:p>
            <a:pPr marL="342900" indent="-342900">
              <a:lnSpc>
                <a:spcPts val="3600"/>
              </a:lnSpc>
              <a:spcBef>
                <a:spcPts val="0"/>
              </a:spcBef>
              <a:spcAft>
                <a:spcPts val="1200"/>
              </a:spcAft>
              <a:buClr>
                <a:schemeClr val="hlink"/>
              </a:buClr>
              <a:buFont typeface="Wingdings" panose="05000000000000000000" pitchFamily="2" charset="2"/>
              <a:buChar char="v"/>
            </a:pPr>
            <a:r>
              <a:rPr lang="zh-CN" altLang="zh-CN" sz="3200" b="1" dirty="0">
                <a:solidFill>
                  <a:schemeClr val="tx1">
                    <a:lumMod val="60000"/>
                    <a:lumOff val="40000"/>
                  </a:schemeClr>
                </a:solidFill>
                <a:latin typeface="+mn-lt"/>
              </a:rPr>
              <a:t>大数据</a:t>
            </a:r>
            <a:r>
              <a:rPr lang="zh-CN" altLang="zh-CN" sz="2800" dirty="0"/>
              <a:t>（</a:t>
            </a:r>
            <a:r>
              <a:rPr lang="en-US" altLang="zh-CN" sz="2800" dirty="0"/>
              <a:t>big data</a:t>
            </a:r>
            <a:r>
              <a:rPr lang="zh-CN" altLang="zh-CN" sz="2800" dirty="0"/>
              <a:t>）</a:t>
            </a:r>
            <a:endParaRPr lang="en-US" altLang="zh-CN" sz="2800" dirty="0"/>
          </a:p>
          <a:p>
            <a:pPr>
              <a:lnSpc>
                <a:spcPts val="3600"/>
              </a:lnSpc>
              <a:spcBef>
                <a:spcPts val="0"/>
              </a:spcBef>
              <a:buClr>
                <a:schemeClr val="hlink"/>
              </a:buClr>
            </a:pPr>
            <a:r>
              <a:rPr lang="zh-CN" altLang="zh-CN" sz="2200" dirty="0"/>
              <a:t>指无法在一定时间范围内用常规软件工具进行捕捉、管理和处理的数据集合，是需要新处理模式才能具有更强的决策力、洞察发现力和流程优化能力的海量、高增长率和多样化的信息资产。</a:t>
            </a:r>
            <a:endParaRPr lang="zh-CN" altLang="en-US" sz="2200" dirty="0"/>
          </a:p>
        </p:txBody>
      </p:sp>
      <p:pic>
        <p:nvPicPr>
          <p:cNvPr id="7" name="图片 6">
            <a:extLst>
              <a:ext uri="{FF2B5EF4-FFF2-40B4-BE49-F238E27FC236}">
                <a16:creationId xmlns:a16="http://schemas.microsoft.com/office/drawing/2014/main" id="{461DC948-9D15-4986-AA4A-43CCABB4389E}"/>
              </a:ext>
            </a:extLst>
          </p:cNvPr>
          <p:cNvPicPr>
            <a:picLocks noChangeAspect="1"/>
          </p:cNvPicPr>
          <p:nvPr/>
        </p:nvPicPr>
        <p:blipFill>
          <a:blip r:embed="rId2" cstate="print">
            <a:clrChange>
              <a:clrFrom>
                <a:srgbClr val="648FA0"/>
              </a:clrFrom>
              <a:clrTo>
                <a:srgbClr val="648FA0">
                  <a:alpha val="0"/>
                </a:srgbClr>
              </a:clrTo>
            </a:clrChange>
            <a:extLst>
              <a:ext uri="{28A0092B-C50C-407E-A947-70E740481C1C}">
                <a14:useLocalDpi xmlns:a14="http://schemas.microsoft.com/office/drawing/2010/main" val="0"/>
              </a:ext>
            </a:extLst>
          </a:blip>
          <a:stretch>
            <a:fillRect/>
          </a:stretch>
        </p:blipFill>
        <p:spPr>
          <a:xfrm>
            <a:off x="4325081" y="3692298"/>
            <a:ext cx="3744416" cy="2808312"/>
          </a:xfrm>
          <a:prstGeom prst="rect">
            <a:avLst/>
          </a:prstGeom>
        </p:spPr>
      </p:pic>
      <p:sp>
        <p:nvSpPr>
          <p:cNvPr id="11" name="矩形 10">
            <a:extLst>
              <a:ext uri="{FF2B5EF4-FFF2-40B4-BE49-F238E27FC236}">
                <a16:creationId xmlns:a16="http://schemas.microsoft.com/office/drawing/2014/main" id="{C2CD7476-E2B4-40D5-B82F-78BCDF6E056D}"/>
              </a:ext>
            </a:extLst>
          </p:cNvPr>
          <p:cNvSpPr/>
          <p:nvPr/>
        </p:nvSpPr>
        <p:spPr>
          <a:xfrm rot="1529632">
            <a:off x="8415755" y="4341660"/>
            <a:ext cx="3508584" cy="120032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spAutoFit/>
          </a:bodyPr>
          <a:lstStyle/>
          <a:p>
            <a:pPr algn="ctr"/>
            <a:r>
              <a:rPr lang="zh-CN" altLang="zh-CN" sz="3600" b="1" dirty="0">
                <a:ln w="12700">
                  <a:solidFill>
                    <a:schemeClr val="accent5"/>
                  </a:solidFill>
                  <a:prstDash val="solid"/>
                </a:ln>
                <a:pattFill prst="ltDnDiag">
                  <a:fgClr>
                    <a:schemeClr val="accent5">
                      <a:lumMod val="60000"/>
                      <a:lumOff val="40000"/>
                    </a:schemeClr>
                  </a:fgClr>
                  <a:bgClr>
                    <a:schemeClr val="bg1"/>
                  </a:bgClr>
                </a:pattFill>
              </a:rPr>
              <a:t>大数据</a:t>
            </a:r>
            <a:endParaRPr lang="en-US" altLang="zh-CN" sz="3600" b="1" dirty="0">
              <a:ln w="12700">
                <a:solidFill>
                  <a:schemeClr val="accent5"/>
                </a:solidFill>
                <a:prstDash val="solid"/>
              </a:ln>
              <a:pattFill prst="ltDnDiag">
                <a:fgClr>
                  <a:schemeClr val="accent5">
                    <a:lumMod val="60000"/>
                    <a:lumOff val="40000"/>
                  </a:schemeClr>
                </a:fgClr>
                <a:bgClr>
                  <a:schemeClr val="bg1"/>
                </a:bgClr>
              </a:pattFill>
            </a:endParaRPr>
          </a:p>
          <a:p>
            <a:pPr algn="ctr"/>
            <a:r>
              <a:rPr lang="zh-CN" altLang="en-US" sz="3600" b="1" dirty="0">
                <a:ln w="12700">
                  <a:solidFill>
                    <a:schemeClr val="accent5"/>
                  </a:solidFill>
                  <a:prstDash val="solid"/>
                </a:ln>
                <a:pattFill prst="ltDnDiag">
                  <a:fgClr>
                    <a:schemeClr val="accent5">
                      <a:lumMod val="60000"/>
                      <a:lumOff val="40000"/>
                    </a:schemeClr>
                  </a:fgClr>
                  <a:bgClr>
                    <a:schemeClr val="bg1"/>
                  </a:bgClr>
                </a:pattFill>
              </a:rPr>
              <a:t>是未来</a:t>
            </a:r>
            <a:r>
              <a:rPr lang="zh-CN" altLang="zh-CN" sz="3600" b="1" dirty="0">
                <a:ln w="12700">
                  <a:solidFill>
                    <a:schemeClr val="accent5"/>
                  </a:solidFill>
                  <a:prstDash val="solid"/>
                </a:ln>
                <a:pattFill prst="ltDnDiag">
                  <a:fgClr>
                    <a:schemeClr val="accent5">
                      <a:lumMod val="60000"/>
                      <a:lumOff val="40000"/>
                    </a:schemeClr>
                  </a:fgClr>
                  <a:bgClr>
                    <a:schemeClr val="bg1"/>
                  </a:bgClr>
                </a:pattFill>
              </a:rPr>
              <a:t>的石油</a:t>
            </a:r>
            <a:endParaRPr lang="zh-CN" altLang="en-US" sz="36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38" name="矩形 37">
            <a:extLst>
              <a:ext uri="{FF2B5EF4-FFF2-40B4-BE49-F238E27FC236}">
                <a16:creationId xmlns:a16="http://schemas.microsoft.com/office/drawing/2014/main" id="{DC1110F3-E444-499A-877C-75FCC117CB84}"/>
              </a:ext>
            </a:extLst>
          </p:cNvPr>
          <p:cNvSpPr/>
          <p:nvPr/>
        </p:nvSpPr>
        <p:spPr>
          <a:xfrm rot="1529632">
            <a:off x="519666" y="4773289"/>
            <a:ext cx="3508584" cy="64633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spAutoFit/>
          </a:bodyPr>
          <a:lstStyle/>
          <a:p>
            <a:pPr algn="ctr"/>
            <a:r>
              <a:rPr lang="zh-CN" altLang="zh-CN" sz="3600" b="1" dirty="0">
                <a:ln w="12700">
                  <a:solidFill>
                    <a:schemeClr val="accent5"/>
                  </a:solidFill>
                  <a:prstDash val="solid"/>
                </a:ln>
                <a:pattFill prst="ltDnDiag">
                  <a:fgClr>
                    <a:schemeClr val="accent5">
                      <a:lumMod val="60000"/>
                      <a:lumOff val="40000"/>
                    </a:schemeClr>
                  </a:fgClr>
                  <a:bgClr>
                    <a:schemeClr val="bg1"/>
                  </a:bgClr>
                </a:pattFill>
              </a:rPr>
              <a:t>巨量</a:t>
            </a:r>
            <a:r>
              <a:rPr lang="zh-CN" altLang="en-US" sz="3600" b="1" dirty="0">
                <a:ln w="12700">
                  <a:solidFill>
                    <a:schemeClr val="accent5"/>
                  </a:solidFill>
                  <a:prstDash val="solid"/>
                </a:ln>
                <a:pattFill prst="ltDnDiag">
                  <a:fgClr>
                    <a:schemeClr val="accent5">
                      <a:lumMod val="60000"/>
                      <a:lumOff val="40000"/>
                    </a:schemeClr>
                  </a:fgClr>
                  <a:bgClr>
                    <a:schemeClr val="bg1"/>
                  </a:bgClr>
                </a:pattFill>
              </a:rPr>
              <a:t>‘</a:t>
            </a:r>
            <a:r>
              <a:rPr lang="zh-CN" altLang="zh-CN" sz="3600" b="1" dirty="0">
                <a:ln w="12700">
                  <a:solidFill>
                    <a:schemeClr val="accent5"/>
                  </a:solidFill>
                  <a:prstDash val="solid"/>
                </a:ln>
                <a:pattFill prst="ltDnDiag">
                  <a:fgClr>
                    <a:schemeClr val="accent5">
                      <a:lumMod val="60000"/>
                      <a:lumOff val="40000"/>
                    </a:schemeClr>
                  </a:fgClr>
                  <a:bgClr>
                    <a:schemeClr val="bg1"/>
                  </a:bgClr>
                </a:pattFill>
              </a:rPr>
              <a:t>数据集合</a:t>
            </a:r>
            <a:endParaRPr lang="zh-CN" altLang="en-US" sz="36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41" name="Slide Number Placeholder 1">
            <a:extLst>
              <a:ext uri="{FF2B5EF4-FFF2-40B4-BE49-F238E27FC236}">
                <a16:creationId xmlns:a16="http://schemas.microsoft.com/office/drawing/2014/main" id="{EE405779-78E6-4110-9C9A-840D14FCC886}"/>
              </a:ext>
            </a:extLst>
          </p:cNvPr>
          <p:cNvSpPr>
            <a:spLocks noGrp="1"/>
          </p:cNvSpPr>
          <p:nvPr>
            <p:ph type="sldNum" sz="quarter" idx="4"/>
          </p:nvPr>
        </p:nvSpPr>
        <p:spPr>
          <a:xfrm>
            <a:off x="9227864" y="6381328"/>
            <a:ext cx="2844800" cy="320675"/>
          </a:xfrm>
        </p:spPr>
        <p:txBody>
          <a:bodyPr/>
          <a:lstStyle/>
          <a:p>
            <a:fld id="{DA4B5A7A-C1F9-424D-947B-90EDE0F0E62C}" type="slidenum">
              <a:rPr lang="en-US" altLang="zh-CN" smtClean="0"/>
              <a:pPr/>
              <a:t>38</a:t>
            </a:fld>
            <a:endParaRPr lang="en-US" altLang="zh-CN" dirty="0"/>
          </a:p>
        </p:txBody>
      </p:sp>
      <p:pic>
        <p:nvPicPr>
          <p:cNvPr id="5" name="图片 4">
            <a:extLst>
              <a:ext uri="{FF2B5EF4-FFF2-40B4-BE49-F238E27FC236}">
                <a16:creationId xmlns:a16="http://schemas.microsoft.com/office/drawing/2014/main" id="{6C38CE0A-1521-4D7F-BB60-8CFCCD2702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184" y="1249192"/>
            <a:ext cx="3090761" cy="2293924"/>
          </a:xfrm>
          <a:prstGeom prst="rect">
            <a:avLst/>
          </a:prstGeom>
        </p:spPr>
      </p:pic>
    </p:spTree>
    <p:extLst>
      <p:ext uri="{BB962C8B-B14F-4D97-AF65-F5344CB8AC3E}">
        <p14:creationId xmlns:p14="http://schemas.microsoft.com/office/powerpoint/2010/main" val="3187286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zh-CN" dirty="0"/>
              <a:t>大数据的特征</a:t>
            </a:r>
            <a:endParaRPr lang="en-US" altLang="zh-CN" dirty="0">
              <a:ea typeface="宋体" panose="02010600030101010101" pitchFamily="2" charset="-122"/>
            </a:endParaRPr>
          </a:p>
        </p:txBody>
      </p:sp>
      <p:sp>
        <p:nvSpPr>
          <p:cNvPr id="2" name="Slide Number Placeholder 1"/>
          <p:cNvSpPr>
            <a:spLocks noGrp="1"/>
          </p:cNvSpPr>
          <p:nvPr>
            <p:ph type="sldNum" sz="quarter" idx="4"/>
          </p:nvPr>
        </p:nvSpPr>
        <p:spPr>
          <a:xfrm>
            <a:off x="9227864" y="6348685"/>
            <a:ext cx="2844800" cy="320675"/>
          </a:xfrm>
        </p:spPr>
        <p:txBody>
          <a:bodyPr/>
          <a:lstStyle/>
          <a:p>
            <a:fld id="{DA4B5A7A-C1F9-424D-947B-90EDE0F0E62C}" type="slidenum">
              <a:rPr lang="en-US" altLang="zh-CN" smtClean="0"/>
              <a:pPr/>
              <a:t>39</a:t>
            </a:fld>
            <a:endParaRPr lang="en-US" altLang="zh-CN" dirty="0"/>
          </a:p>
        </p:txBody>
      </p:sp>
      <p:grpSp>
        <p:nvGrpSpPr>
          <p:cNvPr id="92184" name="Group 24"/>
          <p:cNvGrpSpPr>
            <a:grpSpLocks/>
          </p:cNvGrpSpPr>
          <p:nvPr/>
        </p:nvGrpSpPr>
        <p:grpSpPr bwMode="auto">
          <a:xfrm>
            <a:off x="983432" y="1937589"/>
            <a:ext cx="6552729" cy="3867675"/>
            <a:chOff x="559" y="1245"/>
            <a:chExt cx="4193" cy="2499"/>
          </a:xfrm>
        </p:grpSpPr>
        <p:sp>
          <p:nvSpPr>
            <p:cNvPr id="92164" name="Freeform 4"/>
            <p:cNvSpPr>
              <a:spLocks noEditPoints="1"/>
            </p:cNvSpPr>
            <p:nvPr/>
          </p:nvSpPr>
          <p:spPr bwMode="gray">
            <a:xfrm rot="-1358056">
              <a:off x="877" y="1765"/>
              <a:ext cx="3839" cy="1527"/>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a:noFill/>
            </a:ln>
            <a:extLst>
              <a:ext uri="{91240B29-F687-4F45-9708-019B960494DF}">
                <a14:hiddenLine xmlns:a14="http://schemas.microsoft.com/office/drawing/2010/main" w="0">
                  <a:solidFill>
                    <a:srgbClr val="F7C16B"/>
                  </a:solidFill>
                  <a:prstDash val="solid"/>
                  <a:round/>
                  <a:headEnd/>
                  <a:tailEnd/>
                </a14:hiddenLine>
              </a:ext>
            </a:extLst>
          </p:spPr>
          <p:txBody>
            <a:bodyPr/>
            <a:lstStyle/>
            <a:p>
              <a:endParaRPr lang="zh-CN" altLang="en-US"/>
            </a:p>
          </p:txBody>
        </p:sp>
        <p:sp>
          <p:nvSpPr>
            <p:cNvPr id="92165" name="Oval 5"/>
            <p:cNvSpPr>
              <a:spLocks noChangeArrowheads="1"/>
            </p:cNvSpPr>
            <p:nvPr/>
          </p:nvSpPr>
          <p:spPr bwMode="gray">
            <a:xfrm>
              <a:off x="2407" y="1296"/>
              <a:ext cx="720" cy="694"/>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6" name="Oval 6"/>
            <p:cNvSpPr>
              <a:spLocks noChangeArrowheads="1"/>
            </p:cNvSpPr>
            <p:nvPr/>
          </p:nvSpPr>
          <p:spPr bwMode="gray">
            <a:xfrm>
              <a:off x="1156" y="1968"/>
              <a:ext cx="719" cy="694"/>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7" name="Oval 7"/>
            <p:cNvSpPr>
              <a:spLocks noChangeArrowheads="1"/>
            </p:cNvSpPr>
            <p:nvPr/>
          </p:nvSpPr>
          <p:spPr bwMode="gray">
            <a:xfrm>
              <a:off x="1493" y="3050"/>
              <a:ext cx="719" cy="694"/>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8" name="Oval 8"/>
            <p:cNvSpPr>
              <a:spLocks noChangeArrowheads="1"/>
            </p:cNvSpPr>
            <p:nvPr/>
          </p:nvSpPr>
          <p:spPr bwMode="gray">
            <a:xfrm>
              <a:off x="3048" y="2707"/>
              <a:ext cx="719" cy="694"/>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69" name="Oval 9"/>
            <p:cNvSpPr>
              <a:spLocks noChangeArrowheads="1"/>
            </p:cNvSpPr>
            <p:nvPr/>
          </p:nvSpPr>
          <p:spPr bwMode="gray">
            <a:xfrm>
              <a:off x="4072" y="1420"/>
              <a:ext cx="680" cy="69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algn="ctr"/>
              <a:endParaRPr lang="zh-CN" altLang="zh-CN"/>
            </a:p>
          </p:txBody>
        </p:sp>
        <p:sp>
          <p:nvSpPr>
            <p:cNvPr id="92170" name="Text Box 10"/>
            <p:cNvSpPr txBox="1">
              <a:spLocks noChangeArrowheads="1"/>
            </p:cNvSpPr>
            <p:nvPr/>
          </p:nvSpPr>
          <p:spPr bwMode="white">
            <a:xfrm>
              <a:off x="1143" y="2090"/>
              <a:ext cx="63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en-US" altLang="zh-CN" dirty="0">
                  <a:solidFill>
                    <a:srgbClr val="FFFFFF"/>
                  </a:solidFill>
                </a:rPr>
                <a:t>Veracity</a:t>
              </a:r>
            </a:p>
            <a:p>
              <a:pPr eaLnBrk="0" hangingPunct="0"/>
              <a:r>
                <a:rPr lang="en-US" altLang="zh-CN" dirty="0">
                  <a:solidFill>
                    <a:srgbClr val="FFFFFF"/>
                  </a:solidFill>
                </a:rPr>
                <a:t>  </a:t>
              </a:r>
              <a:r>
                <a:rPr lang="zh-CN" altLang="zh-CN" dirty="0">
                  <a:solidFill>
                    <a:srgbClr val="FFFFFF"/>
                  </a:solidFill>
                </a:rPr>
                <a:t>真实性</a:t>
              </a:r>
              <a:endParaRPr lang="en-US" altLang="zh-CN" b="1" dirty="0">
                <a:solidFill>
                  <a:srgbClr val="FFFFFF"/>
                </a:solidFill>
                <a:latin typeface="Verdana" panose="020B0604030504040204" pitchFamily="34" charset="0"/>
                <a:ea typeface="宋体" panose="02010600030101010101" pitchFamily="2" charset="-122"/>
              </a:endParaRPr>
            </a:p>
          </p:txBody>
        </p:sp>
        <p:sp>
          <p:nvSpPr>
            <p:cNvPr id="92171" name="Text Box 11"/>
            <p:cNvSpPr txBox="1">
              <a:spLocks noChangeArrowheads="1"/>
            </p:cNvSpPr>
            <p:nvPr/>
          </p:nvSpPr>
          <p:spPr bwMode="white">
            <a:xfrm>
              <a:off x="2447" y="1439"/>
              <a:ext cx="627"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en-US" altLang="zh-CN" dirty="0">
                  <a:solidFill>
                    <a:srgbClr val="FFFFFF"/>
                  </a:solidFill>
                </a:rPr>
                <a:t>Velocity</a:t>
              </a:r>
            </a:p>
            <a:p>
              <a:pPr eaLnBrk="0" hangingPunct="0"/>
              <a:r>
                <a:rPr lang="zh-CN" altLang="zh-CN" dirty="0">
                  <a:solidFill>
                    <a:srgbClr val="FFFFFF"/>
                  </a:solidFill>
                </a:rPr>
                <a:t>高速</a:t>
              </a:r>
              <a:r>
                <a:rPr lang="zh-CN" altLang="en-US" dirty="0">
                  <a:solidFill>
                    <a:srgbClr val="FFFFFF"/>
                  </a:solidFill>
                </a:rPr>
                <a:t>化</a:t>
              </a:r>
              <a:endParaRPr lang="en-US" altLang="zh-CN" b="1" dirty="0">
                <a:solidFill>
                  <a:srgbClr val="FFFFFF"/>
                </a:solidFill>
                <a:latin typeface="Verdana" panose="020B0604030504040204" pitchFamily="34" charset="0"/>
                <a:ea typeface="宋体" panose="02010600030101010101" pitchFamily="2" charset="-122"/>
              </a:endParaRPr>
            </a:p>
          </p:txBody>
        </p:sp>
        <p:sp>
          <p:nvSpPr>
            <p:cNvPr id="92172" name="Text Box 12"/>
            <p:cNvSpPr txBox="1">
              <a:spLocks noChangeArrowheads="1"/>
            </p:cNvSpPr>
            <p:nvPr/>
          </p:nvSpPr>
          <p:spPr bwMode="white">
            <a:xfrm>
              <a:off x="4080" y="1561"/>
              <a:ext cx="627"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en-US" altLang="zh-CN" dirty="0">
                  <a:solidFill>
                    <a:srgbClr val="FFFFFF"/>
                  </a:solidFill>
                </a:rPr>
                <a:t>Volume</a:t>
              </a:r>
            </a:p>
            <a:p>
              <a:pPr eaLnBrk="0" hangingPunct="0"/>
              <a:r>
                <a:rPr lang="en-US" altLang="zh-CN" dirty="0">
                  <a:solidFill>
                    <a:srgbClr val="FFFFFF"/>
                  </a:solidFill>
                </a:rPr>
                <a:t> </a:t>
              </a:r>
              <a:r>
                <a:rPr lang="zh-CN" altLang="zh-CN" dirty="0">
                  <a:solidFill>
                    <a:srgbClr val="FFFFFF"/>
                  </a:solidFill>
                </a:rPr>
                <a:t>大</a:t>
              </a:r>
              <a:r>
                <a:rPr lang="zh-CN" altLang="en-US" dirty="0">
                  <a:solidFill>
                    <a:srgbClr val="FFFFFF"/>
                  </a:solidFill>
                </a:rPr>
                <a:t>体</a:t>
              </a:r>
              <a:r>
                <a:rPr lang="zh-CN" altLang="zh-CN" dirty="0">
                  <a:solidFill>
                    <a:srgbClr val="FFFFFF"/>
                  </a:solidFill>
                </a:rPr>
                <a:t>量</a:t>
              </a:r>
              <a:endParaRPr lang="en-US" altLang="zh-CN" b="1" dirty="0">
                <a:solidFill>
                  <a:srgbClr val="FFFFFF"/>
                </a:solidFill>
                <a:latin typeface="Verdana" panose="020B0604030504040204" pitchFamily="34" charset="0"/>
                <a:ea typeface="宋体" panose="02010600030101010101" pitchFamily="2" charset="-122"/>
              </a:endParaRPr>
            </a:p>
          </p:txBody>
        </p:sp>
        <p:sp>
          <p:nvSpPr>
            <p:cNvPr id="92173" name="Text Box 13"/>
            <p:cNvSpPr txBox="1">
              <a:spLocks noChangeArrowheads="1"/>
            </p:cNvSpPr>
            <p:nvPr/>
          </p:nvSpPr>
          <p:spPr bwMode="white">
            <a:xfrm>
              <a:off x="3128" y="2846"/>
              <a:ext cx="558"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none">
              <a:spAutoFit/>
            </a:bodyPr>
            <a:lstStyle/>
            <a:p>
              <a:pPr eaLnBrk="0" hangingPunct="0"/>
              <a:r>
                <a:rPr lang="en-US" altLang="zh-CN" dirty="0">
                  <a:solidFill>
                    <a:srgbClr val="FFFFFF"/>
                  </a:solidFill>
                </a:rPr>
                <a:t>Variety</a:t>
              </a:r>
            </a:p>
            <a:p>
              <a:pPr eaLnBrk="0" hangingPunct="0"/>
              <a:r>
                <a:rPr lang="zh-CN" altLang="zh-CN" dirty="0">
                  <a:solidFill>
                    <a:srgbClr val="FFFFFF"/>
                  </a:solidFill>
                </a:rPr>
                <a:t>多样</a:t>
              </a:r>
              <a:r>
                <a:rPr lang="zh-CN" altLang="en-US" dirty="0">
                  <a:solidFill>
                    <a:srgbClr val="FFFFFF"/>
                  </a:solidFill>
                </a:rPr>
                <a:t>化</a:t>
              </a:r>
              <a:endParaRPr lang="en-US" altLang="zh-CN" b="1" dirty="0">
                <a:solidFill>
                  <a:srgbClr val="FFFFFF"/>
                </a:solidFill>
                <a:latin typeface="Verdana" panose="020B0604030504040204" pitchFamily="34" charset="0"/>
                <a:ea typeface="宋体" panose="02010600030101010101" pitchFamily="2" charset="-122"/>
              </a:endParaRPr>
            </a:p>
          </p:txBody>
        </p:sp>
        <p:sp>
          <p:nvSpPr>
            <p:cNvPr id="92174" name="Text Box 14"/>
            <p:cNvSpPr txBox="1">
              <a:spLocks noChangeArrowheads="1"/>
            </p:cNvSpPr>
            <p:nvPr/>
          </p:nvSpPr>
          <p:spPr bwMode="white">
            <a:xfrm>
              <a:off x="1598" y="3129"/>
              <a:ext cx="719"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817" dir="2708076" algn="ctr" rotWithShape="0">
                      <a:schemeClr val="bg2"/>
                    </a:outerShdw>
                  </a:effectLst>
                </a14:hiddenEffects>
              </a:ext>
            </a:extLst>
          </p:spPr>
          <p:txBody>
            <a:bodyPr wrap="square">
              <a:spAutoFit/>
            </a:bodyPr>
            <a:lstStyle/>
            <a:p>
              <a:pPr eaLnBrk="0" hangingPunct="0"/>
              <a:r>
                <a:rPr lang="en-US" altLang="zh-CN" dirty="0">
                  <a:solidFill>
                    <a:srgbClr val="FFFFFF"/>
                  </a:solidFill>
                </a:rPr>
                <a:t>Value</a:t>
              </a:r>
            </a:p>
            <a:p>
              <a:pPr eaLnBrk="0" hangingPunct="0"/>
              <a:r>
                <a:rPr lang="en-US" altLang="zh-CN" sz="1600" dirty="0">
                  <a:solidFill>
                    <a:srgbClr val="FFFFFF"/>
                  </a:solidFill>
                </a:rPr>
                <a:t>  </a:t>
              </a:r>
              <a:r>
                <a:rPr lang="zh-CN" altLang="zh-CN" sz="1600" dirty="0">
                  <a:solidFill>
                    <a:srgbClr val="FFFFFF"/>
                  </a:solidFill>
                </a:rPr>
                <a:t>价值</a:t>
              </a:r>
              <a:endParaRPr lang="en-US" altLang="zh-CN" sz="1600" dirty="0">
                <a:solidFill>
                  <a:srgbClr val="FFFFFF"/>
                </a:solidFill>
              </a:endParaRPr>
            </a:p>
            <a:p>
              <a:pPr eaLnBrk="0" hangingPunct="0"/>
              <a:r>
                <a:rPr lang="zh-CN" altLang="zh-CN" sz="1600" dirty="0">
                  <a:solidFill>
                    <a:srgbClr val="FFFFFF"/>
                  </a:solidFill>
                </a:rPr>
                <a:t>密度低</a:t>
              </a:r>
              <a:endParaRPr lang="en-US" altLang="zh-CN" sz="1600" b="1" dirty="0">
                <a:solidFill>
                  <a:srgbClr val="FFFFFF"/>
                </a:solidFill>
                <a:latin typeface="Verdana" panose="020B0604030504040204" pitchFamily="34" charset="0"/>
                <a:ea typeface="宋体" panose="02010600030101010101" pitchFamily="2" charset="-122"/>
              </a:endParaRPr>
            </a:p>
          </p:txBody>
        </p:sp>
        <p:sp>
          <p:nvSpPr>
            <p:cNvPr id="92175" name="Text Box 15"/>
            <p:cNvSpPr txBox="1">
              <a:spLocks noChangeArrowheads="1"/>
            </p:cNvSpPr>
            <p:nvPr/>
          </p:nvSpPr>
          <p:spPr bwMode="auto">
            <a:xfrm>
              <a:off x="2175" y="2285"/>
              <a:ext cx="1452"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p>
              <a:pPr algn="ctr" eaLnBrk="0" hangingPunct="0"/>
              <a:r>
                <a:rPr lang="en-US" altLang="zh-CN" sz="2800" b="1" dirty="0"/>
                <a:t>5V</a:t>
              </a:r>
              <a:r>
                <a:rPr lang="zh-CN" altLang="zh-CN" sz="2800" b="1" dirty="0"/>
                <a:t>特征</a:t>
              </a:r>
              <a:endParaRPr lang="en-US" altLang="zh-CN" sz="2800" b="1" dirty="0">
                <a:ea typeface="宋体" panose="02010600030101010101" pitchFamily="2" charset="-122"/>
              </a:endParaRPr>
            </a:p>
          </p:txBody>
        </p:sp>
        <p:sp>
          <p:nvSpPr>
            <p:cNvPr id="92176" name="Line 16"/>
            <p:cNvSpPr>
              <a:spLocks noChangeShapeType="1"/>
            </p:cNvSpPr>
            <p:nvPr/>
          </p:nvSpPr>
          <p:spPr bwMode="black">
            <a:xfrm>
              <a:off x="1639" y="1545"/>
              <a:ext cx="1025" cy="7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cxnSp>
          <p:nvCxnSpPr>
            <p:cNvPr id="92177" name="AutoShape 17"/>
            <p:cNvCxnSpPr>
              <a:cxnSpLocks noChangeShapeType="1"/>
            </p:cNvCxnSpPr>
            <p:nvPr/>
          </p:nvCxnSpPr>
          <p:spPr bwMode="black">
            <a:xfrm flipH="1">
              <a:off x="559" y="1545"/>
              <a:ext cx="1087"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cxnSp>
        <p:sp>
          <p:nvSpPr>
            <p:cNvPr id="92178" name="Text Box 18"/>
            <p:cNvSpPr txBox="1">
              <a:spLocks noChangeArrowheads="1"/>
            </p:cNvSpPr>
            <p:nvPr/>
          </p:nvSpPr>
          <p:spPr bwMode="auto">
            <a:xfrm>
              <a:off x="672" y="1245"/>
              <a:ext cx="122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sz="2400" dirty="0"/>
                <a:t>大数据</a:t>
              </a:r>
              <a:endParaRPr lang="en-US" altLang="zh-CN" sz="2400" dirty="0"/>
            </a:p>
          </p:txBody>
        </p:sp>
      </p:grpSp>
      <p:sp>
        <p:nvSpPr>
          <p:cNvPr id="3" name="星形: 八角 2">
            <a:extLst>
              <a:ext uri="{FF2B5EF4-FFF2-40B4-BE49-F238E27FC236}">
                <a16:creationId xmlns:a16="http://schemas.microsoft.com/office/drawing/2014/main" id="{0645C955-6D77-4CA1-BB62-C1B9177E350F}"/>
              </a:ext>
            </a:extLst>
          </p:cNvPr>
          <p:cNvSpPr/>
          <p:nvPr/>
        </p:nvSpPr>
        <p:spPr>
          <a:xfrm>
            <a:off x="6995566" y="3020136"/>
            <a:ext cx="2122610" cy="1054099"/>
          </a:xfrm>
          <a:prstGeom prst="star8">
            <a:avLst/>
          </a:prstGeom>
          <a:solidFill>
            <a:srgbClr val="F3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dirty="0">
                <a:solidFill>
                  <a:schemeClr val="tx1"/>
                </a:solidFill>
              </a:rPr>
              <a:t>起量单位</a:t>
            </a:r>
            <a:r>
              <a:rPr lang="en-US" altLang="zh-CN" sz="1400" dirty="0">
                <a:solidFill>
                  <a:schemeClr val="tx1"/>
                </a:solidFill>
              </a:rPr>
              <a:t>TB</a:t>
            </a:r>
            <a:r>
              <a:rPr lang="zh-CN" altLang="zh-CN" sz="1400" dirty="0">
                <a:solidFill>
                  <a:schemeClr val="tx1"/>
                </a:solidFill>
              </a:rPr>
              <a:t>级别到</a:t>
            </a:r>
            <a:r>
              <a:rPr lang="en-US" altLang="zh-CN" sz="1400" dirty="0">
                <a:solidFill>
                  <a:schemeClr val="tx1"/>
                </a:solidFill>
              </a:rPr>
              <a:t>EB</a:t>
            </a:r>
            <a:r>
              <a:rPr lang="zh-CN" altLang="zh-CN" sz="1400" dirty="0">
                <a:solidFill>
                  <a:schemeClr val="tx1"/>
                </a:solidFill>
              </a:rPr>
              <a:t>，甚至跃升到</a:t>
            </a:r>
            <a:r>
              <a:rPr lang="en-US" altLang="zh-CN" sz="1400" dirty="0">
                <a:solidFill>
                  <a:schemeClr val="tx1"/>
                </a:solidFill>
              </a:rPr>
              <a:t>ZB</a:t>
            </a:r>
            <a:r>
              <a:rPr lang="zh-CN" altLang="zh-CN" sz="1400" dirty="0">
                <a:solidFill>
                  <a:schemeClr val="tx1"/>
                </a:solidFill>
              </a:rPr>
              <a:t>规模</a:t>
            </a:r>
            <a:endParaRPr lang="zh-CN" altLang="en-US" sz="1400" dirty="0">
              <a:solidFill>
                <a:schemeClr val="tx1"/>
              </a:solidFill>
            </a:endParaRPr>
          </a:p>
        </p:txBody>
      </p:sp>
      <p:sp>
        <p:nvSpPr>
          <p:cNvPr id="24" name="星形: 八角 23">
            <a:extLst>
              <a:ext uri="{FF2B5EF4-FFF2-40B4-BE49-F238E27FC236}">
                <a16:creationId xmlns:a16="http://schemas.microsoft.com/office/drawing/2014/main" id="{2B03033F-1FED-4714-A799-0E956C8709B1}"/>
              </a:ext>
            </a:extLst>
          </p:cNvPr>
          <p:cNvSpPr/>
          <p:nvPr/>
        </p:nvSpPr>
        <p:spPr>
          <a:xfrm>
            <a:off x="4509492" y="1342013"/>
            <a:ext cx="1827358" cy="926503"/>
          </a:xfrm>
          <a:prstGeom prst="star8">
            <a:avLst/>
          </a:prstGeom>
          <a:solidFill>
            <a:srgbClr val="F3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dirty="0">
                <a:solidFill>
                  <a:schemeClr val="tx1"/>
                </a:solidFill>
              </a:rPr>
              <a:t>增长速度快</a:t>
            </a:r>
            <a:endParaRPr lang="en-US" altLang="zh-CN" sz="1400" dirty="0">
              <a:solidFill>
                <a:schemeClr val="tx1"/>
              </a:solidFill>
            </a:endParaRPr>
          </a:p>
          <a:p>
            <a:pPr algn="ctr"/>
            <a:r>
              <a:rPr lang="zh-CN" altLang="zh-CN" sz="1400" dirty="0">
                <a:solidFill>
                  <a:schemeClr val="tx1"/>
                </a:solidFill>
              </a:rPr>
              <a:t>时效性要求高</a:t>
            </a:r>
            <a:endParaRPr lang="zh-CN" altLang="en-US" sz="1400" dirty="0">
              <a:solidFill>
                <a:schemeClr val="tx1"/>
              </a:solidFill>
            </a:endParaRPr>
          </a:p>
        </p:txBody>
      </p:sp>
      <p:sp>
        <p:nvSpPr>
          <p:cNvPr id="25" name="星形: 八角 24">
            <a:extLst>
              <a:ext uri="{FF2B5EF4-FFF2-40B4-BE49-F238E27FC236}">
                <a16:creationId xmlns:a16="http://schemas.microsoft.com/office/drawing/2014/main" id="{F0FBB38D-1BCF-42F7-8866-C454C10AD1A7}"/>
              </a:ext>
            </a:extLst>
          </p:cNvPr>
          <p:cNvSpPr/>
          <p:nvPr/>
        </p:nvSpPr>
        <p:spPr>
          <a:xfrm>
            <a:off x="5816411" y="4672126"/>
            <a:ext cx="1591145" cy="1048384"/>
          </a:xfrm>
          <a:prstGeom prst="star8">
            <a:avLst/>
          </a:prstGeom>
          <a:solidFill>
            <a:srgbClr val="F3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dirty="0">
                <a:solidFill>
                  <a:schemeClr val="tx1"/>
                </a:solidFill>
              </a:rPr>
              <a:t>数据</a:t>
            </a:r>
            <a:endParaRPr lang="en-US" altLang="zh-CN" sz="1400" dirty="0">
              <a:solidFill>
                <a:schemeClr val="tx1"/>
              </a:solidFill>
            </a:endParaRPr>
          </a:p>
          <a:p>
            <a:pPr algn="ctr"/>
            <a:r>
              <a:rPr lang="zh-CN" altLang="zh-CN" sz="1400" dirty="0">
                <a:solidFill>
                  <a:schemeClr val="tx1"/>
                </a:solidFill>
              </a:rPr>
              <a:t>来源</a:t>
            </a:r>
            <a:r>
              <a:rPr lang="zh-CN" altLang="en-US" sz="1400" dirty="0">
                <a:solidFill>
                  <a:schemeClr val="tx1"/>
                </a:solidFill>
              </a:rPr>
              <a:t>、类型</a:t>
            </a:r>
            <a:r>
              <a:rPr lang="zh-CN" altLang="zh-CN" sz="1400" dirty="0">
                <a:solidFill>
                  <a:schemeClr val="tx1"/>
                </a:solidFill>
              </a:rPr>
              <a:t>多样化</a:t>
            </a:r>
            <a:endParaRPr lang="en-US" altLang="zh-CN" sz="1400" dirty="0">
              <a:solidFill>
                <a:schemeClr val="tx1"/>
              </a:solidFill>
            </a:endParaRPr>
          </a:p>
        </p:txBody>
      </p:sp>
      <p:sp>
        <p:nvSpPr>
          <p:cNvPr id="26" name="星形: 八角 25">
            <a:extLst>
              <a:ext uri="{FF2B5EF4-FFF2-40B4-BE49-F238E27FC236}">
                <a16:creationId xmlns:a16="http://schemas.microsoft.com/office/drawing/2014/main" id="{23E82194-23CB-41B9-921B-812BA8FBC2B8}"/>
              </a:ext>
            </a:extLst>
          </p:cNvPr>
          <p:cNvSpPr/>
          <p:nvPr/>
        </p:nvSpPr>
        <p:spPr>
          <a:xfrm>
            <a:off x="3285199" y="5422439"/>
            <a:ext cx="1499246" cy="974923"/>
          </a:xfrm>
          <a:prstGeom prst="star8">
            <a:avLst/>
          </a:prstGeom>
          <a:solidFill>
            <a:srgbClr val="F3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dirty="0">
                <a:solidFill>
                  <a:schemeClr val="tx1"/>
                </a:solidFill>
              </a:rPr>
              <a:t>信息海量，犹如浪里淘金</a:t>
            </a:r>
            <a:endParaRPr lang="zh-CN" altLang="en-US" sz="1400" dirty="0">
              <a:solidFill>
                <a:schemeClr val="tx1"/>
              </a:solidFill>
            </a:endParaRPr>
          </a:p>
        </p:txBody>
      </p:sp>
      <p:sp>
        <p:nvSpPr>
          <p:cNvPr id="27" name="星形: 八角 26">
            <a:extLst>
              <a:ext uri="{FF2B5EF4-FFF2-40B4-BE49-F238E27FC236}">
                <a16:creationId xmlns:a16="http://schemas.microsoft.com/office/drawing/2014/main" id="{689D234C-BA25-4F3C-AC15-289D565FAC71}"/>
              </a:ext>
            </a:extLst>
          </p:cNvPr>
          <p:cNvSpPr/>
          <p:nvPr/>
        </p:nvSpPr>
        <p:spPr>
          <a:xfrm>
            <a:off x="882077" y="3827648"/>
            <a:ext cx="1348515" cy="863045"/>
          </a:xfrm>
          <a:prstGeom prst="star8">
            <a:avLst/>
          </a:prstGeom>
          <a:solidFill>
            <a:srgbClr val="F3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1400" dirty="0">
                <a:solidFill>
                  <a:schemeClr val="tx1"/>
                </a:solidFill>
              </a:rPr>
              <a:t>数据</a:t>
            </a:r>
            <a:endParaRPr lang="en-US" altLang="zh-CN" sz="1400" dirty="0">
              <a:solidFill>
                <a:schemeClr val="tx1"/>
              </a:solidFill>
            </a:endParaRPr>
          </a:p>
          <a:p>
            <a:pPr algn="ctr"/>
            <a:r>
              <a:rPr lang="zh-CN" altLang="zh-CN" sz="1400" dirty="0">
                <a:solidFill>
                  <a:schemeClr val="tx1"/>
                </a:solidFill>
              </a:rPr>
              <a:t>结果</a:t>
            </a:r>
            <a:r>
              <a:rPr lang="zh-CN" altLang="en-US" sz="1400" dirty="0">
                <a:solidFill>
                  <a:schemeClr val="tx1"/>
                </a:solidFill>
              </a:rPr>
              <a:t>质量</a:t>
            </a:r>
            <a:r>
              <a:rPr lang="zh-CN" altLang="zh-CN" sz="1400" dirty="0">
                <a:solidFill>
                  <a:schemeClr val="tx1"/>
                </a:solidFill>
              </a:rPr>
              <a:t>可信赖</a:t>
            </a:r>
            <a:endParaRPr lang="zh-CN" altLang="en-US" sz="1400" dirty="0">
              <a:solidFill>
                <a:schemeClr val="tx1"/>
              </a:solidFill>
            </a:endParaRPr>
          </a:p>
        </p:txBody>
      </p:sp>
      <p:sp>
        <p:nvSpPr>
          <p:cNvPr id="32" name="矩形 31">
            <a:extLst>
              <a:ext uri="{FF2B5EF4-FFF2-40B4-BE49-F238E27FC236}">
                <a16:creationId xmlns:a16="http://schemas.microsoft.com/office/drawing/2014/main" id="{FD45BB4F-715D-412E-B1CA-68BCC67F3EE9}"/>
              </a:ext>
            </a:extLst>
          </p:cNvPr>
          <p:cNvSpPr/>
          <p:nvPr/>
        </p:nvSpPr>
        <p:spPr>
          <a:xfrm>
            <a:off x="8024975" y="4035986"/>
            <a:ext cx="1142390" cy="984885"/>
          </a:xfrm>
          <a:prstGeom prst="rect">
            <a:avLst/>
          </a:prstGeom>
          <a:noFill/>
          <a:ln>
            <a:noFill/>
          </a:ln>
        </p:spPr>
        <p:style>
          <a:lnRef idx="0">
            <a:scrgbClr r="0" g="0" b="0"/>
          </a:lnRef>
          <a:fillRef idx="0">
            <a:scrgbClr r="0" g="0" b="0"/>
          </a:fillRef>
          <a:effectRef idx="0">
            <a:scrgbClr r="0" g="0" b="0"/>
          </a:effectRef>
          <a:fontRef idx="minor">
            <a:schemeClr val="accent2"/>
          </a:fontRef>
        </p:style>
        <p:txBody>
          <a:bodyPr wrap="square" lIns="91440" tIns="45720" rIns="91440" bIns="45720">
            <a:spAutoFit/>
          </a:bodyPr>
          <a:lstStyle/>
          <a:p>
            <a:pPr algn="ctr"/>
            <a:r>
              <a:rPr lang="en-US" altLang="zh-CN" sz="1600" dirty="0">
                <a:ln w="0"/>
                <a:solidFill>
                  <a:schemeClr val="tx1"/>
                </a:solidFill>
                <a:effectLst>
                  <a:outerShdw blurRad="38100" dist="19050" dir="2700000" algn="tl" rotWithShape="0">
                    <a:schemeClr val="dk1">
                      <a:alpha val="40000"/>
                    </a:schemeClr>
                  </a:outerShdw>
                </a:effectLst>
                <a:latin typeface="Adobe Garamond Pro" panose="02020502060506020403" pitchFamily="18" charset="0"/>
              </a:rPr>
              <a:t>1</a:t>
            </a:r>
            <a:r>
              <a:rPr lang="en-US" altLang="zh-CN" sz="1600"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ZB</a:t>
            </a:r>
            <a:r>
              <a:rPr lang="zh-CN" altLang="en-US" sz="1600" dirty="0">
                <a:ln w="0"/>
                <a:solidFill>
                  <a:schemeClr val="tx1"/>
                </a:solidFill>
                <a:effectLst>
                  <a:outerShdw blurRad="38100" dist="19050" dir="2700000" algn="tl" rotWithShape="0">
                    <a:schemeClr val="dk1">
                      <a:alpha val="40000"/>
                    </a:schemeClr>
                  </a:outerShdw>
                </a:effectLst>
                <a:latin typeface="Adobe Garamond Pro" panose="02020502060506020403" pitchFamily="18" charset="0"/>
              </a:rPr>
              <a:t>有多大？</a:t>
            </a:r>
            <a:endParaRPr lang="en-US" altLang="zh-CN" sz="1600" dirty="0">
              <a:ln w="0"/>
              <a:solidFill>
                <a:schemeClr val="tx1"/>
              </a:solidFill>
              <a:effectLst>
                <a:outerShdw blurRad="38100" dist="19050" dir="2700000" algn="tl" rotWithShape="0">
                  <a:schemeClr val="dk1">
                    <a:alpha val="40000"/>
                  </a:schemeClr>
                </a:outerShdw>
              </a:effectLst>
              <a:latin typeface="Adobe Garamond Pro" panose="02020502060506020403" pitchFamily="18" charset="0"/>
            </a:endParaRPr>
          </a:p>
          <a:p>
            <a:pPr algn="ctr"/>
            <a:r>
              <a:rPr lang="zh-CN" altLang="en-US" sz="1400" b="1" dirty="0">
                <a:ln w="6600">
                  <a:solidFill>
                    <a:schemeClr val="accent2"/>
                  </a:solidFill>
                  <a:prstDash val="solid"/>
                </a:ln>
                <a:effectLst>
                  <a:outerShdw dist="38100" dir="2700000" algn="tl" rotWithShape="0">
                    <a:schemeClr val="accent2"/>
                  </a:outerShdw>
                </a:effectLst>
              </a:rPr>
              <a:t> </a:t>
            </a:r>
            <a:r>
              <a:rPr lang="zh-CN" altLang="en-US" sz="1400" dirty="0">
                <a:ln w="0"/>
                <a:solidFill>
                  <a:schemeClr val="accent2">
                    <a:lumMod val="75000"/>
                  </a:schemeClr>
                </a:solidFill>
                <a:effectLst>
                  <a:outerShdw blurRad="38100" dist="25400" dir="5400000" algn="ctr" rotWithShape="0">
                    <a:srgbClr val="6E747A">
                      <a:alpha val="43000"/>
                    </a:srgbClr>
                  </a:outerShdw>
                </a:effectLst>
                <a:latin typeface="华文宋体" panose="02010600040101010101" pitchFamily="2" charset="-122"/>
                <a:ea typeface="华文宋体" panose="02010600040101010101" pitchFamily="2" charset="-122"/>
              </a:rPr>
              <a:t>如同全世界      海滩上沙子数量总和</a:t>
            </a:r>
          </a:p>
        </p:txBody>
      </p:sp>
      <p:pic>
        <p:nvPicPr>
          <p:cNvPr id="5" name="图片 4">
            <a:extLst>
              <a:ext uri="{FF2B5EF4-FFF2-40B4-BE49-F238E27FC236}">
                <a16:creationId xmlns:a16="http://schemas.microsoft.com/office/drawing/2014/main" id="{23CBD825-E7C4-4185-A950-61B1C83F6501}"/>
              </a:ext>
            </a:extLst>
          </p:cNvPr>
          <p:cNvPicPr>
            <a:picLocks noChangeAspect="1"/>
          </p:cNvPicPr>
          <p:nvPr/>
        </p:nvPicPr>
        <p:blipFill>
          <a:blip r:embed="rId2"/>
          <a:stretch>
            <a:fillRect/>
          </a:stretch>
        </p:blipFill>
        <p:spPr>
          <a:xfrm>
            <a:off x="9336359" y="2214079"/>
            <a:ext cx="2371119" cy="3733598"/>
          </a:xfrm>
          <a:prstGeom prst="rect">
            <a:avLst/>
          </a:prstGeom>
        </p:spPr>
      </p:pic>
    </p:spTree>
    <p:extLst>
      <p:ext uri="{BB962C8B-B14F-4D97-AF65-F5344CB8AC3E}">
        <p14:creationId xmlns:p14="http://schemas.microsoft.com/office/powerpoint/2010/main" val="1583449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dirty="0">
                <a:ea typeface="宋体" panose="02010600030101010101" pitchFamily="2" charset="-122"/>
              </a:rPr>
              <a:t>Contents</a:t>
            </a:r>
            <a:endParaRPr lang="en-US" altLang="zh-CN" dirty="0">
              <a:solidFill>
                <a:schemeClr val="accent1"/>
              </a:solidFill>
              <a:ea typeface="宋体" panose="02010600030101010101" pitchFamily="2" charset="-122"/>
            </a:endParaRPr>
          </a:p>
        </p:txBody>
      </p:sp>
      <p:grpSp>
        <p:nvGrpSpPr>
          <p:cNvPr id="89120" name="Group 32"/>
          <p:cNvGrpSpPr>
            <a:grpSpLocks/>
          </p:cNvGrpSpPr>
          <p:nvPr/>
        </p:nvGrpSpPr>
        <p:grpSpPr bwMode="auto">
          <a:xfrm>
            <a:off x="3184534" y="2220332"/>
            <a:ext cx="5410200" cy="682626"/>
            <a:chOff x="1152" y="1275"/>
            <a:chExt cx="3408" cy="430"/>
          </a:xfrm>
        </p:grpSpPr>
        <p:grpSp>
          <p:nvGrpSpPr>
            <p:cNvPr id="89091" name="Group 3"/>
            <p:cNvGrpSpPr>
              <a:grpSpLocks/>
            </p:cNvGrpSpPr>
            <p:nvPr/>
          </p:nvGrpSpPr>
          <p:grpSpPr bwMode="auto">
            <a:xfrm>
              <a:off x="1152" y="1275"/>
              <a:ext cx="480" cy="419"/>
              <a:chOff x="1110" y="2656"/>
              <a:chExt cx="1549" cy="1351"/>
            </a:xfrm>
          </p:grpSpPr>
          <p:sp>
            <p:nvSpPr>
              <p:cNvPr id="89092"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89093"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89094"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grpSp>
        <p:sp>
          <p:nvSpPr>
            <p:cNvPr id="89099" name="Line 11"/>
            <p:cNvSpPr>
              <a:spLocks noChangeShapeType="1"/>
            </p:cNvSpPr>
            <p:nvPr/>
          </p:nvSpPr>
          <p:spPr bwMode="auto">
            <a:xfrm>
              <a:off x="1536" y="1659"/>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89100" name="Text Box 12"/>
            <p:cNvSpPr txBox="1">
              <a:spLocks noChangeArrowheads="1"/>
            </p:cNvSpPr>
            <p:nvPr/>
          </p:nvSpPr>
          <p:spPr bwMode="auto">
            <a:xfrm>
              <a:off x="2160" y="1323"/>
              <a:ext cx="165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chemeClr val="tx2"/>
                  </a:solidFill>
                  <a:ea typeface="宋体" panose="02010600030101010101" pitchFamily="2" charset="-122"/>
                </a:rPr>
                <a:t>7.1  </a:t>
              </a:r>
              <a:r>
                <a:rPr lang="zh-CN" altLang="zh-CN" sz="3200" b="1" dirty="0">
                  <a:solidFill>
                    <a:schemeClr val="tx2"/>
                  </a:solidFill>
                  <a:ea typeface="宋体" panose="02010600030101010101" pitchFamily="2" charset="-122"/>
                </a:rPr>
                <a:t>网络基础</a:t>
              </a:r>
            </a:p>
          </p:txBody>
        </p:sp>
        <p:sp>
          <p:nvSpPr>
            <p:cNvPr id="89101" name="Text Box 13"/>
            <p:cNvSpPr txBox="1">
              <a:spLocks noChangeArrowheads="1"/>
            </p:cNvSpPr>
            <p:nvPr/>
          </p:nvSpPr>
          <p:spPr bwMode="gray">
            <a:xfrm>
              <a:off x="1258" y="1337"/>
              <a:ext cx="2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3200" b="1">
                  <a:solidFill>
                    <a:srgbClr val="FFFFFF"/>
                  </a:solidFill>
                  <a:ea typeface="宋体" panose="02010600030101010101" pitchFamily="2" charset="-122"/>
                </a:rPr>
                <a:t>1</a:t>
              </a:r>
            </a:p>
          </p:txBody>
        </p:sp>
      </p:grpSp>
      <p:grpSp>
        <p:nvGrpSpPr>
          <p:cNvPr id="89121" name="Group 33"/>
          <p:cNvGrpSpPr>
            <a:grpSpLocks/>
          </p:cNvGrpSpPr>
          <p:nvPr/>
        </p:nvGrpSpPr>
        <p:grpSpPr bwMode="auto">
          <a:xfrm>
            <a:off x="3175581" y="3221974"/>
            <a:ext cx="5410200" cy="682626"/>
            <a:chOff x="1152" y="1851"/>
            <a:chExt cx="3408" cy="430"/>
          </a:xfrm>
        </p:grpSpPr>
        <p:grpSp>
          <p:nvGrpSpPr>
            <p:cNvPr id="89095" name="Group 7"/>
            <p:cNvGrpSpPr>
              <a:grpSpLocks/>
            </p:cNvGrpSpPr>
            <p:nvPr/>
          </p:nvGrpSpPr>
          <p:grpSpPr bwMode="auto">
            <a:xfrm>
              <a:off x="1152" y="1851"/>
              <a:ext cx="480" cy="419"/>
              <a:chOff x="3174" y="2656"/>
              <a:chExt cx="1549" cy="1351"/>
            </a:xfrm>
          </p:grpSpPr>
          <p:sp>
            <p:nvSpPr>
              <p:cNvPr id="8909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89097"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89098"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grpSp>
        <p:sp>
          <p:nvSpPr>
            <p:cNvPr id="89102" name="Line 14"/>
            <p:cNvSpPr>
              <a:spLocks noChangeShapeType="1"/>
            </p:cNvSpPr>
            <p:nvPr/>
          </p:nvSpPr>
          <p:spPr bwMode="auto">
            <a:xfrm>
              <a:off x="1536" y="2235"/>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89103" name="Text Box 15"/>
            <p:cNvSpPr txBox="1">
              <a:spLocks noChangeArrowheads="1"/>
            </p:cNvSpPr>
            <p:nvPr/>
          </p:nvSpPr>
          <p:spPr bwMode="auto">
            <a:xfrm>
              <a:off x="2160" y="1899"/>
              <a:ext cx="2083"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chemeClr val="tx2"/>
                  </a:solidFill>
                  <a:ea typeface="宋体" panose="02010600030101010101" pitchFamily="2" charset="-122"/>
                </a:rPr>
                <a:t>7.2  Internet</a:t>
              </a:r>
              <a:r>
                <a:rPr lang="zh-CN" altLang="zh-CN" sz="3200" b="1" dirty="0">
                  <a:solidFill>
                    <a:schemeClr val="tx2"/>
                  </a:solidFill>
                  <a:ea typeface="宋体" panose="02010600030101010101" pitchFamily="2" charset="-122"/>
                </a:rPr>
                <a:t>基础</a:t>
              </a:r>
            </a:p>
          </p:txBody>
        </p:sp>
        <p:sp>
          <p:nvSpPr>
            <p:cNvPr id="89104" name="Text Box 16"/>
            <p:cNvSpPr txBox="1">
              <a:spLocks noChangeArrowheads="1"/>
            </p:cNvSpPr>
            <p:nvPr/>
          </p:nvSpPr>
          <p:spPr bwMode="gray">
            <a:xfrm>
              <a:off x="1258" y="1913"/>
              <a:ext cx="2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3200" b="1">
                  <a:solidFill>
                    <a:srgbClr val="FFFFFF"/>
                  </a:solidFill>
                  <a:ea typeface="宋体" panose="02010600030101010101" pitchFamily="2" charset="-122"/>
                </a:rPr>
                <a:t>2</a:t>
              </a:r>
            </a:p>
          </p:txBody>
        </p:sp>
      </p:grpSp>
      <p:grpSp>
        <p:nvGrpSpPr>
          <p:cNvPr id="89122" name="Group 34"/>
          <p:cNvGrpSpPr>
            <a:grpSpLocks/>
          </p:cNvGrpSpPr>
          <p:nvPr/>
        </p:nvGrpSpPr>
        <p:grpSpPr bwMode="auto">
          <a:xfrm>
            <a:off x="3175581" y="4240880"/>
            <a:ext cx="5410200" cy="682626"/>
            <a:chOff x="1152" y="2413"/>
            <a:chExt cx="3408" cy="430"/>
          </a:xfrm>
        </p:grpSpPr>
        <p:grpSp>
          <p:nvGrpSpPr>
            <p:cNvPr id="89105" name="Group 17"/>
            <p:cNvGrpSpPr>
              <a:grpSpLocks/>
            </p:cNvGrpSpPr>
            <p:nvPr/>
          </p:nvGrpSpPr>
          <p:grpSpPr bwMode="auto">
            <a:xfrm>
              <a:off x="1152" y="2413"/>
              <a:ext cx="480" cy="419"/>
              <a:chOff x="1110" y="2656"/>
              <a:chExt cx="1549" cy="1351"/>
            </a:xfrm>
          </p:grpSpPr>
          <p:sp>
            <p:nvSpPr>
              <p:cNvPr id="89106"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89107"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89108"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grpSp>
        <p:sp>
          <p:nvSpPr>
            <p:cNvPr id="89113" name="Line 25"/>
            <p:cNvSpPr>
              <a:spLocks noChangeShapeType="1"/>
            </p:cNvSpPr>
            <p:nvPr/>
          </p:nvSpPr>
          <p:spPr bwMode="auto">
            <a:xfrm>
              <a:off x="1536" y="2797"/>
              <a:ext cx="3024"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89114" name="Text Box 26"/>
            <p:cNvSpPr txBox="1">
              <a:spLocks noChangeArrowheads="1"/>
            </p:cNvSpPr>
            <p:nvPr/>
          </p:nvSpPr>
          <p:spPr bwMode="auto">
            <a:xfrm>
              <a:off x="2160" y="2461"/>
              <a:ext cx="217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dirty="0">
                  <a:solidFill>
                    <a:schemeClr val="tx2"/>
                  </a:solidFill>
                  <a:ea typeface="宋体" panose="02010600030101010101" pitchFamily="2" charset="-122"/>
                </a:rPr>
                <a:t>7.3  </a:t>
              </a:r>
              <a:r>
                <a:rPr lang="zh-CN" altLang="zh-CN" sz="3200" b="1" dirty="0">
                  <a:solidFill>
                    <a:schemeClr val="tx2"/>
                  </a:solidFill>
                  <a:ea typeface="宋体" panose="02010600030101010101" pitchFamily="2" charset="-122"/>
                </a:rPr>
                <a:t>互联网新技术</a:t>
              </a:r>
            </a:p>
          </p:txBody>
        </p:sp>
        <p:sp>
          <p:nvSpPr>
            <p:cNvPr id="89115" name="Text Box 27"/>
            <p:cNvSpPr txBox="1">
              <a:spLocks noChangeArrowheads="1"/>
            </p:cNvSpPr>
            <p:nvPr/>
          </p:nvSpPr>
          <p:spPr bwMode="gray">
            <a:xfrm>
              <a:off x="1258" y="2475"/>
              <a:ext cx="260"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3200" b="1">
                  <a:solidFill>
                    <a:srgbClr val="FFFFFF"/>
                  </a:solidFill>
                  <a:ea typeface="宋体" panose="02010600030101010101" pitchFamily="2" charset="-122"/>
                </a:rPr>
                <a:t>3</a:t>
              </a:r>
            </a:p>
          </p:txBody>
        </p:sp>
      </p:grpSp>
      <p:sp>
        <p:nvSpPr>
          <p:cNvPr id="89119" name="Text Box 31"/>
          <p:cNvSpPr txBox="1">
            <a:spLocks noChangeArrowheads="1"/>
          </p:cNvSpPr>
          <p:nvPr/>
        </p:nvSpPr>
        <p:spPr bwMode="auto">
          <a:xfrm>
            <a:off x="3184534" y="72231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sp>
        <p:nvSpPr>
          <p:cNvPr id="29" name="Slide Number Placeholder 1">
            <a:extLst>
              <a:ext uri="{FF2B5EF4-FFF2-40B4-BE49-F238E27FC236}">
                <a16:creationId xmlns:a16="http://schemas.microsoft.com/office/drawing/2014/main" id="{D16B76E9-AC3B-4AEA-957E-45E0401E6FC7}"/>
              </a:ext>
            </a:extLst>
          </p:cNvPr>
          <p:cNvSpPr>
            <a:spLocks noGrp="1"/>
          </p:cNvSpPr>
          <p:nvPr>
            <p:ph type="sldNum" sz="quarter" idx="12"/>
          </p:nvPr>
        </p:nvSpPr>
        <p:spPr>
          <a:xfrm>
            <a:off x="9202023" y="6347038"/>
            <a:ext cx="2844800" cy="320675"/>
          </a:xfrm>
        </p:spPr>
        <p:txBody>
          <a:bodyPr/>
          <a:lstStyle/>
          <a:p>
            <a:fld id="{9CA331A9-1DD5-4C34-BAC9-1026D4AF2589}" type="slidenum">
              <a:rPr lang="en-US" altLang="zh-CN" smtClean="0"/>
              <a:pPr/>
              <a:t>4</a:t>
            </a:fld>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95400" y="107119"/>
            <a:ext cx="9855200" cy="563563"/>
          </a:xfrm>
        </p:spPr>
        <p:txBody>
          <a:bodyPr/>
          <a:lstStyle/>
          <a:p>
            <a:r>
              <a:rPr lang="zh-CN" altLang="zh-CN" dirty="0"/>
              <a:t>大数据的数据结构</a:t>
            </a:r>
            <a:endParaRPr lang="en-US" altLang="zh-CN" dirty="0">
              <a:ea typeface="宋体" panose="02010600030101010101" pitchFamily="2" charset="-122"/>
            </a:endParaRPr>
          </a:p>
        </p:txBody>
      </p:sp>
      <p:sp>
        <p:nvSpPr>
          <p:cNvPr id="29" name="文本框 28">
            <a:extLst>
              <a:ext uri="{FF2B5EF4-FFF2-40B4-BE49-F238E27FC236}">
                <a16:creationId xmlns:a16="http://schemas.microsoft.com/office/drawing/2014/main" id="{2361CB95-9734-4E9F-B3D6-41FC4F580CEA}"/>
              </a:ext>
            </a:extLst>
          </p:cNvPr>
          <p:cNvSpPr txBox="1"/>
          <p:nvPr/>
        </p:nvSpPr>
        <p:spPr>
          <a:xfrm>
            <a:off x="1847528" y="1249417"/>
            <a:ext cx="2988333" cy="966803"/>
          </a:xfrm>
          <a:prstGeom prst="rect">
            <a:avLst/>
          </a:prstGeom>
          <a:noFill/>
        </p:spPr>
        <p:txBody>
          <a:bodyPr wrap="square" rtlCol="0">
            <a:spAutoFit/>
          </a:bodyPr>
          <a:lstStyle/>
          <a:p>
            <a:pPr marL="342900" indent="-342900">
              <a:lnSpc>
                <a:spcPts val="3600"/>
              </a:lnSpc>
              <a:spcBef>
                <a:spcPts val="1200"/>
              </a:spcBef>
              <a:spcAft>
                <a:spcPts val="600"/>
              </a:spcAft>
              <a:buClr>
                <a:schemeClr val="hlink"/>
              </a:buClr>
              <a:buFont typeface="Wingdings" panose="05000000000000000000" pitchFamily="2" charset="2"/>
              <a:buChar char="v"/>
            </a:pPr>
            <a:r>
              <a:rPr lang="zh-CN" altLang="zh-CN" sz="2400" dirty="0"/>
              <a:t>大数据</a:t>
            </a:r>
            <a:r>
              <a:rPr lang="zh-CN" altLang="en-US" sz="2400" dirty="0"/>
              <a:t>结构</a:t>
            </a:r>
            <a:r>
              <a:rPr lang="zh-CN" altLang="zh-CN" sz="2400" dirty="0"/>
              <a:t>按特征可分为三大类</a:t>
            </a:r>
            <a:endParaRPr lang="zh-CN" altLang="en-US" sz="2400" dirty="0"/>
          </a:p>
        </p:txBody>
      </p:sp>
      <p:pic>
        <p:nvPicPr>
          <p:cNvPr id="3" name="图片 2">
            <a:extLst>
              <a:ext uri="{FF2B5EF4-FFF2-40B4-BE49-F238E27FC236}">
                <a16:creationId xmlns:a16="http://schemas.microsoft.com/office/drawing/2014/main" id="{762C4114-C970-4E66-BF7A-8F92370C9025}"/>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1722781" y="2206981"/>
            <a:ext cx="3526292" cy="3536573"/>
          </a:xfrm>
          <a:prstGeom prst="rect">
            <a:avLst/>
          </a:prstGeom>
        </p:spPr>
      </p:pic>
      <p:sp>
        <p:nvSpPr>
          <p:cNvPr id="13" name="文本框 12">
            <a:extLst>
              <a:ext uri="{FF2B5EF4-FFF2-40B4-BE49-F238E27FC236}">
                <a16:creationId xmlns:a16="http://schemas.microsoft.com/office/drawing/2014/main" id="{753822F2-5E7D-4956-BC01-A7DA30809FC7}"/>
              </a:ext>
            </a:extLst>
          </p:cNvPr>
          <p:cNvSpPr txBox="1"/>
          <p:nvPr/>
        </p:nvSpPr>
        <p:spPr>
          <a:xfrm>
            <a:off x="6237917" y="1369930"/>
            <a:ext cx="3960440" cy="966803"/>
          </a:xfrm>
          <a:prstGeom prst="rect">
            <a:avLst/>
          </a:prstGeom>
          <a:noFill/>
        </p:spPr>
        <p:txBody>
          <a:bodyPr wrap="square" rtlCol="0">
            <a:spAutoFit/>
          </a:bodyPr>
          <a:lstStyle/>
          <a:p>
            <a:pPr marL="342900" indent="-342900">
              <a:lnSpc>
                <a:spcPts val="3600"/>
              </a:lnSpc>
              <a:spcBef>
                <a:spcPts val="0"/>
              </a:spcBef>
              <a:spcAft>
                <a:spcPts val="1200"/>
              </a:spcAft>
              <a:buClr>
                <a:schemeClr val="hlink"/>
              </a:buClr>
              <a:buFont typeface="Wingdings" panose="05000000000000000000" pitchFamily="2" charset="2"/>
              <a:buChar char="v"/>
            </a:pPr>
            <a:r>
              <a:rPr lang="zh-CN" altLang="zh-CN" sz="2200" dirty="0"/>
              <a:t>海量数据中，非结构化数据越来越成为数据的主要部分</a:t>
            </a:r>
            <a:endParaRPr lang="zh-CN" altLang="en-US" sz="2200" dirty="0"/>
          </a:p>
        </p:txBody>
      </p:sp>
      <p:grpSp>
        <p:nvGrpSpPr>
          <p:cNvPr id="2" name="组合 1">
            <a:extLst>
              <a:ext uri="{FF2B5EF4-FFF2-40B4-BE49-F238E27FC236}">
                <a16:creationId xmlns:a16="http://schemas.microsoft.com/office/drawing/2014/main" id="{AE919C35-1B99-45AE-B465-DCD8F5B71B1A}"/>
              </a:ext>
            </a:extLst>
          </p:cNvPr>
          <p:cNvGrpSpPr/>
          <p:nvPr/>
        </p:nvGrpSpPr>
        <p:grpSpPr>
          <a:xfrm>
            <a:off x="5798072" y="2621696"/>
            <a:ext cx="4752528" cy="2707142"/>
            <a:chOff x="5803770" y="2780928"/>
            <a:chExt cx="5368794" cy="3107450"/>
          </a:xfrm>
        </p:grpSpPr>
        <p:pic>
          <p:nvPicPr>
            <p:cNvPr id="5" name="图片 4">
              <a:extLst>
                <a:ext uri="{FF2B5EF4-FFF2-40B4-BE49-F238E27FC236}">
                  <a16:creationId xmlns:a16="http://schemas.microsoft.com/office/drawing/2014/main" id="{0FCCAE76-B4F6-41BD-8D68-CFFFE94F31C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03770" y="2780928"/>
              <a:ext cx="4828734" cy="3107450"/>
            </a:xfrm>
            <a:prstGeom prst="rect">
              <a:avLst/>
            </a:prstGeom>
          </p:spPr>
        </p:pic>
        <p:pic>
          <p:nvPicPr>
            <p:cNvPr id="9" name="图片 8">
              <a:extLst>
                <a:ext uri="{FF2B5EF4-FFF2-40B4-BE49-F238E27FC236}">
                  <a16:creationId xmlns:a16="http://schemas.microsoft.com/office/drawing/2014/main" id="{888EA91A-23C5-4A11-B0C7-12F022B031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2444" y="4089573"/>
              <a:ext cx="1080120" cy="820891"/>
            </a:xfrm>
            <a:prstGeom prst="rect">
              <a:avLst/>
            </a:prstGeom>
          </p:spPr>
        </p:pic>
      </p:grpSp>
      <p:sp>
        <p:nvSpPr>
          <p:cNvPr id="10" name="Slide Number Placeholder 1">
            <a:extLst>
              <a:ext uri="{FF2B5EF4-FFF2-40B4-BE49-F238E27FC236}">
                <a16:creationId xmlns:a16="http://schemas.microsoft.com/office/drawing/2014/main" id="{F5042A90-5CE6-48F7-9819-A7AC7F96E824}"/>
              </a:ext>
            </a:extLst>
          </p:cNvPr>
          <p:cNvSpPr>
            <a:spLocks noGrp="1"/>
          </p:cNvSpPr>
          <p:nvPr>
            <p:ph type="sldNum" sz="quarter" idx="4"/>
          </p:nvPr>
        </p:nvSpPr>
        <p:spPr>
          <a:xfrm>
            <a:off x="9227864" y="6348685"/>
            <a:ext cx="2844800" cy="320675"/>
          </a:xfrm>
        </p:spPr>
        <p:txBody>
          <a:bodyPr/>
          <a:lstStyle/>
          <a:p>
            <a:fld id="{DA4B5A7A-C1F9-424D-947B-90EDE0F0E62C}" type="slidenum">
              <a:rPr lang="en-US" altLang="zh-CN" smtClean="0"/>
              <a:pPr/>
              <a:t>40</a:t>
            </a:fld>
            <a:endParaRPr lang="en-US" altLang="zh-CN" dirty="0"/>
          </a:p>
        </p:txBody>
      </p:sp>
    </p:spTree>
    <p:extLst>
      <p:ext uri="{BB962C8B-B14F-4D97-AF65-F5344CB8AC3E}">
        <p14:creationId xmlns:p14="http://schemas.microsoft.com/office/powerpoint/2010/main" val="3222208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64090" y="21931"/>
            <a:ext cx="9855200" cy="563563"/>
          </a:xfrm>
        </p:spPr>
        <p:txBody>
          <a:bodyPr/>
          <a:lstStyle/>
          <a:p>
            <a:r>
              <a:rPr lang="zh-CN" altLang="zh-CN" dirty="0"/>
              <a:t>大数据的来源</a:t>
            </a:r>
            <a:endParaRPr lang="en-US" altLang="zh-CN" dirty="0">
              <a:ea typeface="宋体" panose="02010600030101010101" pitchFamily="2" charset="-122"/>
            </a:endParaRPr>
          </a:p>
        </p:txBody>
      </p:sp>
      <p:sp>
        <p:nvSpPr>
          <p:cNvPr id="29" name="文本框 28">
            <a:extLst>
              <a:ext uri="{FF2B5EF4-FFF2-40B4-BE49-F238E27FC236}">
                <a16:creationId xmlns:a16="http://schemas.microsoft.com/office/drawing/2014/main" id="{2361CB95-9734-4E9F-B3D6-41FC4F580CEA}"/>
              </a:ext>
            </a:extLst>
          </p:cNvPr>
          <p:cNvSpPr txBox="1"/>
          <p:nvPr/>
        </p:nvSpPr>
        <p:spPr>
          <a:xfrm>
            <a:off x="6416067" y="1081650"/>
            <a:ext cx="4303223" cy="1755481"/>
          </a:xfrm>
          <a:prstGeom prst="rect">
            <a:avLst/>
          </a:prstGeom>
          <a:noFill/>
        </p:spPr>
        <p:txBody>
          <a:bodyPr wrap="square" rtlCol="0">
            <a:spAutoFit/>
          </a:bodyPr>
          <a:lstStyle/>
          <a:p>
            <a:pPr marL="342900" indent="-342900">
              <a:lnSpc>
                <a:spcPct val="150000"/>
              </a:lnSpc>
              <a:spcBef>
                <a:spcPts val="0"/>
              </a:spcBef>
              <a:spcAft>
                <a:spcPts val="1200"/>
              </a:spcAft>
              <a:buClr>
                <a:schemeClr val="hlink"/>
              </a:buClr>
              <a:buFont typeface="Wingdings" panose="05000000000000000000" pitchFamily="2" charset="2"/>
              <a:buChar char="v"/>
            </a:pPr>
            <a:r>
              <a:rPr lang="zh-CN" altLang="zh-CN" sz="2400" dirty="0"/>
              <a:t>大数据</a:t>
            </a:r>
            <a:r>
              <a:rPr lang="zh-CN" altLang="en-US" sz="2400" dirty="0"/>
              <a:t>采集 导入 爬取工具：</a:t>
            </a:r>
            <a:endParaRPr lang="en-US" altLang="zh-CN" sz="2400" dirty="0"/>
          </a:p>
          <a:p>
            <a:pPr>
              <a:lnSpc>
                <a:spcPct val="150000"/>
              </a:lnSpc>
              <a:spcBef>
                <a:spcPts val="0"/>
              </a:spcBef>
              <a:spcAft>
                <a:spcPts val="1200"/>
              </a:spcAft>
              <a:buClr>
                <a:schemeClr val="hlink"/>
              </a:buClr>
            </a:pPr>
            <a:r>
              <a:rPr lang="en-US" altLang="zh-CN" sz="2200" dirty="0"/>
              <a:t>Apache Flume</a:t>
            </a:r>
            <a:r>
              <a:rPr lang="zh-CN" altLang="en-US" sz="2200" dirty="0"/>
              <a:t>、</a:t>
            </a:r>
            <a:r>
              <a:rPr lang="en-US" altLang="zh-CN" sz="2200" dirty="0"/>
              <a:t>Apache Kafka</a:t>
            </a:r>
            <a:r>
              <a:rPr lang="zh-CN" altLang="en-US" sz="2200" dirty="0"/>
              <a:t>、           </a:t>
            </a:r>
            <a:r>
              <a:rPr lang="en-US" altLang="zh-CN" sz="2200" dirty="0"/>
              <a:t>Apache </a:t>
            </a:r>
            <a:r>
              <a:rPr lang="en-US" altLang="zh-CN" sz="2200" dirty="0" err="1"/>
              <a:t>sqoop</a:t>
            </a:r>
            <a:r>
              <a:rPr lang="zh-CN" altLang="en-US" sz="2200" dirty="0"/>
              <a:t>、网页爬虫程序</a:t>
            </a:r>
            <a:endParaRPr lang="en-US" altLang="zh-CN" sz="2200" dirty="0"/>
          </a:p>
        </p:txBody>
      </p:sp>
      <p:sp>
        <p:nvSpPr>
          <p:cNvPr id="17" name="Slide Number Placeholder 1">
            <a:extLst>
              <a:ext uri="{FF2B5EF4-FFF2-40B4-BE49-F238E27FC236}">
                <a16:creationId xmlns:a16="http://schemas.microsoft.com/office/drawing/2014/main" id="{F1A090E3-6C0D-4CDE-AC01-2853C0DFC178}"/>
              </a:ext>
            </a:extLst>
          </p:cNvPr>
          <p:cNvSpPr>
            <a:spLocks noGrp="1"/>
          </p:cNvSpPr>
          <p:nvPr>
            <p:ph type="sldNum" sz="quarter" idx="4"/>
          </p:nvPr>
        </p:nvSpPr>
        <p:spPr>
          <a:xfrm>
            <a:off x="9227864" y="6381328"/>
            <a:ext cx="2844800" cy="320675"/>
          </a:xfrm>
        </p:spPr>
        <p:txBody>
          <a:bodyPr/>
          <a:lstStyle/>
          <a:p>
            <a:fld id="{DA4B5A7A-C1F9-424D-947B-90EDE0F0E62C}" type="slidenum">
              <a:rPr lang="en-US" altLang="zh-CN" smtClean="0"/>
              <a:pPr/>
              <a:t>41</a:t>
            </a:fld>
            <a:endParaRPr lang="en-US" altLang="zh-CN" dirty="0"/>
          </a:p>
        </p:txBody>
      </p:sp>
      <p:sp>
        <p:nvSpPr>
          <p:cNvPr id="14" name="文本框 13">
            <a:extLst>
              <a:ext uri="{FF2B5EF4-FFF2-40B4-BE49-F238E27FC236}">
                <a16:creationId xmlns:a16="http://schemas.microsoft.com/office/drawing/2014/main" id="{BACD9FE4-28A9-4757-ADAE-527B40163EBD}"/>
              </a:ext>
            </a:extLst>
          </p:cNvPr>
          <p:cNvSpPr txBox="1"/>
          <p:nvPr/>
        </p:nvSpPr>
        <p:spPr>
          <a:xfrm>
            <a:off x="1891157" y="1085706"/>
            <a:ext cx="3225476" cy="1077218"/>
          </a:xfrm>
          <a:prstGeom prst="rect">
            <a:avLst/>
          </a:prstGeom>
          <a:noFill/>
        </p:spPr>
        <p:txBody>
          <a:bodyPr wrap="square" rtlCol="0">
            <a:spAutoFit/>
          </a:bodyPr>
          <a:lstStyle/>
          <a:p>
            <a:pPr marL="342900" indent="-342900">
              <a:lnSpc>
                <a:spcPct val="150000"/>
              </a:lnSpc>
              <a:spcBef>
                <a:spcPts val="0"/>
              </a:spcBef>
              <a:spcAft>
                <a:spcPts val="1200"/>
              </a:spcAft>
              <a:buClr>
                <a:schemeClr val="hlink"/>
              </a:buClr>
              <a:buFont typeface="Wingdings" panose="05000000000000000000" pitchFamily="2" charset="2"/>
              <a:buChar char="v"/>
            </a:pPr>
            <a:r>
              <a:rPr lang="zh-CN" altLang="zh-CN" sz="2400" dirty="0"/>
              <a:t>大数据的来源</a:t>
            </a:r>
            <a:r>
              <a:rPr lang="en-US" altLang="zh-CN" sz="2400" dirty="0"/>
              <a:t>:</a:t>
            </a:r>
          </a:p>
          <a:p>
            <a:endParaRPr lang="zh-CN" altLang="en-US" dirty="0"/>
          </a:p>
        </p:txBody>
      </p:sp>
      <p:grpSp>
        <p:nvGrpSpPr>
          <p:cNvPr id="12" name="Group 121">
            <a:extLst>
              <a:ext uri="{FF2B5EF4-FFF2-40B4-BE49-F238E27FC236}">
                <a16:creationId xmlns:a16="http://schemas.microsoft.com/office/drawing/2014/main" id="{F5D9967E-08DF-440C-8F40-7E7544567DFE}"/>
              </a:ext>
            </a:extLst>
          </p:cNvPr>
          <p:cNvGrpSpPr>
            <a:grpSpLocks/>
          </p:cNvGrpSpPr>
          <p:nvPr/>
        </p:nvGrpSpPr>
        <p:grpSpPr bwMode="auto">
          <a:xfrm>
            <a:off x="1156182" y="2162200"/>
            <a:ext cx="4445662" cy="3283023"/>
            <a:chOff x="1057" y="1200"/>
            <a:chExt cx="3499" cy="2208"/>
          </a:xfrm>
        </p:grpSpPr>
        <p:sp>
          <p:nvSpPr>
            <p:cNvPr id="13" name="AutoShape 91">
              <a:extLst>
                <a:ext uri="{FF2B5EF4-FFF2-40B4-BE49-F238E27FC236}">
                  <a16:creationId xmlns:a16="http://schemas.microsoft.com/office/drawing/2014/main" id="{6E03C82B-9A6D-46BB-ACE2-40F8D10A8949}"/>
                </a:ext>
              </a:extLst>
            </p:cNvPr>
            <p:cNvSpPr>
              <a:spLocks noChangeArrowheads="1"/>
            </p:cNvSpPr>
            <p:nvPr/>
          </p:nvSpPr>
          <p:spPr bwMode="gray">
            <a:xfrm rot="39573186">
              <a:off x="2899" y="1551"/>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00"/>
            </a:p>
          </p:txBody>
        </p:sp>
        <p:sp>
          <p:nvSpPr>
            <p:cNvPr id="15" name="AutoShape 92">
              <a:extLst>
                <a:ext uri="{FF2B5EF4-FFF2-40B4-BE49-F238E27FC236}">
                  <a16:creationId xmlns:a16="http://schemas.microsoft.com/office/drawing/2014/main" id="{FABB513A-23E2-4E1A-A14D-E4DE1BFBD2F7}"/>
                </a:ext>
              </a:extLst>
            </p:cNvPr>
            <p:cNvSpPr>
              <a:spLocks noChangeArrowheads="1"/>
            </p:cNvSpPr>
            <p:nvPr/>
          </p:nvSpPr>
          <p:spPr bwMode="gray">
            <a:xfrm rot="3465783">
              <a:off x="2931" y="2880"/>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00"/>
            </a:p>
          </p:txBody>
        </p:sp>
        <p:sp>
          <p:nvSpPr>
            <p:cNvPr id="16" name="AutoShape 93">
              <a:extLst>
                <a:ext uri="{FF2B5EF4-FFF2-40B4-BE49-F238E27FC236}">
                  <a16:creationId xmlns:a16="http://schemas.microsoft.com/office/drawing/2014/main" id="{A83A7F24-5435-414E-9D0A-E092C4F171DC}"/>
                </a:ext>
              </a:extLst>
            </p:cNvPr>
            <p:cNvSpPr>
              <a:spLocks noChangeArrowheads="1"/>
            </p:cNvSpPr>
            <p:nvPr/>
          </p:nvSpPr>
          <p:spPr bwMode="gray">
            <a:xfrm rot="35969022">
              <a:off x="2163" y="1565"/>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00"/>
            </a:p>
          </p:txBody>
        </p:sp>
        <p:sp>
          <p:nvSpPr>
            <p:cNvPr id="18" name="AutoShape 94">
              <a:extLst>
                <a:ext uri="{FF2B5EF4-FFF2-40B4-BE49-F238E27FC236}">
                  <a16:creationId xmlns:a16="http://schemas.microsoft.com/office/drawing/2014/main" id="{A3878B02-2229-4221-B367-84CF516B04BF}"/>
                </a:ext>
              </a:extLst>
            </p:cNvPr>
            <p:cNvSpPr>
              <a:spLocks noChangeArrowheads="1"/>
            </p:cNvSpPr>
            <p:nvPr/>
          </p:nvSpPr>
          <p:spPr bwMode="gray">
            <a:xfrm rot="7535209">
              <a:off x="2139" y="2859"/>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00"/>
            </a:p>
          </p:txBody>
        </p:sp>
        <p:sp>
          <p:nvSpPr>
            <p:cNvPr id="19" name="AutoShape 95">
              <a:extLst>
                <a:ext uri="{FF2B5EF4-FFF2-40B4-BE49-F238E27FC236}">
                  <a16:creationId xmlns:a16="http://schemas.microsoft.com/office/drawing/2014/main" id="{254AF34D-A30A-43A5-80B7-2FF268AAD39E}"/>
                </a:ext>
              </a:extLst>
            </p:cNvPr>
            <p:cNvSpPr>
              <a:spLocks noChangeArrowheads="1"/>
            </p:cNvSpPr>
            <p:nvPr/>
          </p:nvSpPr>
          <p:spPr bwMode="gray">
            <a:xfrm>
              <a:off x="3296" y="2227"/>
              <a:ext cx="499" cy="182"/>
            </a:xfrm>
            <a:prstGeom prst="rightArrow">
              <a:avLst>
                <a:gd name="adj1" fmla="val 35167"/>
                <a:gd name="adj2" fmla="val 111029"/>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00"/>
            </a:p>
          </p:txBody>
        </p:sp>
        <p:sp>
          <p:nvSpPr>
            <p:cNvPr id="20" name="AutoShape 96">
              <a:extLst>
                <a:ext uri="{FF2B5EF4-FFF2-40B4-BE49-F238E27FC236}">
                  <a16:creationId xmlns:a16="http://schemas.microsoft.com/office/drawing/2014/main" id="{01874947-3156-4BFD-8410-9388AC7C3C63}"/>
                </a:ext>
              </a:extLst>
            </p:cNvPr>
            <p:cNvSpPr>
              <a:spLocks noChangeArrowheads="1"/>
            </p:cNvSpPr>
            <p:nvPr/>
          </p:nvSpPr>
          <p:spPr bwMode="gray">
            <a:xfrm rot="-10800000">
              <a:off x="1778" y="2223"/>
              <a:ext cx="544" cy="182"/>
            </a:xfrm>
            <a:prstGeom prst="rightArrow">
              <a:avLst>
                <a:gd name="adj1" fmla="val 35167"/>
                <a:gd name="adj2" fmla="val 121041"/>
              </a:avLst>
            </a:prstGeom>
            <a:solidFill>
              <a:schemeClr val="tx2"/>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00"/>
            </a:p>
          </p:txBody>
        </p:sp>
        <p:sp>
          <p:nvSpPr>
            <p:cNvPr id="21" name="Oval 97">
              <a:extLst>
                <a:ext uri="{FF2B5EF4-FFF2-40B4-BE49-F238E27FC236}">
                  <a16:creationId xmlns:a16="http://schemas.microsoft.com/office/drawing/2014/main" id="{6B32D18C-2405-4550-B9BA-515926223926}"/>
                </a:ext>
              </a:extLst>
            </p:cNvPr>
            <p:cNvSpPr>
              <a:spLocks noChangeArrowheads="1"/>
            </p:cNvSpPr>
            <p:nvPr/>
          </p:nvSpPr>
          <p:spPr bwMode="auto">
            <a:xfrm>
              <a:off x="1602" y="2078"/>
              <a:ext cx="2358" cy="444"/>
            </a:xfrm>
            <a:prstGeom prst="ellipse">
              <a:avLst/>
            </a:prstGeom>
            <a:noFill/>
            <a:ln w="38100" algn="ctr">
              <a:solidFill>
                <a:schemeClr val="bg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sz="1400"/>
            </a:p>
          </p:txBody>
        </p:sp>
        <p:sp>
          <p:nvSpPr>
            <p:cNvPr id="22" name="Text Box 98">
              <a:extLst>
                <a:ext uri="{FF2B5EF4-FFF2-40B4-BE49-F238E27FC236}">
                  <a16:creationId xmlns:a16="http://schemas.microsoft.com/office/drawing/2014/main" id="{65C7BA1A-53E0-4214-BA47-7A8B0941F816}"/>
                </a:ext>
              </a:extLst>
            </p:cNvPr>
            <p:cNvSpPr txBox="1">
              <a:spLocks noChangeArrowheads="1"/>
            </p:cNvSpPr>
            <p:nvPr/>
          </p:nvSpPr>
          <p:spPr bwMode="auto">
            <a:xfrm>
              <a:off x="3337" y="1322"/>
              <a:ext cx="82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r>
                <a:rPr lang="zh-CN" altLang="zh-CN" sz="1400" dirty="0"/>
                <a:t>政府</a:t>
              </a:r>
              <a:r>
                <a:rPr lang="zh-CN" altLang="en-US" sz="1400" dirty="0"/>
                <a:t>部门</a:t>
              </a:r>
              <a:endParaRPr lang="en-US" altLang="zh-CN" sz="1400" dirty="0"/>
            </a:p>
          </p:txBody>
        </p:sp>
        <p:sp>
          <p:nvSpPr>
            <p:cNvPr id="23" name="Text Box 99">
              <a:extLst>
                <a:ext uri="{FF2B5EF4-FFF2-40B4-BE49-F238E27FC236}">
                  <a16:creationId xmlns:a16="http://schemas.microsoft.com/office/drawing/2014/main" id="{A2E91127-6E84-409E-9864-C078A276D6B9}"/>
                </a:ext>
              </a:extLst>
            </p:cNvPr>
            <p:cNvSpPr txBox="1">
              <a:spLocks noChangeArrowheads="1"/>
            </p:cNvSpPr>
            <p:nvPr/>
          </p:nvSpPr>
          <p:spPr bwMode="auto">
            <a:xfrm>
              <a:off x="1313" y="1397"/>
              <a:ext cx="90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1400" dirty="0"/>
                <a:t>互联网</a:t>
              </a:r>
              <a:r>
                <a:rPr lang="zh-CN" altLang="en-US" sz="1400" dirty="0"/>
                <a:t>数据</a:t>
              </a:r>
              <a:endParaRPr lang="en-US" altLang="zh-CN" sz="1400" b="1" dirty="0">
                <a:ea typeface="宋体" panose="02010600030101010101" pitchFamily="2" charset="-122"/>
              </a:endParaRPr>
            </a:p>
          </p:txBody>
        </p:sp>
        <p:sp>
          <p:nvSpPr>
            <p:cNvPr id="24" name="Text Box 100">
              <a:extLst>
                <a:ext uri="{FF2B5EF4-FFF2-40B4-BE49-F238E27FC236}">
                  <a16:creationId xmlns:a16="http://schemas.microsoft.com/office/drawing/2014/main" id="{FD80EA10-880C-49F3-9ECA-3AE3AF62B324}"/>
                </a:ext>
              </a:extLst>
            </p:cNvPr>
            <p:cNvSpPr txBox="1">
              <a:spLocks noChangeArrowheads="1"/>
            </p:cNvSpPr>
            <p:nvPr/>
          </p:nvSpPr>
          <p:spPr bwMode="auto">
            <a:xfrm>
              <a:off x="3623" y="1990"/>
              <a:ext cx="93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r>
                <a:rPr lang="zh-CN" altLang="en-US" sz="1400" dirty="0"/>
                <a:t>企业业务</a:t>
              </a:r>
              <a:endParaRPr lang="en-US" altLang="zh-CN" sz="1400" dirty="0"/>
            </a:p>
          </p:txBody>
        </p:sp>
        <p:sp>
          <p:nvSpPr>
            <p:cNvPr id="25" name="Text Box 101">
              <a:extLst>
                <a:ext uri="{FF2B5EF4-FFF2-40B4-BE49-F238E27FC236}">
                  <a16:creationId xmlns:a16="http://schemas.microsoft.com/office/drawing/2014/main" id="{2FF376B6-D634-461F-B395-4CFE8034B8BB}"/>
                </a:ext>
              </a:extLst>
            </p:cNvPr>
            <p:cNvSpPr txBox="1">
              <a:spLocks noChangeArrowheads="1"/>
            </p:cNvSpPr>
            <p:nvPr/>
          </p:nvSpPr>
          <p:spPr bwMode="auto">
            <a:xfrm>
              <a:off x="3255" y="3047"/>
              <a:ext cx="115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r>
                <a:rPr lang="zh-CN" altLang="zh-CN" sz="1400" dirty="0"/>
                <a:t>社交媒体爬取</a:t>
              </a:r>
              <a:endParaRPr lang="en-US" altLang="zh-CN" sz="1400" dirty="0"/>
            </a:p>
          </p:txBody>
        </p:sp>
        <p:sp>
          <p:nvSpPr>
            <p:cNvPr id="26" name="Text Box 102">
              <a:extLst>
                <a:ext uri="{FF2B5EF4-FFF2-40B4-BE49-F238E27FC236}">
                  <a16:creationId xmlns:a16="http://schemas.microsoft.com/office/drawing/2014/main" id="{220A4A61-00F6-469D-9329-B80A76CFCAD2}"/>
                </a:ext>
              </a:extLst>
            </p:cNvPr>
            <p:cNvSpPr txBox="1">
              <a:spLocks noChangeArrowheads="1"/>
            </p:cNvSpPr>
            <p:nvPr/>
          </p:nvSpPr>
          <p:spPr bwMode="auto">
            <a:xfrm>
              <a:off x="1057" y="1990"/>
              <a:ext cx="703"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r>
                <a:rPr lang="zh-CN" altLang="zh-CN" sz="1400" dirty="0"/>
                <a:t>传感器</a:t>
              </a:r>
              <a:endParaRPr lang="en-US" altLang="zh-CN" sz="1400" dirty="0"/>
            </a:p>
          </p:txBody>
        </p:sp>
        <p:sp>
          <p:nvSpPr>
            <p:cNvPr id="27" name="Text Box 103">
              <a:extLst>
                <a:ext uri="{FF2B5EF4-FFF2-40B4-BE49-F238E27FC236}">
                  <a16:creationId xmlns:a16="http://schemas.microsoft.com/office/drawing/2014/main" id="{B34703F7-35DD-4C99-BF2D-BE2DDAEF2040}"/>
                </a:ext>
              </a:extLst>
            </p:cNvPr>
            <p:cNvSpPr txBox="1">
              <a:spLocks noChangeArrowheads="1"/>
            </p:cNvSpPr>
            <p:nvPr/>
          </p:nvSpPr>
          <p:spPr bwMode="auto">
            <a:xfrm>
              <a:off x="1279" y="2987"/>
              <a:ext cx="905"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zh-CN" altLang="zh-CN" sz="1400" dirty="0"/>
                <a:t>各网站</a:t>
              </a:r>
              <a:r>
                <a:rPr lang="zh-CN" altLang="en-US" sz="1400" dirty="0"/>
                <a:t>日志</a:t>
              </a:r>
              <a:endParaRPr lang="en-US" altLang="zh-CN" sz="1400" dirty="0"/>
            </a:p>
          </p:txBody>
        </p:sp>
        <p:sp>
          <p:nvSpPr>
            <p:cNvPr id="28" name="Oval 104">
              <a:extLst>
                <a:ext uri="{FF2B5EF4-FFF2-40B4-BE49-F238E27FC236}">
                  <a16:creationId xmlns:a16="http://schemas.microsoft.com/office/drawing/2014/main" id="{619A9D33-35B8-4068-83F9-2231746376B6}"/>
                </a:ext>
              </a:extLst>
            </p:cNvPr>
            <p:cNvSpPr>
              <a:spLocks noChangeArrowheads="1"/>
            </p:cNvSpPr>
            <p:nvPr/>
          </p:nvSpPr>
          <p:spPr bwMode="gray">
            <a:xfrm>
              <a:off x="1512" y="2240"/>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0" name="Oval 105">
              <a:extLst>
                <a:ext uri="{FF2B5EF4-FFF2-40B4-BE49-F238E27FC236}">
                  <a16:creationId xmlns:a16="http://schemas.microsoft.com/office/drawing/2014/main" id="{28E6F67E-427A-4BD1-8B5A-9CCEDAB09D3C}"/>
                </a:ext>
              </a:extLst>
            </p:cNvPr>
            <p:cNvSpPr>
              <a:spLocks noChangeArrowheads="1"/>
            </p:cNvSpPr>
            <p:nvPr/>
          </p:nvSpPr>
          <p:spPr bwMode="gray">
            <a:xfrm>
              <a:off x="2088" y="1200"/>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1" name="Oval 106">
              <a:extLst>
                <a:ext uri="{FF2B5EF4-FFF2-40B4-BE49-F238E27FC236}">
                  <a16:creationId xmlns:a16="http://schemas.microsoft.com/office/drawing/2014/main" id="{EBF937EB-6674-4C71-B18B-E67B97A76051}"/>
                </a:ext>
              </a:extLst>
            </p:cNvPr>
            <p:cNvSpPr>
              <a:spLocks noChangeArrowheads="1"/>
            </p:cNvSpPr>
            <p:nvPr/>
          </p:nvSpPr>
          <p:spPr bwMode="gray">
            <a:xfrm>
              <a:off x="3288" y="1200"/>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2" name="Oval 107">
              <a:extLst>
                <a:ext uri="{FF2B5EF4-FFF2-40B4-BE49-F238E27FC236}">
                  <a16:creationId xmlns:a16="http://schemas.microsoft.com/office/drawing/2014/main" id="{B6BB895E-E8AC-4059-8EC6-FB6CFF919731}"/>
                </a:ext>
              </a:extLst>
            </p:cNvPr>
            <p:cNvSpPr>
              <a:spLocks noChangeArrowheads="1"/>
            </p:cNvSpPr>
            <p:nvPr/>
          </p:nvSpPr>
          <p:spPr bwMode="gray">
            <a:xfrm>
              <a:off x="2040" y="3216"/>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3" name="Oval 108">
              <a:extLst>
                <a:ext uri="{FF2B5EF4-FFF2-40B4-BE49-F238E27FC236}">
                  <a16:creationId xmlns:a16="http://schemas.microsoft.com/office/drawing/2014/main" id="{72484C0A-A0E5-456D-906A-2D199E144CD3}"/>
                </a:ext>
              </a:extLst>
            </p:cNvPr>
            <p:cNvSpPr>
              <a:spLocks noChangeArrowheads="1"/>
            </p:cNvSpPr>
            <p:nvPr/>
          </p:nvSpPr>
          <p:spPr bwMode="gray">
            <a:xfrm>
              <a:off x="3288" y="3216"/>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4" name="Oval 109">
              <a:extLst>
                <a:ext uri="{FF2B5EF4-FFF2-40B4-BE49-F238E27FC236}">
                  <a16:creationId xmlns:a16="http://schemas.microsoft.com/office/drawing/2014/main" id="{AADADEB0-DCDA-4690-B892-0E95F04DF510}"/>
                </a:ext>
              </a:extLst>
            </p:cNvPr>
            <p:cNvSpPr>
              <a:spLocks noChangeArrowheads="1"/>
            </p:cNvSpPr>
            <p:nvPr/>
          </p:nvSpPr>
          <p:spPr bwMode="gray">
            <a:xfrm>
              <a:off x="3864" y="2232"/>
              <a:ext cx="192" cy="192"/>
            </a:xfrm>
            <a:prstGeom prst="ellipse">
              <a:avLst/>
            </a:prstGeom>
            <a:gradFill rotWithShape="1">
              <a:gsLst>
                <a:gs pos="0">
                  <a:schemeClr val="accent1">
                    <a:gamma/>
                    <a:tint val="48627"/>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35" name="Oval 110">
              <a:extLst>
                <a:ext uri="{FF2B5EF4-FFF2-40B4-BE49-F238E27FC236}">
                  <a16:creationId xmlns:a16="http://schemas.microsoft.com/office/drawing/2014/main" id="{F38CED44-8109-4C13-A2E5-9D975D216657}"/>
                </a:ext>
              </a:extLst>
            </p:cNvPr>
            <p:cNvSpPr>
              <a:spLocks noChangeArrowheads="1"/>
            </p:cNvSpPr>
            <p:nvPr/>
          </p:nvSpPr>
          <p:spPr bwMode="gray">
            <a:xfrm>
              <a:off x="2257" y="2079"/>
              <a:ext cx="308" cy="444"/>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sz="1400"/>
            </a:p>
          </p:txBody>
        </p:sp>
        <p:sp>
          <p:nvSpPr>
            <p:cNvPr id="36" name="Oval 111">
              <a:extLst>
                <a:ext uri="{FF2B5EF4-FFF2-40B4-BE49-F238E27FC236}">
                  <a16:creationId xmlns:a16="http://schemas.microsoft.com/office/drawing/2014/main" id="{B3E87D5B-B992-4A0F-B1B4-DDE7F9519239}"/>
                </a:ext>
              </a:extLst>
            </p:cNvPr>
            <p:cNvSpPr>
              <a:spLocks noChangeArrowheads="1"/>
            </p:cNvSpPr>
            <p:nvPr/>
          </p:nvSpPr>
          <p:spPr bwMode="gray">
            <a:xfrm>
              <a:off x="2257" y="2079"/>
              <a:ext cx="308" cy="444"/>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sz="1400"/>
            </a:p>
          </p:txBody>
        </p:sp>
        <p:sp>
          <p:nvSpPr>
            <p:cNvPr id="37" name="Oval 112">
              <a:extLst>
                <a:ext uri="{FF2B5EF4-FFF2-40B4-BE49-F238E27FC236}">
                  <a16:creationId xmlns:a16="http://schemas.microsoft.com/office/drawing/2014/main" id="{6F55DA76-4B6A-4858-9EF6-0882CE02A51E}"/>
                </a:ext>
              </a:extLst>
            </p:cNvPr>
            <p:cNvSpPr>
              <a:spLocks noChangeArrowheads="1"/>
            </p:cNvSpPr>
            <p:nvPr/>
          </p:nvSpPr>
          <p:spPr bwMode="gray">
            <a:xfrm>
              <a:off x="2327" y="2078"/>
              <a:ext cx="933" cy="444"/>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sz="1400"/>
            </a:p>
          </p:txBody>
        </p:sp>
        <p:sp>
          <p:nvSpPr>
            <p:cNvPr id="38" name="Oval 113">
              <a:extLst>
                <a:ext uri="{FF2B5EF4-FFF2-40B4-BE49-F238E27FC236}">
                  <a16:creationId xmlns:a16="http://schemas.microsoft.com/office/drawing/2014/main" id="{4E14478F-B7F1-4ED2-94C1-1A35B9F56D6A}"/>
                </a:ext>
              </a:extLst>
            </p:cNvPr>
            <p:cNvSpPr>
              <a:spLocks noChangeArrowheads="1"/>
            </p:cNvSpPr>
            <p:nvPr/>
          </p:nvSpPr>
          <p:spPr bwMode="gray">
            <a:xfrm>
              <a:off x="2328" y="2080"/>
              <a:ext cx="933" cy="444"/>
            </a:xfrm>
            <a:prstGeom prst="ellipse">
              <a:avLst/>
            </a:prstGeom>
            <a:gradFill rotWithShape="1">
              <a:gsLst>
                <a:gs pos="0">
                  <a:schemeClr val="folHlink">
                    <a:gamma/>
                    <a:shade val="63529"/>
                    <a:invGamma/>
                  </a:schemeClr>
                </a:gs>
                <a:gs pos="100000">
                  <a:schemeClr val="fo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sz="1400"/>
            </a:p>
          </p:txBody>
        </p:sp>
        <p:sp>
          <p:nvSpPr>
            <p:cNvPr id="39" name="Oval 114">
              <a:extLst>
                <a:ext uri="{FF2B5EF4-FFF2-40B4-BE49-F238E27FC236}">
                  <a16:creationId xmlns:a16="http://schemas.microsoft.com/office/drawing/2014/main" id="{7BCA9806-5EA5-45C8-94B2-316AFB0FC128}"/>
                </a:ext>
              </a:extLst>
            </p:cNvPr>
            <p:cNvSpPr>
              <a:spLocks noChangeArrowheads="1"/>
            </p:cNvSpPr>
            <p:nvPr/>
          </p:nvSpPr>
          <p:spPr bwMode="gray">
            <a:xfrm>
              <a:off x="2374" y="2079"/>
              <a:ext cx="840" cy="444"/>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sz="1400"/>
            </a:p>
          </p:txBody>
        </p:sp>
        <p:grpSp>
          <p:nvGrpSpPr>
            <p:cNvPr id="40" name="Group 115">
              <a:extLst>
                <a:ext uri="{FF2B5EF4-FFF2-40B4-BE49-F238E27FC236}">
                  <a16:creationId xmlns:a16="http://schemas.microsoft.com/office/drawing/2014/main" id="{7113C99D-ED67-4E9D-9522-D07779F500C1}"/>
                </a:ext>
              </a:extLst>
            </p:cNvPr>
            <p:cNvGrpSpPr>
              <a:grpSpLocks/>
            </p:cNvGrpSpPr>
            <p:nvPr/>
          </p:nvGrpSpPr>
          <p:grpSpPr bwMode="auto">
            <a:xfrm>
              <a:off x="2387" y="1897"/>
              <a:ext cx="813" cy="805"/>
              <a:chOff x="4166" y="1706"/>
              <a:chExt cx="1252" cy="1252"/>
            </a:xfrm>
          </p:grpSpPr>
          <p:sp>
            <p:nvSpPr>
              <p:cNvPr id="42" name="Oval 116">
                <a:extLst>
                  <a:ext uri="{FF2B5EF4-FFF2-40B4-BE49-F238E27FC236}">
                    <a16:creationId xmlns:a16="http://schemas.microsoft.com/office/drawing/2014/main" id="{92233A93-8982-4FEA-A900-360D0D4B2442}"/>
                  </a:ext>
                </a:extLst>
              </p:cNvPr>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43" name="Oval 117">
                <a:extLst>
                  <a:ext uri="{FF2B5EF4-FFF2-40B4-BE49-F238E27FC236}">
                    <a16:creationId xmlns:a16="http://schemas.microsoft.com/office/drawing/2014/main" id="{7587DA60-506C-4C06-B11B-DDC96C6BE5DB}"/>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44" name="Oval 118">
                <a:extLst>
                  <a:ext uri="{FF2B5EF4-FFF2-40B4-BE49-F238E27FC236}">
                    <a16:creationId xmlns:a16="http://schemas.microsoft.com/office/drawing/2014/main" id="{9B21E50D-96BA-4ED9-B19A-2126FC905F07}"/>
                  </a:ext>
                </a:extLst>
              </p:cNvPr>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sp>
            <p:nvSpPr>
              <p:cNvPr id="45" name="Oval 119">
                <a:extLst>
                  <a:ext uri="{FF2B5EF4-FFF2-40B4-BE49-F238E27FC236}">
                    <a16:creationId xmlns:a16="http://schemas.microsoft.com/office/drawing/2014/main" id="{9A427297-95DE-45ED-8611-E41CC274D5D9}"/>
                  </a:ext>
                </a:extLst>
              </p:cNvPr>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p>
            </p:txBody>
          </p:sp>
        </p:grpSp>
        <p:sp>
          <p:nvSpPr>
            <p:cNvPr id="41" name="Text Box 120">
              <a:extLst>
                <a:ext uri="{FF2B5EF4-FFF2-40B4-BE49-F238E27FC236}">
                  <a16:creationId xmlns:a16="http://schemas.microsoft.com/office/drawing/2014/main" id="{3996392A-8483-4008-9EF4-81D0369ED421}"/>
                </a:ext>
              </a:extLst>
            </p:cNvPr>
            <p:cNvSpPr txBox="1">
              <a:spLocks noChangeArrowheads="1"/>
            </p:cNvSpPr>
            <p:nvPr/>
          </p:nvSpPr>
          <p:spPr bwMode="gray">
            <a:xfrm>
              <a:off x="2348" y="2105"/>
              <a:ext cx="859" cy="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zh-CN" sz="1400" dirty="0"/>
                <a:t>大数据</a:t>
              </a:r>
              <a:endParaRPr lang="en-US" altLang="zh-CN" sz="1400" dirty="0"/>
            </a:p>
            <a:p>
              <a:pPr algn="ctr" eaLnBrk="0" hangingPunct="0"/>
              <a:r>
                <a:rPr lang="zh-CN" altLang="zh-CN" sz="1400" dirty="0"/>
                <a:t>来源</a:t>
              </a:r>
              <a:endParaRPr lang="en-US" altLang="zh-CN" sz="1400" dirty="0">
                <a:solidFill>
                  <a:srgbClr val="000000"/>
                </a:solidFill>
                <a:ea typeface="宋体" panose="02010600030101010101" pitchFamily="2" charset="-122"/>
              </a:endParaRPr>
            </a:p>
          </p:txBody>
        </p:sp>
      </p:grpSp>
      <p:pic>
        <p:nvPicPr>
          <p:cNvPr id="4" name="图片 3">
            <a:extLst>
              <a:ext uri="{FF2B5EF4-FFF2-40B4-BE49-F238E27FC236}">
                <a16:creationId xmlns:a16="http://schemas.microsoft.com/office/drawing/2014/main" id="{6F5A7D1F-C9D3-41A4-98DD-A2B7FD793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157" y="2997332"/>
            <a:ext cx="1619250" cy="1619250"/>
          </a:xfrm>
          <a:prstGeom prst="rect">
            <a:avLst/>
          </a:prstGeom>
        </p:spPr>
      </p:pic>
      <p:pic>
        <p:nvPicPr>
          <p:cNvPr id="8" name="图片 7">
            <a:extLst>
              <a:ext uri="{FF2B5EF4-FFF2-40B4-BE49-F238E27FC236}">
                <a16:creationId xmlns:a16="http://schemas.microsoft.com/office/drawing/2014/main" id="{81E3729F-A4B9-4E8A-A15F-ECC50A51C1C1}"/>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560856" y="4821773"/>
            <a:ext cx="1804285" cy="978995"/>
          </a:xfrm>
          <a:prstGeom prst="rect">
            <a:avLst/>
          </a:prstGeom>
        </p:spPr>
      </p:pic>
      <p:pic>
        <p:nvPicPr>
          <p:cNvPr id="46" name="图片 45">
            <a:extLst>
              <a:ext uri="{FF2B5EF4-FFF2-40B4-BE49-F238E27FC236}">
                <a16:creationId xmlns:a16="http://schemas.microsoft.com/office/drawing/2014/main" id="{4BD75142-3F55-47EF-9167-0D1FC4070DD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62999" y="3476258"/>
            <a:ext cx="1909587" cy="870589"/>
          </a:xfrm>
          <a:prstGeom prst="rect">
            <a:avLst/>
          </a:prstGeom>
        </p:spPr>
      </p:pic>
    </p:spTree>
    <p:extLst>
      <p:ext uri="{BB962C8B-B14F-4D97-AF65-F5344CB8AC3E}">
        <p14:creationId xmlns:p14="http://schemas.microsoft.com/office/powerpoint/2010/main" val="1176889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911424" y="90074"/>
            <a:ext cx="9855200" cy="563563"/>
          </a:xfrm>
        </p:spPr>
        <p:txBody>
          <a:bodyPr/>
          <a:lstStyle/>
          <a:p>
            <a:r>
              <a:rPr lang="zh-CN" altLang="zh-CN" dirty="0"/>
              <a:t>大数据的存储</a:t>
            </a:r>
            <a:r>
              <a:rPr lang="zh-CN" altLang="en-US" dirty="0"/>
              <a:t>和管理</a:t>
            </a:r>
            <a:endParaRPr lang="en-US" altLang="zh-CN" dirty="0">
              <a:ea typeface="宋体" panose="02010600030101010101" pitchFamily="2" charset="-122"/>
            </a:endParaRPr>
          </a:p>
        </p:txBody>
      </p:sp>
      <p:sp>
        <p:nvSpPr>
          <p:cNvPr id="29" name="文本框 28">
            <a:extLst>
              <a:ext uri="{FF2B5EF4-FFF2-40B4-BE49-F238E27FC236}">
                <a16:creationId xmlns:a16="http://schemas.microsoft.com/office/drawing/2014/main" id="{2361CB95-9734-4E9F-B3D6-41FC4F580CEA}"/>
              </a:ext>
            </a:extLst>
          </p:cNvPr>
          <p:cNvSpPr txBox="1"/>
          <p:nvPr/>
        </p:nvSpPr>
        <p:spPr>
          <a:xfrm>
            <a:off x="270584" y="1249247"/>
            <a:ext cx="5949900" cy="4654095"/>
          </a:xfrm>
          <a:prstGeom prst="rect">
            <a:avLst/>
          </a:prstGeom>
          <a:noFill/>
        </p:spPr>
        <p:txBody>
          <a:bodyPr wrap="square" rtlCol="0">
            <a:spAutoFit/>
          </a:bodyPr>
          <a:lstStyle/>
          <a:p>
            <a:pPr marL="342900" indent="-342900">
              <a:lnSpc>
                <a:spcPct val="150000"/>
              </a:lnSpc>
              <a:spcBef>
                <a:spcPts val="0"/>
              </a:spcBef>
              <a:spcAft>
                <a:spcPts val="0"/>
              </a:spcAft>
              <a:buClr>
                <a:schemeClr val="hlink"/>
              </a:buClr>
              <a:buFont typeface="Wingdings" panose="05000000000000000000" pitchFamily="2" charset="2"/>
              <a:buChar char="v"/>
            </a:pPr>
            <a:r>
              <a:rPr lang="zh-CN" altLang="en-US" sz="2000" dirty="0"/>
              <a:t>利</a:t>
            </a:r>
            <a:r>
              <a:rPr lang="zh-CN" altLang="zh-CN" sz="2000" dirty="0"/>
              <a:t>用分布式文件系统</a:t>
            </a:r>
            <a:r>
              <a:rPr lang="zh-CN" altLang="en-US" sz="2000" dirty="0"/>
              <a:t>、分布式数据库、关系数据库、</a:t>
            </a:r>
            <a:r>
              <a:rPr lang="en-US" altLang="zh-CN" sz="2000" dirty="0"/>
              <a:t>NoSQL</a:t>
            </a:r>
            <a:r>
              <a:rPr lang="zh-CN" altLang="en-US" sz="2000" dirty="0"/>
              <a:t>数据库、云数据库等</a:t>
            </a:r>
            <a:r>
              <a:rPr lang="zh-CN" altLang="zh-CN" sz="2000" dirty="0"/>
              <a:t>进行存储</a:t>
            </a:r>
            <a:endParaRPr lang="en-US" altLang="zh-CN" sz="2000" dirty="0"/>
          </a:p>
          <a:p>
            <a:pPr marL="342900" indent="-342900">
              <a:lnSpc>
                <a:spcPct val="150000"/>
              </a:lnSpc>
              <a:spcBef>
                <a:spcPts val="0"/>
              </a:spcBef>
              <a:spcAft>
                <a:spcPts val="0"/>
              </a:spcAft>
              <a:buClr>
                <a:schemeClr val="hlink"/>
              </a:buClr>
              <a:buFont typeface="Wingdings" panose="05000000000000000000" pitchFamily="2" charset="2"/>
              <a:buChar char="Ø"/>
            </a:pPr>
            <a:r>
              <a:rPr lang="zh-CN" altLang="en-US" sz="2000" dirty="0"/>
              <a:t>分布式文件系统：文件分布存储到网络计算机多个节点上，形成巨大的计算机节点构成的集群</a:t>
            </a:r>
            <a:endParaRPr lang="en-US" altLang="zh-CN" sz="2000" dirty="0"/>
          </a:p>
          <a:p>
            <a:pPr marL="342900" indent="-342900">
              <a:lnSpc>
                <a:spcPct val="150000"/>
              </a:lnSpc>
              <a:spcBef>
                <a:spcPts val="0"/>
              </a:spcBef>
              <a:spcAft>
                <a:spcPts val="0"/>
              </a:spcAft>
              <a:buClr>
                <a:schemeClr val="hlink"/>
              </a:buClr>
              <a:buFont typeface="Wingdings" panose="05000000000000000000" pitchFamily="2" charset="2"/>
              <a:buChar char="l"/>
            </a:pPr>
            <a:r>
              <a:rPr lang="en-US" altLang="zh-CN" sz="2000" dirty="0"/>
              <a:t>HDFS</a:t>
            </a:r>
            <a:r>
              <a:rPr lang="zh-CN" altLang="en-US" sz="2000" dirty="0"/>
              <a:t>：大数据分布式文件系统。适合大文件、海量数据存储</a:t>
            </a:r>
            <a:endParaRPr lang="en-US" altLang="zh-CN" sz="2000" dirty="0"/>
          </a:p>
          <a:p>
            <a:pPr marL="342900" indent="-342900">
              <a:lnSpc>
                <a:spcPct val="150000"/>
              </a:lnSpc>
              <a:spcBef>
                <a:spcPts val="0"/>
              </a:spcBef>
              <a:spcAft>
                <a:spcPts val="0"/>
              </a:spcAft>
              <a:buClr>
                <a:schemeClr val="hlink"/>
              </a:buClr>
              <a:buFont typeface="Wingdings" panose="05000000000000000000" pitchFamily="2" charset="2"/>
              <a:buChar char="l"/>
            </a:pPr>
            <a:r>
              <a:rPr lang="en-US" altLang="zh-CN" sz="2000" dirty="0" err="1"/>
              <a:t>Hbase</a:t>
            </a:r>
            <a:r>
              <a:rPr lang="zh-CN" altLang="en-US" sz="2000" dirty="0"/>
              <a:t>：分布式数据库系统，</a:t>
            </a:r>
            <a:r>
              <a:rPr lang="zh-CN" altLang="zh-CN" sz="2000" dirty="0"/>
              <a:t>适于半结构化和非结构化数据存储</a:t>
            </a:r>
            <a:endParaRPr lang="en-US" altLang="zh-CN" sz="2000" dirty="0"/>
          </a:p>
          <a:p>
            <a:pPr marL="342900" indent="-342900">
              <a:lnSpc>
                <a:spcPct val="150000"/>
              </a:lnSpc>
              <a:spcBef>
                <a:spcPts val="0"/>
              </a:spcBef>
              <a:spcAft>
                <a:spcPts val="0"/>
              </a:spcAft>
              <a:buClr>
                <a:schemeClr val="hlink"/>
              </a:buClr>
              <a:buFont typeface="Wingdings" panose="05000000000000000000" pitchFamily="2" charset="2"/>
              <a:buChar char="l"/>
            </a:pPr>
            <a:r>
              <a:rPr lang="en-US" altLang="zh-CN" sz="2000" dirty="0" err="1"/>
              <a:t>GreenPlum</a:t>
            </a:r>
            <a:r>
              <a:rPr lang="zh-CN" altLang="en-US" sz="2000" dirty="0"/>
              <a:t>：基于开源数据库的</a:t>
            </a:r>
            <a:r>
              <a:rPr lang="zh-CN" altLang="zh-CN" sz="2000" dirty="0"/>
              <a:t>分布式</a:t>
            </a:r>
            <a:r>
              <a:rPr lang="zh-CN" altLang="en-US" sz="2000" dirty="0"/>
              <a:t>关系型数据库集群</a:t>
            </a:r>
            <a:r>
              <a:rPr lang="zh-CN" altLang="zh-CN" sz="2000" dirty="0"/>
              <a:t>，适合存储海量结构化数据</a:t>
            </a:r>
            <a:endParaRPr lang="en-US" altLang="zh-CN" sz="2000" dirty="0"/>
          </a:p>
        </p:txBody>
      </p:sp>
      <p:sp>
        <p:nvSpPr>
          <p:cNvPr id="17" name="Slide Number Placeholder 1">
            <a:extLst>
              <a:ext uri="{FF2B5EF4-FFF2-40B4-BE49-F238E27FC236}">
                <a16:creationId xmlns:a16="http://schemas.microsoft.com/office/drawing/2014/main" id="{F1A090E3-6C0D-4CDE-AC01-2853C0DFC178}"/>
              </a:ext>
            </a:extLst>
          </p:cNvPr>
          <p:cNvSpPr>
            <a:spLocks noGrp="1"/>
          </p:cNvSpPr>
          <p:nvPr>
            <p:ph type="sldNum" sz="quarter" idx="4"/>
          </p:nvPr>
        </p:nvSpPr>
        <p:spPr>
          <a:xfrm>
            <a:off x="9227864" y="6348685"/>
            <a:ext cx="2844800" cy="320675"/>
          </a:xfrm>
        </p:spPr>
        <p:txBody>
          <a:bodyPr/>
          <a:lstStyle/>
          <a:p>
            <a:fld id="{DA4B5A7A-C1F9-424D-947B-90EDE0F0E62C}" type="slidenum">
              <a:rPr lang="en-US" altLang="zh-CN" smtClean="0"/>
              <a:pPr/>
              <a:t>42</a:t>
            </a:fld>
            <a:endParaRPr lang="en-US" altLang="zh-CN" dirty="0"/>
          </a:p>
        </p:txBody>
      </p:sp>
      <p:pic>
        <p:nvPicPr>
          <p:cNvPr id="27" name="图片 26">
            <a:extLst>
              <a:ext uri="{FF2B5EF4-FFF2-40B4-BE49-F238E27FC236}">
                <a16:creationId xmlns:a16="http://schemas.microsoft.com/office/drawing/2014/main" id="{D0798660-C6B6-4161-B724-D34B25E0A6D5}"/>
              </a:ext>
            </a:extLst>
          </p:cNvPr>
          <p:cNvPicPr>
            <a:picLocks noChangeAspect="1"/>
          </p:cNvPicPr>
          <p:nvPr/>
        </p:nvPicPr>
        <p:blipFill rotWithShape="1">
          <a:blip r:embed="rId2">
            <a:clrChange>
              <a:clrFrom>
                <a:srgbClr val="FDFDFC"/>
              </a:clrFrom>
              <a:clrTo>
                <a:srgbClr val="FDFDFC">
                  <a:alpha val="0"/>
                </a:srgbClr>
              </a:clrTo>
            </a:clrChange>
            <a:extLst>
              <a:ext uri="{28A0092B-C50C-407E-A947-70E740481C1C}">
                <a14:useLocalDpi xmlns:a14="http://schemas.microsoft.com/office/drawing/2010/main" val="0"/>
              </a:ext>
            </a:extLst>
          </a:blip>
          <a:srcRect t="3061"/>
          <a:stretch/>
        </p:blipFill>
        <p:spPr>
          <a:xfrm>
            <a:off x="5999345" y="1861228"/>
            <a:ext cx="5949900" cy="3672408"/>
          </a:xfrm>
          <a:prstGeom prst="rect">
            <a:avLst/>
          </a:prstGeom>
        </p:spPr>
      </p:pic>
    </p:spTree>
    <p:extLst>
      <p:ext uri="{BB962C8B-B14F-4D97-AF65-F5344CB8AC3E}">
        <p14:creationId xmlns:p14="http://schemas.microsoft.com/office/powerpoint/2010/main" val="615503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39416" y="99183"/>
            <a:ext cx="9855200" cy="563563"/>
          </a:xfrm>
        </p:spPr>
        <p:txBody>
          <a:bodyPr/>
          <a:lstStyle/>
          <a:p>
            <a:r>
              <a:rPr lang="zh-CN" altLang="zh-CN" dirty="0"/>
              <a:t>大数据处理模式</a:t>
            </a:r>
            <a:endParaRPr lang="en-US" altLang="zh-CN" dirty="0">
              <a:ea typeface="宋体" panose="02010600030101010101" pitchFamily="2" charset="-122"/>
            </a:endParaRPr>
          </a:p>
        </p:txBody>
      </p:sp>
      <p:sp>
        <p:nvSpPr>
          <p:cNvPr id="29" name="文本框 28">
            <a:extLst>
              <a:ext uri="{FF2B5EF4-FFF2-40B4-BE49-F238E27FC236}">
                <a16:creationId xmlns:a16="http://schemas.microsoft.com/office/drawing/2014/main" id="{2361CB95-9734-4E9F-B3D6-41FC4F580CEA}"/>
              </a:ext>
            </a:extLst>
          </p:cNvPr>
          <p:cNvSpPr txBox="1"/>
          <p:nvPr/>
        </p:nvSpPr>
        <p:spPr>
          <a:xfrm>
            <a:off x="973336" y="1272639"/>
            <a:ext cx="4978648" cy="3940694"/>
          </a:xfrm>
          <a:prstGeom prst="rect">
            <a:avLst/>
          </a:prstGeom>
          <a:noFill/>
        </p:spPr>
        <p:txBody>
          <a:bodyPr wrap="square" rtlCol="0">
            <a:spAutoFit/>
          </a:bodyPr>
          <a:lstStyle/>
          <a:p>
            <a:pPr marL="342900" indent="-342900">
              <a:lnSpc>
                <a:spcPct val="150000"/>
              </a:lnSpc>
              <a:spcBef>
                <a:spcPts val="0"/>
              </a:spcBef>
              <a:spcAft>
                <a:spcPts val="1200"/>
              </a:spcAft>
              <a:buClr>
                <a:schemeClr val="hlink"/>
              </a:buClr>
              <a:buFont typeface="Wingdings" panose="05000000000000000000" pitchFamily="2" charset="2"/>
              <a:buChar char="v"/>
            </a:pPr>
            <a:r>
              <a:rPr lang="zh-CN" altLang="zh-CN" sz="2400" dirty="0"/>
              <a:t>大数据主要</a:t>
            </a:r>
            <a:r>
              <a:rPr lang="zh-CN" altLang="en-US" sz="2400" dirty="0"/>
              <a:t>的</a:t>
            </a:r>
            <a:r>
              <a:rPr lang="zh-CN" altLang="zh-CN" sz="2400" dirty="0"/>
              <a:t>处理模式</a:t>
            </a:r>
            <a:r>
              <a:rPr lang="zh-CN" altLang="en-US" sz="2400" dirty="0"/>
              <a:t>：</a:t>
            </a:r>
            <a:endParaRPr lang="en-US" altLang="zh-CN" sz="2400" dirty="0"/>
          </a:p>
          <a:p>
            <a:pPr marL="342900" indent="-342900">
              <a:lnSpc>
                <a:spcPct val="150000"/>
              </a:lnSpc>
              <a:spcBef>
                <a:spcPts val="0"/>
              </a:spcBef>
              <a:spcAft>
                <a:spcPts val="0"/>
              </a:spcAft>
              <a:buClr>
                <a:schemeClr val="hlink"/>
              </a:buClr>
              <a:buFont typeface="Wingdings" panose="05000000000000000000" pitchFamily="2" charset="2"/>
              <a:buChar char="Ø"/>
            </a:pPr>
            <a:r>
              <a:rPr lang="zh-CN" altLang="zh-CN" sz="2200" b="1" dirty="0"/>
              <a:t>批处理</a:t>
            </a:r>
            <a:r>
              <a:rPr lang="zh-CN" altLang="en-US" sz="2200" dirty="0"/>
              <a:t>：</a:t>
            </a:r>
            <a:r>
              <a:rPr lang="zh-CN" altLang="zh-CN" sz="2200" dirty="0"/>
              <a:t>离线批量处理系统，数据先被存储，随后离线分析</a:t>
            </a:r>
            <a:r>
              <a:rPr lang="zh-CN" altLang="en-US" sz="2200" dirty="0"/>
              <a:t>。</a:t>
            </a:r>
            <a:r>
              <a:rPr lang="zh-CN" altLang="zh-CN" sz="2200" dirty="0"/>
              <a:t>如</a:t>
            </a:r>
            <a:r>
              <a:rPr lang="zh-CN" altLang="en-US" sz="2200" dirty="0"/>
              <a:t>：</a:t>
            </a:r>
            <a:r>
              <a:rPr lang="zh-CN" altLang="zh-CN" sz="2200" dirty="0"/>
              <a:t>日志分析、支付宝花呗的还款账单</a:t>
            </a:r>
            <a:r>
              <a:rPr lang="zh-CN" altLang="en-US" sz="2200" dirty="0"/>
              <a:t>。</a:t>
            </a:r>
            <a:endParaRPr lang="en-US" altLang="zh-CN" sz="2200" dirty="0"/>
          </a:p>
          <a:p>
            <a:pPr marL="285750" indent="-285750">
              <a:lnSpc>
                <a:spcPct val="150000"/>
              </a:lnSpc>
              <a:spcBef>
                <a:spcPts val="1200"/>
              </a:spcBef>
              <a:spcAft>
                <a:spcPts val="0"/>
              </a:spcAft>
              <a:buClr>
                <a:schemeClr val="hlink"/>
              </a:buClr>
              <a:buFont typeface="Wingdings" panose="05000000000000000000" pitchFamily="2" charset="2"/>
              <a:buChar char="Ø"/>
            </a:pPr>
            <a:r>
              <a:rPr lang="zh-CN" altLang="zh-CN" sz="2200" b="1" dirty="0"/>
              <a:t>流处理</a:t>
            </a:r>
            <a:r>
              <a:rPr lang="zh-CN" altLang="en-US" sz="2200" dirty="0"/>
              <a:t>：</a:t>
            </a:r>
            <a:r>
              <a:rPr lang="zh-CN" altLang="zh-CN" sz="2200" dirty="0"/>
              <a:t>很强实效性</a:t>
            </a:r>
            <a:r>
              <a:rPr lang="zh-CN" altLang="en-US" sz="2200" dirty="0"/>
              <a:t>，尽可能快处理数据并得到结果。</a:t>
            </a:r>
            <a:r>
              <a:rPr lang="zh-CN" altLang="zh-CN" sz="2200" dirty="0"/>
              <a:t>如</a:t>
            </a:r>
            <a:r>
              <a:rPr lang="zh-CN" altLang="en-US" sz="2200" dirty="0"/>
              <a:t>：</a:t>
            </a:r>
            <a:r>
              <a:rPr lang="zh-CN" altLang="zh-CN" sz="2200" dirty="0"/>
              <a:t>天猫双十一，交易额实时动态更新</a:t>
            </a:r>
            <a:r>
              <a:rPr lang="zh-CN" altLang="en-US" sz="2200" dirty="0"/>
              <a:t>。</a:t>
            </a:r>
            <a:endParaRPr lang="en-US" altLang="zh-CN" sz="2200" dirty="0"/>
          </a:p>
        </p:txBody>
      </p:sp>
      <p:sp>
        <p:nvSpPr>
          <p:cNvPr id="17" name="Slide Number Placeholder 1">
            <a:extLst>
              <a:ext uri="{FF2B5EF4-FFF2-40B4-BE49-F238E27FC236}">
                <a16:creationId xmlns:a16="http://schemas.microsoft.com/office/drawing/2014/main" id="{F1A090E3-6C0D-4CDE-AC01-2853C0DFC178}"/>
              </a:ext>
            </a:extLst>
          </p:cNvPr>
          <p:cNvSpPr>
            <a:spLocks noGrp="1"/>
          </p:cNvSpPr>
          <p:nvPr>
            <p:ph type="sldNum" sz="quarter" idx="4"/>
          </p:nvPr>
        </p:nvSpPr>
        <p:spPr>
          <a:xfrm>
            <a:off x="9227864" y="6348685"/>
            <a:ext cx="2844800" cy="320675"/>
          </a:xfrm>
        </p:spPr>
        <p:txBody>
          <a:bodyPr/>
          <a:lstStyle/>
          <a:p>
            <a:fld id="{DA4B5A7A-C1F9-424D-947B-90EDE0F0E62C}" type="slidenum">
              <a:rPr lang="en-US" altLang="zh-CN" smtClean="0"/>
              <a:pPr/>
              <a:t>43</a:t>
            </a:fld>
            <a:endParaRPr lang="en-US" altLang="zh-CN" dirty="0"/>
          </a:p>
        </p:txBody>
      </p:sp>
      <p:pic>
        <p:nvPicPr>
          <p:cNvPr id="3" name="图片 2">
            <a:extLst>
              <a:ext uri="{FF2B5EF4-FFF2-40B4-BE49-F238E27FC236}">
                <a16:creationId xmlns:a16="http://schemas.microsoft.com/office/drawing/2014/main" id="{08B412D2-D0BB-40D3-B06A-664EED612B86}"/>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8744" y="4823945"/>
            <a:ext cx="1612800" cy="672000"/>
          </a:xfrm>
          <a:prstGeom prst="rect">
            <a:avLst/>
          </a:prstGeom>
        </p:spPr>
      </p:pic>
      <p:pic>
        <p:nvPicPr>
          <p:cNvPr id="5" name="图片 4">
            <a:extLst>
              <a:ext uri="{FF2B5EF4-FFF2-40B4-BE49-F238E27FC236}">
                <a16:creationId xmlns:a16="http://schemas.microsoft.com/office/drawing/2014/main" id="{4742C935-5787-4D61-9C34-3956AA6F083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0838" y="3292876"/>
            <a:ext cx="2648935" cy="1011909"/>
          </a:xfrm>
          <a:prstGeom prst="rect">
            <a:avLst/>
          </a:prstGeom>
        </p:spPr>
      </p:pic>
      <p:pic>
        <p:nvPicPr>
          <p:cNvPr id="7" name="图片 6">
            <a:extLst>
              <a:ext uri="{FF2B5EF4-FFF2-40B4-BE49-F238E27FC236}">
                <a16:creationId xmlns:a16="http://schemas.microsoft.com/office/drawing/2014/main" id="{299319A3-E580-4F09-869E-3B1D0729FFE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25501" y="4767016"/>
            <a:ext cx="1940764" cy="934107"/>
          </a:xfrm>
          <a:prstGeom prst="rect">
            <a:avLst/>
          </a:prstGeom>
        </p:spPr>
      </p:pic>
      <p:pic>
        <p:nvPicPr>
          <p:cNvPr id="9" name="图片 8">
            <a:extLst>
              <a:ext uri="{FF2B5EF4-FFF2-40B4-BE49-F238E27FC236}">
                <a16:creationId xmlns:a16="http://schemas.microsoft.com/office/drawing/2014/main" id="{BD53B165-A423-4FE1-B20B-E7EE6497E3C7}"/>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76755" y="2253635"/>
            <a:ext cx="2648935" cy="625732"/>
          </a:xfrm>
          <a:prstGeom prst="rect">
            <a:avLst/>
          </a:prstGeom>
        </p:spPr>
      </p:pic>
      <p:pic>
        <p:nvPicPr>
          <p:cNvPr id="11" name="图片 10">
            <a:extLst>
              <a:ext uri="{FF2B5EF4-FFF2-40B4-BE49-F238E27FC236}">
                <a16:creationId xmlns:a16="http://schemas.microsoft.com/office/drawing/2014/main" id="{26CBDC57-5C65-4536-8A79-A63012B2E7F5}"/>
              </a:ext>
            </a:extLst>
          </p:cNvPr>
          <p:cNvPicPr>
            <a:picLocks noChangeAspect="1"/>
          </p:cNvPicPr>
          <p:nvPr/>
        </p:nvPicPr>
        <p:blipFill>
          <a:blip r:embed="rId6" cstate="print">
            <a:clrChange>
              <a:clrFrom>
                <a:srgbClr val="F8F8F8"/>
              </a:clrFrom>
              <a:clrTo>
                <a:srgbClr val="F8F8F8">
                  <a:alpha val="0"/>
                </a:srgbClr>
              </a:clrTo>
            </a:clrChange>
            <a:extLst>
              <a:ext uri="{28A0092B-C50C-407E-A947-70E740481C1C}">
                <a14:useLocalDpi xmlns:a14="http://schemas.microsoft.com/office/drawing/2010/main" val="0"/>
              </a:ext>
            </a:extLst>
          </a:blip>
          <a:stretch>
            <a:fillRect/>
          </a:stretch>
        </p:blipFill>
        <p:spPr>
          <a:xfrm>
            <a:off x="7752184" y="4733764"/>
            <a:ext cx="1819954" cy="1011909"/>
          </a:xfrm>
          <a:prstGeom prst="rect">
            <a:avLst/>
          </a:prstGeom>
        </p:spPr>
      </p:pic>
      <p:sp>
        <p:nvSpPr>
          <p:cNvPr id="14" name="文本框 13">
            <a:extLst>
              <a:ext uri="{FF2B5EF4-FFF2-40B4-BE49-F238E27FC236}">
                <a16:creationId xmlns:a16="http://schemas.microsoft.com/office/drawing/2014/main" id="{BACD9FE4-28A9-4757-ADAE-527B40163EBD}"/>
              </a:ext>
            </a:extLst>
          </p:cNvPr>
          <p:cNvSpPr txBox="1"/>
          <p:nvPr/>
        </p:nvSpPr>
        <p:spPr>
          <a:xfrm>
            <a:off x="5951984" y="1236198"/>
            <a:ext cx="4643899" cy="1077218"/>
          </a:xfrm>
          <a:prstGeom prst="rect">
            <a:avLst/>
          </a:prstGeom>
          <a:noFill/>
        </p:spPr>
        <p:txBody>
          <a:bodyPr wrap="square" rtlCol="0">
            <a:spAutoFit/>
          </a:bodyPr>
          <a:lstStyle/>
          <a:p>
            <a:pPr marL="342900" indent="-342900">
              <a:lnSpc>
                <a:spcPct val="150000"/>
              </a:lnSpc>
              <a:spcBef>
                <a:spcPts val="0"/>
              </a:spcBef>
              <a:spcAft>
                <a:spcPts val="1200"/>
              </a:spcAft>
              <a:buClr>
                <a:schemeClr val="hlink"/>
              </a:buClr>
              <a:buFont typeface="Wingdings" panose="05000000000000000000" pitchFamily="2" charset="2"/>
              <a:buChar char="v"/>
            </a:pPr>
            <a:r>
              <a:rPr lang="zh-CN" altLang="zh-CN" sz="2400" dirty="0"/>
              <a:t>代表性</a:t>
            </a:r>
            <a:r>
              <a:rPr lang="zh-CN" altLang="en-US" sz="2400" dirty="0"/>
              <a:t>的大数据处理分析技术</a:t>
            </a:r>
            <a:r>
              <a:rPr lang="en-US" altLang="zh-CN" sz="2400" dirty="0"/>
              <a:t>:</a:t>
            </a:r>
          </a:p>
          <a:p>
            <a:endParaRPr lang="zh-CN" altLang="en-US" dirty="0"/>
          </a:p>
        </p:txBody>
      </p:sp>
    </p:spTree>
    <p:extLst>
      <p:ext uri="{BB962C8B-B14F-4D97-AF65-F5344CB8AC3E}">
        <p14:creationId xmlns:p14="http://schemas.microsoft.com/office/powerpoint/2010/main" val="3020198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64090" y="21931"/>
            <a:ext cx="9855200" cy="563563"/>
          </a:xfrm>
        </p:spPr>
        <p:txBody>
          <a:bodyPr/>
          <a:lstStyle/>
          <a:p>
            <a:r>
              <a:rPr lang="zh-CN" altLang="zh-CN" dirty="0"/>
              <a:t>大数据处理的基本流程</a:t>
            </a:r>
            <a:endParaRPr lang="en-US" altLang="zh-CN" dirty="0">
              <a:ea typeface="宋体" panose="02010600030101010101" pitchFamily="2" charset="-122"/>
            </a:endParaRPr>
          </a:p>
        </p:txBody>
      </p:sp>
      <p:sp>
        <p:nvSpPr>
          <p:cNvPr id="29" name="文本框 28">
            <a:extLst>
              <a:ext uri="{FF2B5EF4-FFF2-40B4-BE49-F238E27FC236}">
                <a16:creationId xmlns:a16="http://schemas.microsoft.com/office/drawing/2014/main" id="{2361CB95-9734-4E9F-B3D6-41FC4F580CEA}"/>
              </a:ext>
            </a:extLst>
          </p:cNvPr>
          <p:cNvSpPr txBox="1"/>
          <p:nvPr/>
        </p:nvSpPr>
        <p:spPr>
          <a:xfrm>
            <a:off x="572148" y="1070259"/>
            <a:ext cx="10276380" cy="1477328"/>
          </a:xfrm>
          <a:prstGeom prst="rect">
            <a:avLst/>
          </a:prstGeom>
          <a:noFill/>
        </p:spPr>
        <p:txBody>
          <a:bodyPr wrap="square" rtlCol="0">
            <a:spAutoFit/>
          </a:bodyPr>
          <a:lstStyle/>
          <a:p>
            <a:pPr marL="342900" indent="-342900">
              <a:lnSpc>
                <a:spcPct val="150000"/>
              </a:lnSpc>
              <a:spcBef>
                <a:spcPts val="0"/>
              </a:spcBef>
              <a:spcAft>
                <a:spcPts val="1200"/>
              </a:spcAft>
              <a:buClr>
                <a:schemeClr val="hlink"/>
              </a:buClr>
              <a:buFont typeface="Wingdings" panose="05000000000000000000" pitchFamily="2" charset="2"/>
              <a:buChar char="v"/>
            </a:pPr>
            <a:r>
              <a:rPr lang="zh-CN" altLang="zh-CN" sz="2400" dirty="0"/>
              <a:t>基本流程包括</a:t>
            </a:r>
            <a:r>
              <a:rPr lang="zh-CN" altLang="en-US" sz="2400" dirty="0"/>
              <a:t>：</a:t>
            </a:r>
            <a:r>
              <a:rPr lang="zh-CN" altLang="zh-CN" sz="2400" b="1" dirty="0"/>
              <a:t>数据抽取和整合、数据分析、数据解释</a:t>
            </a:r>
            <a:r>
              <a:rPr lang="zh-CN" altLang="zh-CN" sz="2400" dirty="0"/>
              <a:t>三个主要环节。</a:t>
            </a:r>
            <a:endParaRPr lang="en-US" altLang="zh-CN" sz="2400" dirty="0"/>
          </a:p>
          <a:p>
            <a:r>
              <a:rPr lang="zh-CN" altLang="zh-CN" sz="2200" dirty="0"/>
              <a:t>在适合工具辅助下，对数据源进行抽取和整合，按照一定标准统一存储</a:t>
            </a:r>
            <a:r>
              <a:rPr lang="zh-CN" altLang="en-US" sz="2200" dirty="0"/>
              <a:t>，</a:t>
            </a:r>
            <a:r>
              <a:rPr lang="zh-CN" altLang="zh-CN" sz="2200" dirty="0"/>
              <a:t>利用数据分析技术进行分析，从中提取有价值的知识并利用恰当方式展示给用户。</a:t>
            </a:r>
          </a:p>
        </p:txBody>
      </p:sp>
      <p:sp>
        <p:nvSpPr>
          <p:cNvPr id="17" name="Slide Number Placeholder 1">
            <a:extLst>
              <a:ext uri="{FF2B5EF4-FFF2-40B4-BE49-F238E27FC236}">
                <a16:creationId xmlns:a16="http://schemas.microsoft.com/office/drawing/2014/main" id="{F1A090E3-6C0D-4CDE-AC01-2853C0DFC178}"/>
              </a:ext>
            </a:extLst>
          </p:cNvPr>
          <p:cNvSpPr>
            <a:spLocks noGrp="1"/>
          </p:cNvSpPr>
          <p:nvPr>
            <p:ph type="sldNum" sz="quarter" idx="4"/>
          </p:nvPr>
        </p:nvSpPr>
        <p:spPr>
          <a:xfrm>
            <a:off x="9227864" y="6348685"/>
            <a:ext cx="2844800" cy="320675"/>
          </a:xfrm>
        </p:spPr>
        <p:txBody>
          <a:bodyPr/>
          <a:lstStyle/>
          <a:p>
            <a:fld id="{DA4B5A7A-C1F9-424D-947B-90EDE0F0E62C}" type="slidenum">
              <a:rPr lang="en-US" altLang="zh-CN" smtClean="0"/>
              <a:pPr/>
              <a:t>44</a:t>
            </a:fld>
            <a:endParaRPr lang="en-US" altLang="zh-CN" dirty="0"/>
          </a:p>
        </p:txBody>
      </p:sp>
      <p:pic>
        <p:nvPicPr>
          <p:cNvPr id="7170" name="图片 13">
            <a:extLst>
              <a:ext uri="{FF2B5EF4-FFF2-40B4-BE49-F238E27FC236}">
                <a16:creationId xmlns:a16="http://schemas.microsoft.com/office/drawing/2014/main" id="{E48F0343-38EC-4286-9FF2-D5EB35CD869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104" t="13721" r="1691" b="23732"/>
          <a:stretch>
            <a:fillRect/>
          </a:stretch>
        </p:blipFill>
        <p:spPr bwMode="auto">
          <a:xfrm>
            <a:off x="1271464" y="2631683"/>
            <a:ext cx="9303810" cy="335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0036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zh-CN" altLang="zh-CN" dirty="0"/>
              <a:t>大数据应用实例</a:t>
            </a:r>
            <a:endParaRPr lang="en-US" altLang="zh-CN" sz="2000" dirty="0">
              <a:ea typeface="宋体" panose="02010600030101010101" pitchFamily="2" charset="-122"/>
            </a:endParaRP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45</a:t>
            </a:fld>
            <a:endParaRPr lang="en-US" altLang="zh-CN"/>
          </a:p>
        </p:txBody>
      </p:sp>
      <p:pic>
        <p:nvPicPr>
          <p:cNvPr id="8194" name="图片 16">
            <a:extLst>
              <a:ext uri="{FF2B5EF4-FFF2-40B4-BE49-F238E27FC236}">
                <a16:creationId xmlns:a16="http://schemas.microsoft.com/office/drawing/2014/main" id="{B061170D-0A44-48C5-BAE6-051E97D14B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 b="3587"/>
          <a:stretch>
            <a:fillRect/>
          </a:stretch>
        </p:blipFill>
        <p:spPr bwMode="auto">
          <a:xfrm>
            <a:off x="3729022" y="2303570"/>
            <a:ext cx="2959814" cy="363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2">
            <a:extLst>
              <a:ext uri="{FF2B5EF4-FFF2-40B4-BE49-F238E27FC236}">
                <a16:creationId xmlns:a16="http://schemas.microsoft.com/office/drawing/2014/main" id="{A00D3CD9-6808-4947-BD7B-F450B7EEDF6B}"/>
              </a:ext>
            </a:extLst>
          </p:cNvPr>
          <p:cNvPicPr>
            <a:picLocks noChangeAspect="1" noChangeArrowheads="1"/>
          </p:cNvPicPr>
          <p:nvPr/>
        </p:nvPicPr>
        <p:blipFill>
          <a:blip r:embed="rId3">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648028" y="2171697"/>
            <a:ext cx="3102295" cy="3633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210">
            <a:extLst>
              <a:ext uri="{FF2B5EF4-FFF2-40B4-BE49-F238E27FC236}">
                <a16:creationId xmlns:a16="http://schemas.microsoft.com/office/drawing/2014/main" id="{82F2DD6B-9DF3-4CAB-A3BD-B57CEB26F6A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60096" y="2420888"/>
            <a:ext cx="4888663" cy="311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本框 40">
            <a:extLst>
              <a:ext uri="{FF2B5EF4-FFF2-40B4-BE49-F238E27FC236}">
                <a16:creationId xmlns:a16="http://schemas.microsoft.com/office/drawing/2014/main" id="{19B372D8-FE40-4853-9833-99E0CB433A9F}"/>
              </a:ext>
            </a:extLst>
          </p:cNvPr>
          <p:cNvSpPr txBox="1"/>
          <p:nvPr/>
        </p:nvSpPr>
        <p:spPr>
          <a:xfrm>
            <a:off x="1271464" y="1352115"/>
            <a:ext cx="4536504" cy="458459"/>
          </a:xfrm>
          <a:prstGeom prst="rect">
            <a:avLst/>
          </a:prstGeom>
          <a:noFill/>
        </p:spPr>
        <p:txBody>
          <a:bodyPr wrap="square" rtlCol="0">
            <a:spAutoFit/>
          </a:bodyPr>
          <a:lstStyle/>
          <a:p>
            <a:pPr marL="342900" indent="-342900">
              <a:lnSpc>
                <a:spcPct val="150000"/>
              </a:lnSpc>
              <a:spcBef>
                <a:spcPts val="0"/>
              </a:spcBef>
              <a:spcAft>
                <a:spcPts val="1200"/>
              </a:spcAft>
              <a:buClr>
                <a:schemeClr val="hlink"/>
              </a:buClr>
              <a:buFont typeface="Wingdings" panose="05000000000000000000" pitchFamily="2" charset="2"/>
              <a:buChar char="v"/>
            </a:pPr>
            <a:r>
              <a:rPr lang="zh-CN" altLang="zh-CN" dirty="0"/>
              <a:t>百度迁徙大数据回溯武汉人口离汉去向</a:t>
            </a:r>
            <a:endParaRPr lang="zh-CN" altLang="en-US" dirty="0"/>
          </a:p>
        </p:txBody>
      </p:sp>
      <p:sp>
        <p:nvSpPr>
          <p:cNvPr id="42" name="文本框 41">
            <a:extLst>
              <a:ext uri="{FF2B5EF4-FFF2-40B4-BE49-F238E27FC236}">
                <a16:creationId xmlns:a16="http://schemas.microsoft.com/office/drawing/2014/main" id="{BF3F3C0B-CA34-4BBB-A82D-9116CA16E27A}"/>
              </a:ext>
            </a:extLst>
          </p:cNvPr>
          <p:cNvSpPr txBox="1"/>
          <p:nvPr/>
        </p:nvSpPr>
        <p:spPr>
          <a:xfrm>
            <a:off x="6888088" y="1378181"/>
            <a:ext cx="4503044" cy="458459"/>
          </a:xfrm>
          <a:prstGeom prst="rect">
            <a:avLst/>
          </a:prstGeom>
          <a:noFill/>
        </p:spPr>
        <p:txBody>
          <a:bodyPr wrap="square" rtlCol="0">
            <a:spAutoFit/>
          </a:bodyPr>
          <a:lstStyle/>
          <a:p>
            <a:pPr marL="342900" indent="-342900">
              <a:lnSpc>
                <a:spcPct val="150000"/>
              </a:lnSpc>
              <a:spcBef>
                <a:spcPts val="0"/>
              </a:spcBef>
              <a:spcAft>
                <a:spcPts val="1200"/>
              </a:spcAft>
              <a:buClr>
                <a:schemeClr val="hlink"/>
              </a:buClr>
              <a:buFont typeface="Wingdings" panose="05000000000000000000" pitchFamily="2" charset="2"/>
              <a:buChar char="v"/>
            </a:pPr>
            <a:r>
              <a:rPr lang="zh-CN" altLang="zh-CN" dirty="0"/>
              <a:t>大数据基于内容的个性化推荐系统应用</a:t>
            </a:r>
            <a:endParaRPr lang="zh-CN" altLang="en-US" dirty="0"/>
          </a:p>
        </p:txBody>
      </p:sp>
    </p:spTree>
    <p:extLst>
      <p:ext uri="{BB962C8B-B14F-4D97-AF65-F5344CB8AC3E}">
        <p14:creationId xmlns:p14="http://schemas.microsoft.com/office/powerpoint/2010/main" val="275923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39416" y="12144"/>
            <a:ext cx="9855200" cy="563563"/>
          </a:xfrm>
        </p:spPr>
        <p:txBody>
          <a:bodyPr/>
          <a:lstStyle/>
          <a:p>
            <a:r>
              <a:rPr lang="zh-CN" altLang="zh-CN" dirty="0"/>
              <a:t>人工智能</a:t>
            </a:r>
            <a:endParaRPr lang="en-US" altLang="zh-CN" dirty="0">
              <a:ea typeface="宋体" panose="02010600030101010101" pitchFamily="2" charset="-122"/>
            </a:endParaRPr>
          </a:p>
        </p:txBody>
      </p:sp>
      <p:sp>
        <p:nvSpPr>
          <p:cNvPr id="29" name="文本框 28">
            <a:extLst>
              <a:ext uri="{FF2B5EF4-FFF2-40B4-BE49-F238E27FC236}">
                <a16:creationId xmlns:a16="http://schemas.microsoft.com/office/drawing/2014/main" id="{2361CB95-9734-4E9F-B3D6-41FC4F580CEA}"/>
              </a:ext>
            </a:extLst>
          </p:cNvPr>
          <p:cNvSpPr txBox="1"/>
          <p:nvPr/>
        </p:nvSpPr>
        <p:spPr>
          <a:xfrm>
            <a:off x="4534429" y="1007985"/>
            <a:ext cx="6723542" cy="2294090"/>
          </a:xfrm>
          <a:prstGeom prst="rect">
            <a:avLst/>
          </a:prstGeom>
          <a:noFill/>
        </p:spPr>
        <p:txBody>
          <a:bodyPr wrap="square" rtlCol="0">
            <a:spAutoFit/>
          </a:bodyPr>
          <a:lstStyle/>
          <a:p>
            <a:pPr>
              <a:lnSpc>
                <a:spcPct val="150000"/>
              </a:lnSpc>
            </a:pPr>
            <a:r>
              <a:rPr lang="zh-CN" altLang="zh-CN" sz="3200" b="1" dirty="0">
                <a:solidFill>
                  <a:schemeClr val="tx1">
                    <a:lumMod val="60000"/>
                    <a:lumOff val="40000"/>
                  </a:schemeClr>
                </a:solidFill>
                <a:latin typeface="+mn-lt"/>
              </a:rPr>
              <a:t>人工智能</a:t>
            </a:r>
            <a:r>
              <a:rPr lang="zh-CN" altLang="en-US" sz="2400" dirty="0"/>
              <a:t>（</a:t>
            </a:r>
            <a:r>
              <a:rPr lang="en-US" altLang="zh-CN" sz="2400" dirty="0"/>
              <a:t>Artificial Intelligence</a:t>
            </a:r>
            <a:r>
              <a:rPr lang="zh-CN" altLang="en-US" sz="2400" dirty="0"/>
              <a:t>）</a:t>
            </a:r>
            <a:r>
              <a:rPr lang="zh-CN" altLang="zh-CN" sz="2200" dirty="0"/>
              <a:t>是研究构造智能机器或实现机器智能的学科，是研究、开发用于模拟、延伸和扩展人的智能的理论、方法、技术及应用系统的一门新的技术科学。</a:t>
            </a:r>
            <a:endParaRPr lang="en-US" altLang="zh-CN" sz="2200" dirty="0"/>
          </a:p>
        </p:txBody>
      </p:sp>
      <p:sp>
        <p:nvSpPr>
          <p:cNvPr id="17" name="Slide Number Placeholder 1">
            <a:extLst>
              <a:ext uri="{FF2B5EF4-FFF2-40B4-BE49-F238E27FC236}">
                <a16:creationId xmlns:a16="http://schemas.microsoft.com/office/drawing/2014/main" id="{F1A090E3-6C0D-4CDE-AC01-2853C0DFC178}"/>
              </a:ext>
            </a:extLst>
          </p:cNvPr>
          <p:cNvSpPr>
            <a:spLocks noGrp="1"/>
          </p:cNvSpPr>
          <p:nvPr>
            <p:ph type="sldNum" sz="quarter" idx="4"/>
          </p:nvPr>
        </p:nvSpPr>
        <p:spPr>
          <a:xfrm>
            <a:off x="9227864" y="6381328"/>
            <a:ext cx="2844800" cy="320675"/>
          </a:xfrm>
        </p:spPr>
        <p:txBody>
          <a:bodyPr/>
          <a:lstStyle/>
          <a:p>
            <a:fld id="{DA4B5A7A-C1F9-424D-947B-90EDE0F0E62C}" type="slidenum">
              <a:rPr lang="en-US" altLang="zh-CN" smtClean="0"/>
              <a:pPr/>
              <a:t>46</a:t>
            </a:fld>
            <a:endParaRPr lang="en-US" altLang="zh-CN" dirty="0"/>
          </a:p>
        </p:txBody>
      </p:sp>
      <p:pic>
        <p:nvPicPr>
          <p:cNvPr id="10" name="图片 9">
            <a:extLst>
              <a:ext uri="{FF2B5EF4-FFF2-40B4-BE49-F238E27FC236}">
                <a16:creationId xmlns:a16="http://schemas.microsoft.com/office/drawing/2014/main" id="{DDF95071-3BAE-4C16-B905-6A5864786AB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5440" y="1200423"/>
            <a:ext cx="3332897" cy="1838570"/>
          </a:xfrm>
          <a:prstGeom prst="rect">
            <a:avLst/>
          </a:prstGeom>
        </p:spPr>
      </p:pic>
      <p:sp>
        <p:nvSpPr>
          <p:cNvPr id="11" name="文本框 10">
            <a:extLst>
              <a:ext uri="{FF2B5EF4-FFF2-40B4-BE49-F238E27FC236}">
                <a16:creationId xmlns:a16="http://schemas.microsoft.com/office/drawing/2014/main" id="{3330A8C3-046A-46D4-B77D-97E014D40420}"/>
              </a:ext>
            </a:extLst>
          </p:cNvPr>
          <p:cNvSpPr txBox="1"/>
          <p:nvPr/>
        </p:nvSpPr>
        <p:spPr>
          <a:xfrm>
            <a:off x="1152129" y="3861048"/>
            <a:ext cx="6192688" cy="1555426"/>
          </a:xfrm>
          <a:prstGeom prst="rect">
            <a:avLst/>
          </a:prstGeom>
          <a:noFill/>
        </p:spPr>
        <p:txBody>
          <a:bodyPr wrap="square" rtlCol="0">
            <a:spAutoFit/>
          </a:bodyPr>
          <a:lstStyle/>
          <a:p>
            <a:pPr>
              <a:lnSpc>
                <a:spcPct val="150000"/>
              </a:lnSpc>
              <a:spcAft>
                <a:spcPts val="600"/>
              </a:spcAft>
            </a:pPr>
            <a:r>
              <a:rPr lang="zh-CN" altLang="zh-CN" sz="2200" dirty="0"/>
              <a:t>顾名思义</a:t>
            </a:r>
            <a:r>
              <a:rPr lang="zh-CN" altLang="en-US" sz="2200" dirty="0"/>
              <a:t>，</a:t>
            </a:r>
            <a:r>
              <a:rPr lang="en-US" altLang="zh-CN" sz="2200" dirty="0"/>
              <a:t>AI</a:t>
            </a:r>
            <a:r>
              <a:rPr lang="zh-CN" altLang="en-US" sz="2200" dirty="0"/>
              <a:t>是</a:t>
            </a:r>
            <a:r>
              <a:rPr lang="zh-CN" altLang="zh-CN" sz="2200" dirty="0"/>
              <a:t>用人工的方法在机器</a:t>
            </a:r>
            <a:r>
              <a:rPr lang="en-US" altLang="zh-CN" sz="2200" dirty="0"/>
              <a:t>(</a:t>
            </a:r>
            <a:r>
              <a:rPr lang="zh-CN" altLang="zh-CN" sz="2200" dirty="0"/>
              <a:t>计算机</a:t>
            </a:r>
            <a:r>
              <a:rPr lang="en-US" altLang="zh-CN" sz="2200" dirty="0"/>
              <a:t>)</a:t>
            </a:r>
            <a:r>
              <a:rPr lang="zh-CN" altLang="zh-CN" sz="2200" dirty="0"/>
              <a:t>上实现的智能</a:t>
            </a:r>
            <a:r>
              <a:rPr lang="zh-CN" altLang="en-US" sz="2200" dirty="0"/>
              <a:t>；机器“像人一样思考</a:t>
            </a:r>
            <a:r>
              <a:rPr lang="en-US" altLang="zh-CN" sz="2200" dirty="0"/>
              <a:t>”</a:t>
            </a:r>
            <a:r>
              <a:rPr lang="zh-CN" altLang="en-US" sz="2200" dirty="0"/>
              <a:t>，</a:t>
            </a:r>
            <a:r>
              <a:rPr lang="zh-CN" altLang="zh-CN" sz="2200" dirty="0"/>
              <a:t>实现更高层次的应用。</a:t>
            </a:r>
            <a:endParaRPr lang="en-US" altLang="zh-CN" sz="2200" dirty="0"/>
          </a:p>
        </p:txBody>
      </p:sp>
      <p:pic>
        <p:nvPicPr>
          <p:cNvPr id="3" name="图片 2">
            <a:extLst>
              <a:ext uri="{FF2B5EF4-FFF2-40B4-BE49-F238E27FC236}">
                <a16:creationId xmlns:a16="http://schemas.microsoft.com/office/drawing/2014/main" id="{DED19592-5092-4E0D-9AA9-A356ED65D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1396" y="3995140"/>
            <a:ext cx="1782440" cy="2339453"/>
          </a:xfrm>
          <a:prstGeom prst="rect">
            <a:avLst/>
          </a:prstGeom>
        </p:spPr>
      </p:pic>
      <p:sp>
        <p:nvSpPr>
          <p:cNvPr id="12" name="文本框 11">
            <a:extLst>
              <a:ext uri="{FF2B5EF4-FFF2-40B4-BE49-F238E27FC236}">
                <a16:creationId xmlns:a16="http://schemas.microsoft.com/office/drawing/2014/main" id="{0B13DC60-5EB4-47C2-BACF-858384822BF0}"/>
              </a:ext>
            </a:extLst>
          </p:cNvPr>
          <p:cNvSpPr txBox="1"/>
          <p:nvPr/>
        </p:nvSpPr>
        <p:spPr>
          <a:xfrm>
            <a:off x="8040216" y="3302075"/>
            <a:ext cx="2844800" cy="646331"/>
          </a:xfrm>
          <a:prstGeom prst="rect">
            <a:avLst/>
          </a:prstGeom>
          <a:noFill/>
        </p:spPr>
        <p:txBody>
          <a:bodyPr wrap="square" rtlCol="0">
            <a:spAutoFit/>
          </a:bodyPr>
          <a:lstStyle/>
          <a:p>
            <a:pPr>
              <a:spcBef>
                <a:spcPts val="600"/>
              </a:spcBef>
              <a:spcAft>
                <a:spcPts val="600"/>
              </a:spcAft>
            </a:pPr>
            <a:r>
              <a:rPr lang="zh-CN" altLang="zh-CN" sz="1800" kern="100" spc="-120" dirty="0">
                <a:effectLst/>
                <a:latin typeface="Times New Roman" panose="02020603050405020304" pitchFamily="18" charset="0"/>
                <a:ea typeface="宋体" panose="02010600030101010101" pitchFamily="2" charset="-122"/>
                <a:cs typeface="Times New Roman" panose="02020603050405020304" pitchFamily="18" charset="0"/>
              </a:rPr>
              <a:t>约翰·麦卡锡（</a:t>
            </a:r>
            <a:r>
              <a:rPr lang="en-US" altLang="zh-CN" sz="1800" kern="100" spc="-120" dirty="0">
                <a:effectLst/>
                <a:latin typeface="Times New Roman" panose="02020603050405020304" pitchFamily="18" charset="0"/>
                <a:ea typeface="宋体" panose="02010600030101010101" pitchFamily="2" charset="-122"/>
              </a:rPr>
              <a:t>John McCarthy</a:t>
            </a:r>
            <a:r>
              <a:rPr lang="zh-CN" altLang="zh-CN" sz="1800" kern="100" spc="-120" dirty="0">
                <a:effectLst/>
                <a:latin typeface="Times New Roman" panose="02020603050405020304" pitchFamily="18" charset="0"/>
                <a:ea typeface="宋体" panose="02010600030101010101" pitchFamily="2" charset="-122"/>
                <a:cs typeface="Times New Roman" panose="02020603050405020304" pitchFamily="18" charset="0"/>
              </a:rPr>
              <a:t>）提出“人工智能”这一术语</a:t>
            </a:r>
            <a:endParaRPr lang="en-US" altLang="zh-CN" sz="2000" spc="-120" dirty="0"/>
          </a:p>
        </p:txBody>
      </p:sp>
    </p:spTree>
    <p:extLst>
      <p:ext uri="{BB962C8B-B14F-4D97-AF65-F5344CB8AC3E}">
        <p14:creationId xmlns:p14="http://schemas.microsoft.com/office/powerpoint/2010/main" val="3581953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A0BF94E-EECA-4A84-BCD3-2CDA25592D0B}"/>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7561" t="8324" r="36350" b="17645"/>
          <a:stretch/>
        </p:blipFill>
        <p:spPr>
          <a:xfrm>
            <a:off x="4786722" y="2204864"/>
            <a:ext cx="2533414" cy="2448272"/>
          </a:xfrm>
          <a:prstGeom prst="rect">
            <a:avLst/>
          </a:prstGeom>
        </p:spPr>
      </p:pic>
      <p:sp>
        <p:nvSpPr>
          <p:cNvPr id="92162" name="Rectangle 2"/>
          <p:cNvSpPr>
            <a:spLocks noGrp="1" noChangeArrowheads="1"/>
          </p:cNvSpPr>
          <p:nvPr>
            <p:ph type="title"/>
          </p:nvPr>
        </p:nvSpPr>
        <p:spPr>
          <a:xfrm>
            <a:off x="623392" y="87738"/>
            <a:ext cx="10467776" cy="563563"/>
          </a:xfrm>
        </p:spPr>
        <p:txBody>
          <a:bodyPr/>
          <a:lstStyle/>
          <a:p>
            <a:r>
              <a:rPr lang="zh-CN" altLang="en-US" dirty="0">
                <a:ea typeface="宋体" panose="02010600030101010101" pitchFamily="2" charset="-122"/>
              </a:rPr>
              <a:t>人工智能实力分类</a:t>
            </a:r>
            <a:endParaRPr lang="en-US" altLang="zh-CN" dirty="0">
              <a:ea typeface="宋体" panose="02010600030101010101" pitchFamily="2" charset="-122"/>
            </a:endParaRPr>
          </a:p>
        </p:txBody>
      </p:sp>
      <p:sp>
        <p:nvSpPr>
          <p:cNvPr id="2" name="内容占位符 1">
            <a:extLst>
              <a:ext uri="{FF2B5EF4-FFF2-40B4-BE49-F238E27FC236}">
                <a16:creationId xmlns:a16="http://schemas.microsoft.com/office/drawing/2014/main" id="{21B7C49F-26F7-4656-A4C5-541D45979665}"/>
              </a:ext>
            </a:extLst>
          </p:cNvPr>
          <p:cNvSpPr>
            <a:spLocks noGrp="1"/>
          </p:cNvSpPr>
          <p:nvPr>
            <p:ph sz="half" idx="1"/>
          </p:nvPr>
        </p:nvSpPr>
        <p:spPr>
          <a:xfrm>
            <a:off x="911423" y="1284747"/>
            <a:ext cx="3875299" cy="5101045"/>
          </a:xfrm>
        </p:spPr>
        <p:txBody>
          <a:bodyPr/>
          <a:lstStyle/>
          <a:p>
            <a:pPr>
              <a:spcBef>
                <a:spcPts val="600"/>
              </a:spcBef>
              <a:spcAft>
                <a:spcPts val="600"/>
              </a:spcAft>
            </a:pPr>
            <a:r>
              <a:rPr lang="zh-CN" altLang="zh-CN" sz="2200" b="1" dirty="0"/>
              <a:t>弱人工智能</a:t>
            </a:r>
            <a:endParaRPr lang="en-US" altLang="zh-CN" sz="2200" b="1" dirty="0"/>
          </a:p>
          <a:p>
            <a:pPr>
              <a:lnSpc>
                <a:spcPct val="150000"/>
              </a:lnSpc>
              <a:spcBef>
                <a:spcPts val="0"/>
              </a:spcBef>
              <a:buFont typeface="Wingdings" panose="05000000000000000000" pitchFamily="2" charset="2"/>
              <a:buChar char="Ø"/>
            </a:pPr>
            <a:r>
              <a:rPr lang="zh-CN" altLang="zh-CN" sz="2000" dirty="0"/>
              <a:t>指不能制造出真正推理和解决问题的智能机器，这些机器只是表面看是智能的，但并不真正拥有智能，不会有自主意识。</a:t>
            </a:r>
            <a:endParaRPr lang="en-US" altLang="zh-CN" sz="2000" dirty="0"/>
          </a:p>
          <a:p>
            <a:pPr>
              <a:lnSpc>
                <a:spcPct val="150000"/>
              </a:lnSpc>
              <a:spcBef>
                <a:spcPts val="0"/>
              </a:spcBef>
              <a:buFont typeface="Wingdings" panose="05000000000000000000" pitchFamily="2" charset="2"/>
              <a:buChar char="Ø"/>
            </a:pPr>
            <a:r>
              <a:rPr lang="zh-CN" altLang="en-US" sz="2000" dirty="0"/>
              <a:t>限定领域，解决特定问题。</a:t>
            </a:r>
            <a:endParaRPr lang="en-US" altLang="zh-CN" sz="2000" dirty="0"/>
          </a:p>
          <a:p>
            <a:pPr>
              <a:lnSpc>
                <a:spcPct val="150000"/>
              </a:lnSpc>
              <a:spcBef>
                <a:spcPts val="0"/>
              </a:spcBef>
              <a:buFont typeface="Wingdings" panose="05000000000000000000" pitchFamily="2" charset="2"/>
              <a:buChar char="Ø"/>
            </a:pPr>
            <a:r>
              <a:rPr lang="zh-CN" altLang="zh-CN" sz="2000" dirty="0"/>
              <a:t>如语音识别、图像处理、机器翻译等方面取得了重大突破，甚至可以接近或超越人类水平。</a:t>
            </a:r>
            <a:endParaRPr lang="zh-CN" altLang="en-US" sz="2000" dirty="0"/>
          </a:p>
        </p:txBody>
      </p:sp>
      <p:sp>
        <p:nvSpPr>
          <p:cNvPr id="3" name="内容占位符 2">
            <a:extLst>
              <a:ext uri="{FF2B5EF4-FFF2-40B4-BE49-F238E27FC236}">
                <a16:creationId xmlns:a16="http://schemas.microsoft.com/office/drawing/2014/main" id="{09838257-7B02-4170-BB66-B9928139A7AD}"/>
              </a:ext>
            </a:extLst>
          </p:cNvPr>
          <p:cNvSpPr>
            <a:spLocks noGrp="1"/>
          </p:cNvSpPr>
          <p:nvPr>
            <p:ph sz="half" idx="2"/>
          </p:nvPr>
        </p:nvSpPr>
        <p:spPr>
          <a:xfrm>
            <a:off x="7215868" y="1284747"/>
            <a:ext cx="3875299" cy="4952565"/>
          </a:xfrm>
        </p:spPr>
        <p:txBody>
          <a:bodyPr/>
          <a:lstStyle/>
          <a:p>
            <a:pPr>
              <a:spcBef>
                <a:spcPts val="600"/>
              </a:spcBef>
              <a:spcAft>
                <a:spcPts val="600"/>
              </a:spcAft>
            </a:pPr>
            <a:r>
              <a:rPr lang="zh-CN" altLang="zh-CN" sz="2200" b="1" dirty="0"/>
              <a:t>强人工智能</a:t>
            </a:r>
            <a:endParaRPr lang="en-US" altLang="zh-CN" sz="2200" b="1" dirty="0"/>
          </a:p>
          <a:p>
            <a:pPr>
              <a:lnSpc>
                <a:spcPct val="150000"/>
              </a:lnSpc>
              <a:spcBef>
                <a:spcPts val="0"/>
              </a:spcBef>
              <a:buFont typeface="Wingdings" panose="05000000000000000000" pitchFamily="2" charset="2"/>
              <a:buChar char="Ø"/>
            </a:pPr>
            <a:r>
              <a:rPr lang="zh-CN" altLang="en-US" sz="2000" dirty="0"/>
              <a:t>有可能制造出</a:t>
            </a:r>
            <a:r>
              <a:rPr lang="zh-CN" altLang="zh-CN" sz="2000" dirty="0"/>
              <a:t>真正能推理和</a:t>
            </a:r>
            <a:r>
              <a:rPr lang="zh-CN" altLang="en-US" sz="2000" dirty="0"/>
              <a:t>解决问题</a:t>
            </a:r>
            <a:r>
              <a:rPr lang="zh-CN" altLang="zh-CN" sz="2000" dirty="0"/>
              <a:t>的智能机器，并且机器有知觉、有自我意识。</a:t>
            </a:r>
            <a:endParaRPr lang="en-US" altLang="zh-CN" sz="2000" dirty="0"/>
          </a:p>
          <a:p>
            <a:pPr>
              <a:lnSpc>
                <a:spcPct val="150000"/>
              </a:lnSpc>
              <a:spcBef>
                <a:spcPts val="0"/>
              </a:spcBef>
              <a:buFont typeface="Wingdings" panose="05000000000000000000" pitchFamily="2" charset="2"/>
              <a:buChar char="Ø"/>
            </a:pPr>
            <a:r>
              <a:rPr lang="zh-CN" altLang="en-US" sz="2000" dirty="0"/>
              <a:t>通用领域，胜任人类所有工作。</a:t>
            </a:r>
            <a:endParaRPr lang="en-US" altLang="zh-CN" sz="2000" dirty="0"/>
          </a:p>
          <a:p>
            <a:pPr>
              <a:lnSpc>
                <a:spcPct val="150000"/>
              </a:lnSpc>
              <a:spcBef>
                <a:spcPts val="0"/>
              </a:spcBef>
              <a:buFont typeface="Wingdings" panose="05000000000000000000" pitchFamily="2" charset="2"/>
              <a:buChar char="Ø"/>
            </a:pPr>
            <a:r>
              <a:rPr lang="zh-CN" altLang="zh-CN" sz="2000" dirty="0"/>
              <a:t>可</a:t>
            </a:r>
            <a:r>
              <a:rPr lang="zh-CN" altLang="en-US" sz="2000" dirty="0"/>
              <a:t>再</a:t>
            </a:r>
            <a:r>
              <a:rPr lang="zh-CN" altLang="zh-CN" sz="2000" dirty="0"/>
              <a:t>分为两大类</a:t>
            </a:r>
            <a:r>
              <a:rPr lang="zh-CN" altLang="en-US" sz="2000" dirty="0"/>
              <a:t>：</a:t>
            </a:r>
            <a:r>
              <a:rPr lang="zh-CN" altLang="zh-CN" sz="2000" dirty="0"/>
              <a:t>类人（机器的思考和推理类似人的思维）与非类人（机器产生了和人完全不一样的知觉和意识，使用和人完全不一样的推理方式）</a:t>
            </a:r>
            <a:endParaRPr lang="zh-CN" altLang="en-US" sz="2000" dirty="0"/>
          </a:p>
        </p:txBody>
      </p:sp>
      <p:sp>
        <p:nvSpPr>
          <p:cNvPr id="17" name="Slide Number Placeholder 1">
            <a:extLst>
              <a:ext uri="{FF2B5EF4-FFF2-40B4-BE49-F238E27FC236}">
                <a16:creationId xmlns:a16="http://schemas.microsoft.com/office/drawing/2014/main" id="{F1A090E3-6C0D-4CDE-AC01-2853C0DFC178}"/>
              </a:ext>
            </a:extLst>
          </p:cNvPr>
          <p:cNvSpPr>
            <a:spLocks noGrp="1"/>
          </p:cNvSpPr>
          <p:nvPr>
            <p:ph type="sldNum" sz="quarter" idx="12"/>
          </p:nvPr>
        </p:nvSpPr>
        <p:spPr/>
        <p:txBody>
          <a:bodyPr/>
          <a:lstStyle/>
          <a:p>
            <a:fld id="{DA4B5A7A-C1F9-424D-947B-90EDE0F0E62C}" type="slidenum">
              <a:rPr lang="en-US" altLang="zh-CN" smtClean="0"/>
              <a:pPr/>
              <a:t>47</a:t>
            </a:fld>
            <a:endParaRPr lang="en-US" altLang="zh-CN" dirty="0"/>
          </a:p>
        </p:txBody>
      </p:sp>
    </p:spTree>
    <p:extLst>
      <p:ext uri="{BB962C8B-B14F-4D97-AF65-F5344CB8AC3E}">
        <p14:creationId xmlns:p14="http://schemas.microsoft.com/office/powerpoint/2010/main" val="335733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64090" y="21931"/>
            <a:ext cx="9855200" cy="563563"/>
          </a:xfrm>
        </p:spPr>
        <p:txBody>
          <a:bodyPr/>
          <a:lstStyle/>
          <a:p>
            <a:r>
              <a:rPr lang="zh-CN" altLang="zh-CN" dirty="0"/>
              <a:t>人工智能的发展历程</a:t>
            </a:r>
            <a:endParaRPr lang="en-US" altLang="zh-CN" dirty="0">
              <a:ea typeface="宋体" panose="02010600030101010101" pitchFamily="2" charset="-122"/>
            </a:endParaRPr>
          </a:p>
        </p:txBody>
      </p:sp>
      <p:sp>
        <p:nvSpPr>
          <p:cNvPr id="17" name="Slide Number Placeholder 1">
            <a:extLst>
              <a:ext uri="{FF2B5EF4-FFF2-40B4-BE49-F238E27FC236}">
                <a16:creationId xmlns:a16="http://schemas.microsoft.com/office/drawing/2014/main" id="{F1A090E3-6C0D-4CDE-AC01-2853C0DFC178}"/>
              </a:ext>
            </a:extLst>
          </p:cNvPr>
          <p:cNvSpPr>
            <a:spLocks noGrp="1"/>
          </p:cNvSpPr>
          <p:nvPr>
            <p:ph type="sldNum" sz="quarter" idx="4"/>
          </p:nvPr>
        </p:nvSpPr>
        <p:spPr>
          <a:xfrm>
            <a:off x="9227864" y="6348685"/>
            <a:ext cx="2844800" cy="320675"/>
          </a:xfrm>
        </p:spPr>
        <p:txBody>
          <a:bodyPr/>
          <a:lstStyle/>
          <a:p>
            <a:fld id="{DA4B5A7A-C1F9-424D-947B-90EDE0F0E62C}" type="slidenum">
              <a:rPr lang="en-US" altLang="zh-CN" smtClean="0"/>
              <a:pPr/>
              <a:t>48</a:t>
            </a:fld>
            <a:endParaRPr lang="en-US" altLang="zh-CN" dirty="0"/>
          </a:p>
        </p:txBody>
      </p:sp>
      <p:pic>
        <p:nvPicPr>
          <p:cNvPr id="3" name="图片 2">
            <a:extLst>
              <a:ext uri="{FF2B5EF4-FFF2-40B4-BE49-F238E27FC236}">
                <a16:creationId xmlns:a16="http://schemas.microsoft.com/office/drawing/2014/main" id="{114D30C4-5F12-4549-8EA8-42E41A59CC26}"/>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214"/>
          <a:stretch/>
        </p:blipFill>
        <p:spPr>
          <a:xfrm>
            <a:off x="695400" y="692696"/>
            <a:ext cx="10369151" cy="6013771"/>
          </a:xfrm>
          <a:prstGeom prst="rect">
            <a:avLst/>
          </a:prstGeom>
        </p:spPr>
      </p:pic>
    </p:spTree>
    <p:extLst>
      <p:ext uri="{BB962C8B-B14F-4D97-AF65-F5344CB8AC3E}">
        <p14:creationId xmlns:p14="http://schemas.microsoft.com/office/powerpoint/2010/main" val="4241491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765628" y="65103"/>
            <a:ext cx="9855200" cy="563563"/>
          </a:xfrm>
        </p:spPr>
        <p:txBody>
          <a:bodyPr/>
          <a:lstStyle/>
          <a:p>
            <a:r>
              <a:rPr lang="zh-CN" altLang="zh-CN" dirty="0"/>
              <a:t>人工智能的研究与应用领域</a:t>
            </a:r>
            <a:endParaRPr lang="en-US" altLang="zh-CN" dirty="0">
              <a:ea typeface="宋体" panose="02010600030101010101" pitchFamily="2" charset="-122"/>
            </a:endParaRPr>
          </a:p>
        </p:txBody>
      </p:sp>
      <p:sp>
        <p:nvSpPr>
          <p:cNvPr id="2" name="Slide Number Placeholder 1"/>
          <p:cNvSpPr>
            <a:spLocks noGrp="1"/>
          </p:cNvSpPr>
          <p:nvPr>
            <p:ph type="sldNum" sz="quarter" idx="4"/>
          </p:nvPr>
        </p:nvSpPr>
        <p:spPr>
          <a:xfrm>
            <a:off x="9227864" y="6348685"/>
            <a:ext cx="2844800" cy="320675"/>
          </a:xfrm>
        </p:spPr>
        <p:txBody>
          <a:bodyPr/>
          <a:lstStyle/>
          <a:p>
            <a:fld id="{DA4B5A7A-C1F9-424D-947B-90EDE0F0E62C}" type="slidenum">
              <a:rPr lang="en-US" altLang="zh-CN" smtClean="0"/>
              <a:pPr/>
              <a:t>49</a:t>
            </a:fld>
            <a:endParaRPr lang="en-US" altLang="zh-CN" dirty="0"/>
          </a:p>
        </p:txBody>
      </p:sp>
      <p:grpSp>
        <p:nvGrpSpPr>
          <p:cNvPr id="122910" name="Group 30"/>
          <p:cNvGrpSpPr>
            <a:grpSpLocks/>
          </p:cNvGrpSpPr>
          <p:nvPr/>
        </p:nvGrpSpPr>
        <p:grpSpPr bwMode="auto">
          <a:xfrm>
            <a:off x="2063552" y="1556792"/>
            <a:ext cx="8767763" cy="4090988"/>
            <a:chOff x="571" y="847"/>
            <a:chExt cx="5523" cy="2577"/>
          </a:xfrm>
        </p:grpSpPr>
        <p:sp>
          <p:nvSpPr>
            <p:cNvPr id="122883" name="AutoShape 3"/>
            <p:cNvSpPr>
              <a:spLocks noChangeArrowheads="1"/>
            </p:cNvSpPr>
            <p:nvPr/>
          </p:nvSpPr>
          <p:spPr bwMode="gray">
            <a:xfrm>
              <a:off x="1234" y="1259"/>
              <a:ext cx="3484" cy="1728"/>
            </a:xfrm>
            <a:prstGeom prst="upArrow">
              <a:avLst>
                <a:gd name="adj1" fmla="val 57824"/>
                <a:gd name="adj2" fmla="val 54398"/>
              </a:avLst>
            </a:prstGeom>
            <a:gradFill rotWithShape="1">
              <a:gsLst>
                <a:gs pos="0">
                  <a:schemeClr val="hlink"/>
                </a:gs>
                <a:gs pos="100000">
                  <a:schemeClr val="hlink">
                    <a:gamma/>
                    <a:tint val="39216"/>
                    <a:invGamma/>
                    <a:alpha val="0"/>
                  </a:scheme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zh-CN" altLang="en-US"/>
            </a:p>
          </p:txBody>
        </p:sp>
        <p:sp>
          <p:nvSpPr>
            <p:cNvPr id="122884" name="AutoShape 4"/>
            <p:cNvSpPr>
              <a:spLocks noChangeArrowheads="1"/>
            </p:cNvSpPr>
            <p:nvPr/>
          </p:nvSpPr>
          <p:spPr bwMode="gray">
            <a:xfrm>
              <a:off x="1535" y="847"/>
              <a:ext cx="2784" cy="362"/>
            </a:xfrm>
            <a:prstGeom prst="roundRect">
              <a:avLst>
                <a:gd name="adj" fmla="val 50000"/>
              </a:avLst>
            </a:prstGeom>
            <a:gradFill rotWithShape="1">
              <a:gsLst>
                <a:gs pos="0">
                  <a:schemeClr val="accent1"/>
                </a:gs>
                <a:gs pos="50000">
                  <a:schemeClr val="accent1">
                    <a:gamma/>
                    <a:tint val="24314"/>
                    <a:invGamma/>
                  </a:schemeClr>
                </a:gs>
                <a:gs pos="100000">
                  <a:schemeClr val="accent1"/>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r>
                <a:rPr lang="zh-CN" altLang="zh-CN" sz="2000" b="1" dirty="0"/>
                <a:t>庞大的技术体系</a:t>
              </a:r>
              <a:endParaRPr lang="en-US" altLang="zh-CN" sz="2000" b="1" dirty="0">
                <a:effectLst>
                  <a:outerShdw blurRad="38100" dist="38100" dir="2700000" algn="tl">
                    <a:srgbClr val="000000"/>
                  </a:outerShdw>
                </a:effectLst>
                <a:latin typeface="Verdana" panose="020B0604030504040204" pitchFamily="34" charset="0"/>
                <a:ea typeface="宋体" panose="02010600030101010101" pitchFamily="2" charset="-122"/>
              </a:endParaRPr>
            </a:p>
          </p:txBody>
        </p:sp>
        <p:sp>
          <p:nvSpPr>
            <p:cNvPr id="122885" name="Text Box 5"/>
            <p:cNvSpPr txBox="1">
              <a:spLocks noChangeArrowheads="1"/>
            </p:cNvSpPr>
            <p:nvPr/>
          </p:nvSpPr>
          <p:spPr bwMode="gray">
            <a:xfrm>
              <a:off x="2366" y="1808"/>
              <a:ext cx="126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dirty="0">
                  <a:solidFill>
                    <a:srgbClr val="002060"/>
                  </a:solidFill>
                  <a:ea typeface="宋体" panose="02010600030101010101" pitchFamily="2" charset="-122"/>
                </a:rPr>
                <a:t>。。。。。。</a:t>
              </a:r>
              <a:endParaRPr lang="en-US" altLang="zh-CN" sz="2000" dirty="0">
                <a:solidFill>
                  <a:srgbClr val="002060"/>
                </a:solidFill>
                <a:ea typeface="宋体" panose="02010600030101010101" pitchFamily="2" charset="-122"/>
              </a:endParaRPr>
            </a:p>
          </p:txBody>
        </p:sp>
        <p:grpSp>
          <p:nvGrpSpPr>
            <p:cNvPr id="122886" name="Group 6"/>
            <p:cNvGrpSpPr>
              <a:grpSpLocks/>
            </p:cNvGrpSpPr>
            <p:nvPr/>
          </p:nvGrpSpPr>
          <p:grpSpPr bwMode="auto">
            <a:xfrm>
              <a:off x="571" y="2601"/>
              <a:ext cx="1342" cy="823"/>
              <a:chOff x="617" y="1622"/>
              <a:chExt cx="1788" cy="1118"/>
            </a:xfrm>
          </p:grpSpPr>
          <p:grpSp>
            <p:nvGrpSpPr>
              <p:cNvPr id="122887" name="Group 7"/>
              <p:cNvGrpSpPr>
                <a:grpSpLocks/>
              </p:cNvGrpSpPr>
              <p:nvPr/>
            </p:nvGrpSpPr>
            <p:grpSpPr bwMode="auto">
              <a:xfrm>
                <a:off x="617" y="1622"/>
                <a:ext cx="1788" cy="1118"/>
                <a:chOff x="2009" y="1967"/>
                <a:chExt cx="2408" cy="1448"/>
              </a:xfrm>
            </p:grpSpPr>
            <p:sp>
              <p:nvSpPr>
                <p:cNvPr id="122888" name="Oval 8"/>
                <p:cNvSpPr>
                  <a:spLocks noChangeArrowheads="1"/>
                </p:cNvSpPr>
                <p:nvPr/>
              </p:nvSpPr>
              <p:spPr bwMode="gray">
                <a:xfrm>
                  <a:off x="3225" y="1967"/>
                  <a:ext cx="1192" cy="1427"/>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9" name="Freeform 9"/>
                <p:cNvSpPr>
                  <a:spLocks/>
                </p:cNvSpPr>
                <p:nvPr/>
              </p:nvSpPr>
              <p:spPr bwMode="gray">
                <a:xfrm>
                  <a:off x="3366" y="1994"/>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sp>
              <p:nvSpPr>
                <p:cNvPr id="47" name="Oval 8">
                  <a:extLst>
                    <a:ext uri="{FF2B5EF4-FFF2-40B4-BE49-F238E27FC236}">
                      <a16:creationId xmlns:a16="http://schemas.microsoft.com/office/drawing/2014/main" id="{A1EE31D3-D595-4E6F-A4F9-C1F87F339D5D}"/>
                    </a:ext>
                  </a:extLst>
                </p:cNvPr>
                <p:cNvSpPr>
                  <a:spLocks noChangeArrowheads="1"/>
                </p:cNvSpPr>
                <p:nvPr/>
              </p:nvSpPr>
              <p:spPr bwMode="gray">
                <a:xfrm>
                  <a:off x="2009" y="1988"/>
                  <a:ext cx="1193" cy="1427"/>
                </a:xfrm>
                <a:prstGeom prst="ellipse">
                  <a:avLst/>
                </a:prstGeom>
                <a:gradFill rotWithShape="1">
                  <a:gsLst>
                    <a:gs pos="0">
                      <a:schemeClr val="accent2"/>
                    </a:gs>
                    <a:gs pos="100000">
                      <a:schemeClr val="accent2">
                        <a:gamma/>
                        <a:shade val="63529"/>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Freeform 9">
                  <a:extLst>
                    <a:ext uri="{FF2B5EF4-FFF2-40B4-BE49-F238E27FC236}">
                      <a16:creationId xmlns:a16="http://schemas.microsoft.com/office/drawing/2014/main" id="{89C0B03A-9E50-4782-BDDF-44EFF534BFF9}"/>
                    </a:ext>
                  </a:extLst>
                </p:cNvPr>
                <p:cNvSpPr>
                  <a:spLocks/>
                </p:cNvSpPr>
                <p:nvPr/>
              </p:nvSpPr>
              <p:spPr bwMode="gray">
                <a:xfrm>
                  <a:off x="2163" y="2023"/>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grpSp>
          <p:sp>
            <p:nvSpPr>
              <p:cNvPr id="122890" name="Text Box 10"/>
              <p:cNvSpPr txBox="1">
                <a:spLocks noChangeArrowheads="1"/>
              </p:cNvSpPr>
              <p:nvPr/>
            </p:nvSpPr>
            <p:spPr bwMode="gray">
              <a:xfrm>
                <a:off x="1575" y="2014"/>
                <a:ext cx="747" cy="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自然语言处理</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sp>
            <p:nvSpPr>
              <p:cNvPr id="49" name="Text Box 10">
                <a:extLst>
                  <a:ext uri="{FF2B5EF4-FFF2-40B4-BE49-F238E27FC236}">
                    <a16:creationId xmlns:a16="http://schemas.microsoft.com/office/drawing/2014/main" id="{112F0FC6-D7EB-4362-82F3-E336ED74E326}"/>
                  </a:ext>
                </a:extLst>
              </p:cNvPr>
              <p:cNvSpPr txBox="1">
                <a:spLocks noChangeArrowheads="1"/>
              </p:cNvSpPr>
              <p:nvPr/>
            </p:nvSpPr>
            <p:spPr bwMode="gray">
              <a:xfrm>
                <a:off x="698" y="1999"/>
                <a:ext cx="696" cy="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机器学习</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892" name="Group 12"/>
            <p:cNvGrpSpPr>
              <a:grpSpLocks/>
            </p:cNvGrpSpPr>
            <p:nvPr/>
          </p:nvGrpSpPr>
          <p:grpSpPr bwMode="auto">
            <a:xfrm>
              <a:off x="4713" y="2566"/>
              <a:ext cx="1381" cy="834"/>
              <a:chOff x="2930" y="1515"/>
              <a:chExt cx="1658" cy="995"/>
            </a:xfrm>
          </p:grpSpPr>
          <p:grpSp>
            <p:nvGrpSpPr>
              <p:cNvPr id="122893" name="Group 13"/>
              <p:cNvGrpSpPr>
                <a:grpSpLocks/>
              </p:cNvGrpSpPr>
              <p:nvPr/>
            </p:nvGrpSpPr>
            <p:grpSpPr bwMode="auto">
              <a:xfrm>
                <a:off x="2930" y="1515"/>
                <a:ext cx="1658" cy="995"/>
                <a:chOff x="2788" y="1957"/>
                <a:chExt cx="2418" cy="1449"/>
              </a:xfrm>
            </p:grpSpPr>
            <p:sp>
              <p:nvSpPr>
                <p:cNvPr id="122894" name="Oval 14"/>
                <p:cNvSpPr>
                  <a:spLocks noChangeArrowheads="1"/>
                </p:cNvSpPr>
                <p:nvPr/>
              </p:nvSpPr>
              <p:spPr bwMode="gray">
                <a:xfrm>
                  <a:off x="2788" y="1957"/>
                  <a:ext cx="1192" cy="1428"/>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95" name="Freeform 15"/>
                <p:cNvSpPr>
                  <a:spLocks/>
                </p:cNvSpPr>
                <p:nvPr/>
              </p:nvSpPr>
              <p:spPr bwMode="gray">
                <a:xfrm>
                  <a:off x="2928" y="1980"/>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sp>
              <p:nvSpPr>
                <p:cNvPr id="32" name="Oval 14">
                  <a:extLst>
                    <a:ext uri="{FF2B5EF4-FFF2-40B4-BE49-F238E27FC236}">
                      <a16:creationId xmlns:a16="http://schemas.microsoft.com/office/drawing/2014/main" id="{33AC1FB7-C284-4A23-BE0A-872E958914ED}"/>
                    </a:ext>
                  </a:extLst>
                </p:cNvPr>
                <p:cNvSpPr>
                  <a:spLocks noChangeArrowheads="1"/>
                </p:cNvSpPr>
                <p:nvPr/>
              </p:nvSpPr>
              <p:spPr bwMode="gray">
                <a:xfrm>
                  <a:off x="4014" y="1978"/>
                  <a:ext cx="1192" cy="1428"/>
                </a:xfrm>
                <a:prstGeom prst="ellipse">
                  <a:avLst/>
                </a:prstGeom>
                <a:gradFill rotWithShape="1">
                  <a:gsLst>
                    <a:gs pos="0">
                      <a:schemeClr val="folHlink"/>
                    </a:gs>
                    <a:gs pos="100000">
                      <a:schemeClr val="folHlink">
                        <a:gamma/>
                        <a:shade val="24314"/>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Freeform 15">
                  <a:extLst>
                    <a:ext uri="{FF2B5EF4-FFF2-40B4-BE49-F238E27FC236}">
                      <a16:creationId xmlns:a16="http://schemas.microsoft.com/office/drawing/2014/main" id="{8F7D6903-F68B-4A52-B91F-32183B6BF5B1}"/>
                    </a:ext>
                  </a:extLst>
                </p:cNvPr>
                <p:cNvSpPr>
                  <a:spLocks/>
                </p:cNvSpPr>
                <p:nvPr/>
              </p:nvSpPr>
              <p:spPr bwMode="gray">
                <a:xfrm>
                  <a:off x="4140" y="2014"/>
                  <a:ext cx="920" cy="538"/>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w="0">
                      <a:solidFill>
                        <a:srgbClr val="BBF6EE"/>
                      </a:solidFill>
                      <a:prstDash val="solid"/>
                      <a:round/>
                      <a:headEnd/>
                      <a:tailEnd/>
                    </a14:hiddenLine>
                  </a:ext>
                </a:extLst>
              </p:spPr>
              <p:txBody>
                <a:bodyPr/>
                <a:lstStyle/>
                <a:p>
                  <a:endParaRPr lang="zh-CN" altLang="en-US"/>
                </a:p>
              </p:txBody>
            </p:sp>
          </p:grpSp>
          <p:sp>
            <p:nvSpPr>
              <p:cNvPr id="122896" name="Text Box 16"/>
              <p:cNvSpPr txBox="1">
                <a:spLocks noChangeArrowheads="1"/>
              </p:cNvSpPr>
              <p:nvPr/>
            </p:nvSpPr>
            <p:spPr bwMode="gray">
              <a:xfrm>
                <a:off x="3021" y="1834"/>
                <a:ext cx="650" cy="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知识图谱</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sp>
            <p:nvSpPr>
              <p:cNvPr id="34" name="Text Box 16">
                <a:extLst>
                  <a:ext uri="{FF2B5EF4-FFF2-40B4-BE49-F238E27FC236}">
                    <a16:creationId xmlns:a16="http://schemas.microsoft.com/office/drawing/2014/main" id="{A07AA24F-5A48-4357-9DF8-4409F311A85A}"/>
                  </a:ext>
                </a:extLst>
              </p:cNvPr>
              <p:cNvSpPr txBox="1">
                <a:spLocks noChangeArrowheads="1"/>
              </p:cNvSpPr>
              <p:nvPr/>
            </p:nvSpPr>
            <p:spPr bwMode="gray">
              <a:xfrm>
                <a:off x="3854" y="1834"/>
                <a:ext cx="650" cy="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dirty="0">
                    <a:solidFill>
                      <a:srgbClr val="FFFFFF"/>
                    </a:solidFill>
                  </a:rPr>
                  <a:t> VR /</a:t>
                </a:r>
              </a:p>
              <a:p>
                <a:pPr algn="ctr" eaLnBrk="0" hangingPunct="0"/>
                <a:r>
                  <a:rPr lang="en-US" altLang="zh-CN" dirty="0">
                    <a:solidFill>
                      <a:srgbClr val="FFFFFF"/>
                    </a:solidFill>
                  </a:rPr>
                  <a:t>AR</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909" name="Group 29"/>
            <p:cNvGrpSpPr>
              <a:grpSpLocks/>
            </p:cNvGrpSpPr>
            <p:nvPr/>
          </p:nvGrpSpPr>
          <p:grpSpPr bwMode="auto">
            <a:xfrm>
              <a:off x="1934" y="2558"/>
              <a:ext cx="1356" cy="843"/>
              <a:chOff x="1934" y="2558"/>
              <a:chExt cx="1356" cy="843"/>
            </a:xfrm>
          </p:grpSpPr>
          <p:grpSp>
            <p:nvGrpSpPr>
              <p:cNvPr id="122898" name="Group 18"/>
              <p:cNvGrpSpPr>
                <a:grpSpLocks/>
              </p:cNvGrpSpPr>
              <p:nvPr/>
            </p:nvGrpSpPr>
            <p:grpSpPr bwMode="auto">
              <a:xfrm>
                <a:off x="1934" y="2558"/>
                <a:ext cx="1356" cy="843"/>
                <a:chOff x="2291" y="1896"/>
                <a:chExt cx="2372" cy="1478"/>
              </a:xfrm>
            </p:grpSpPr>
            <p:sp>
              <p:nvSpPr>
                <p:cNvPr id="122899" name="Oval 19"/>
                <p:cNvSpPr>
                  <a:spLocks noChangeArrowheads="1"/>
                </p:cNvSpPr>
                <p:nvPr/>
              </p:nvSpPr>
              <p:spPr bwMode="gray">
                <a:xfrm>
                  <a:off x="2291" y="1947"/>
                  <a:ext cx="1192" cy="1427"/>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122900" name="Freeform 20"/>
                <p:cNvSpPr>
                  <a:spLocks/>
                </p:cNvSpPr>
                <p:nvPr/>
              </p:nvSpPr>
              <p:spPr bwMode="gray">
                <a:xfrm>
                  <a:off x="2414" y="1985"/>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Oval 19">
                  <a:extLst>
                    <a:ext uri="{FF2B5EF4-FFF2-40B4-BE49-F238E27FC236}">
                      <a16:creationId xmlns:a16="http://schemas.microsoft.com/office/drawing/2014/main" id="{2D1B1BFD-E69A-4371-8BE4-189FB77F371D}"/>
                    </a:ext>
                  </a:extLst>
                </p:cNvPr>
                <p:cNvSpPr>
                  <a:spLocks noChangeArrowheads="1"/>
                </p:cNvSpPr>
                <p:nvPr/>
              </p:nvSpPr>
              <p:spPr bwMode="gray">
                <a:xfrm>
                  <a:off x="3471" y="1896"/>
                  <a:ext cx="1192" cy="1428"/>
                </a:xfrm>
                <a:prstGeom prst="ellipse">
                  <a:avLst/>
                </a:prstGeom>
                <a:gradFill rotWithShape="1">
                  <a:gsLst>
                    <a:gs pos="0">
                      <a:schemeClr val="hlink"/>
                    </a:gs>
                    <a:gs pos="100000">
                      <a:schemeClr val="hlink">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36" name="Freeform 20">
                  <a:extLst>
                    <a:ext uri="{FF2B5EF4-FFF2-40B4-BE49-F238E27FC236}">
                      <a16:creationId xmlns:a16="http://schemas.microsoft.com/office/drawing/2014/main" id="{0BA6D46D-0ACE-41D1-A896-310115865B50}"/>
                    </a:ext>
                  </a:extLst>
                </p:cNvPr>
                <p:cNvSpPr>
                  <a:spLocks/>
                </p:cNvSpPr>
                <p:nvPr/>
              </p:nvSpPr>
              <p:spPr bwMode="gray">
                <a:xfrm>
                  <a:off x="3606" y="1959"/>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2901" name="Text Box 21"/>
              <p:cNvSpPr txBox="1">
                <a:spLocks noChangeArrowheads="1"/>
              </p:cNvSpPr>
              <p:nvPr/>
            </p:nvSpPr>
            <p:spPr bwMode="gray">
              <a:xfrm>
                <a:off x="1979" y="2874"/>
                <a:ext cx="61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专家</a:t>
                </a:r>
                <a:endParaRPr lang="en-US" altLang="zh-CN" dirty="0">
                  <a:solidFill>
                    <a:srgbClr val="FFFFFF"/>
                  </a:solidFill>
                </a:endParaRPr>
              </a:p>
              <a:p>
                <a:pPr algn="ctr" eaLnBrk="0" hangingPunct="0"/>
                <a:r>
                  <a:rPr lang="zh-CN" altLang="zh-CN" dirty="0">
                    <a:solidFill>
                      <a:srgbClr val="FFFFFF"/>
                    </a:solidFill>
                  </a:rPr>
                  <a:t>系统</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sp>
            <p:nvSpPr>
              <p:cNvPr id="37" name="Text Box 21">
                <a:extLst>
                  <a:ext uri="{FF2B5EF4-FFF2-40B4-BE49-F238E27FC236}">
                    <a16:creationId xmlns:a16="http://schemas.microsoft.com/office/drawing/2014/main" id="{AB82D0EF-83F2-4269-A96E-09A120DCC130}"/>
                  </a:ext>
                </a:extLst>
              </p:cNvPr>
              <p:cNvSpPr txBox="1">
                <a:spLocks noChangeArrowheads="1"/>
              </p:cNvSpPr>
              <p:nvPr/>
            </p:nvSpPr>
            <p:spPr bwMode="gray">
              <a:xfrm>
                <a:off x="2620" y="2881"/>
                <a:ext cx="61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计算机视觉</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nvGrpSpPr>
            <p:cNvPr id="122903" name="Group 23"/>
            <p:cNvGrpSpPr>
              <a:grpSpLocks/>
            </p:cNvGrpSpPr>
            <p:nvPr/>
          </p:nvGrpSpPr>
          <p:grpSpPr bwMode="auto">
            <a:xfrm>
              <a:off x="3309" y="2583"/>
              <a:ext cx="1383" cy="824"/>
              <a:chOff x="3309" y="2583"/>
              <a:chExt cx="1383" cy="824"/>
            </a:xfrm>
          </p:grpSpPr>
          <p:grpSp>
            <p:nvGrpSpPr>
              <p:cNvPr id="122904" name="Group 24"/>
              <p:cNvGrpSpPr>
                <a:grpSpLocks/>
              </p:cNvGrpSpPr>
              <p:nvPr/>
            </p:nvGrpSpPr>
            <p:grpSpPr bwMode="auto">
              <a:xfrm>
                <a:off x="3309" y="2583"/>
                <a:ext cx="1383" cy="824"/>
                <a:chOff x="2434" y="1986"/>
                <a:chExt cx="2421" cy="1444"/>
              </a:xfrm>
            </p:grpSpPr>
            <p:sp>
              <p:nvSpPr>
                <p:cNvPr id="122905" name="Oval 25"/>
                <p:cNvSpPr>
                  <a:spLocks noChangeArrowheads="1"/>
                </p:cNvSpPr>
                <p:nvPr/>
              </p:nvSpPr>
              <p:spPr bwMode="gray">
                <a:xfrm>
                  <a:off x="2434" y="2003"/>
                  <a:ext cx="1192" cy="1427"/>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122906" name="Freeform 26"/>
                <p:cNvSpPr>
                  <a:spLocks/>
                </p:cNvSpPr>
                <p:nvPr/>
              </p:nvSpPr>
              <p:spPr bwMode="gray">
                <a:xfrm>
                  <a:off x="2540" y="2053"/>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Oval 25">
                  <a:extLst>
                    <a:ext uri="{FF2B5EF4-FFF2-40B4-BE49-F238E27FC236}">
                      <a16:creationId xmlns:a16="http://schemas.microsoft.com/office/drawing/2014/main" id="{63FA3997-5451-446E-A39E-6B0C866860E7}"/>
                    </a:ext>
                  </a:extLst>
                </p:cNvPr>
                <p:cNvSpPr>
                  <a:spLocks noChangeArrowheads="1"/>
                </p:cNvSpPr>
                <p:nvPr/>
              </p:nvSpPr>
              <p:spPr bwMode="gray">
                <a:xfrm>
                  <a:off x="3663" y="1986"/>
                  <a:ext cx="1192" cy="1427"/>
                </a:xfrm>
                <a:prstGeom prst="ellipse">
                  <a:avLst/>
                </a:prstGeom>
                <a:gradFill rotWithShape="1">
                  <a:gsLst>
                    <a:gs pos="0">
                      <a:schemeClr val="accent1"/>
                    </a:gs>
                    <a:gs pos="100000">
                      <a:schemeClr val="accent1">
                        <a:gamma/>
                        <a:shade val="51373"/>
                        <a:invGamma/>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lstStyle/>
                <a:p>
                  <a:endParaRPr lang="zh-CN" altLang="en-US"/>
                </a:p>
              </p:txBody>
            </p:sp>
            <p:sp>
              <p:nvSpPr>
                <p:cNvPr id="45" name="Freeform 26">
                  <a:extLst>
                    <a:ext uri="{FF2B5EF4-FFF2-40B4-BE49-F238E27FC236}">
                      <a16:creationId xmlns:a16="http://schemas.microsoft.com/office/drawing/2014/main" id="{17F63CDE-4A0C-45EC-9594-F215A51FEA95}"/>
                    </a:ext>
                  </a:extLst>
                </p:cNvPr>
                <p:cNvSpPr>
                  <a:spLocks/>
                </p:cNvSpPr>
                <p:nvPr/>
              </p:nvSpPr>
              <p:spPr bwMode="gray">
                <a:xfrm>
                  <a:off x="3798" y="2024"/>
                  <a:ext cx="919" cy="539"/>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a:noFill/>
                </a:ln>
                <a:effectLst/>
                <a:extLst>
                  <a:ext uri="{91240B29-F687-4F45-9708-019B960494DF}">
                    <a14:hiddenLine xmlns:a14="http://schemas.microsoft.com/office/drawing/2010/main" w="0">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22907" name="Text Box 27"/>
              <p:cNvSpPr txBox="1">
                <a:spLocks noChangeArrowheads="1"/>
              </p:cNvSpPr>
              <p:nvPr/>
            </p:nvSpPr>
            <p:spPr bwMode="gray">
              <a:xfrm>
                <a:off x="3335" y="2875"/>
                <a:ext cx="61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生物特征识别</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sp>
            <p:nvSpPr>
              <p:cNvPr id="46" name="Text Box 27">
                <a:extLst>
                  <a:ext uri="{FF2B5EF4-FFF2-40B4-BE49-F238E27FC236}">
                    <a16:creationId xmlns:a16="http://schemas.microsoft.com/office/drawing/2014/main" id="{171093F5-BE1A-4B40-9349-B19CE4620EDA}"/>
                  </a:ext>
                </a:extLst>
              </p:cNvPr>
              <p:cNvSpPr txBox="1">
                <a:spLocks noChangeArrowheads="1"/>
              </p:cNvSpPr>
              <p:nvPr/>
            </p:nvSpPr>
            <p:spPr bwMode="gray">
              <a:xfrm>
                <a:off x="4053" y="2878"/>
                <a:ext cx="613"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zh-CN" dirty="0">
                    <a:solidFill>
                      <a:srgbClr val="FFFFFF"/>
                    </a:solidFill>
                  </a:rPr>
                  <a:t>人机</a:t>
                </a:r>
                <a:endParaRPr lang="en-US" altLang="zh-CN" dirty="0">
                  <a:solidFill>
                    <a:srgbClr val="FFFFFF"/>
                  </a:solidFill>
                </a:endParaRPr>
              </a:p>
              <a:p>
                <a:pPr algn="ctr" eaLnBrk="0" hangingPunct="0"/>
                <a:r>
                  <a:rPr lang="zh-CN" altLang="zh-CN" dirty="0">
                    <a:solidFill>
                      <a:srgbClr val="FFFFFF"/>
                    </a:solidFill>
                  </a:rPr>
                  <a:t>交互</a:t>
                </a:r>
                <a:endParaRPr lang="en-US" altLang="zh-CN" sz="2000" b="1" dirty="0">
                  <a:solidFill>
                    <a:srgbClr val="FFFFFF"/>
                  </a:solidFill>
                  <a:effectLst>
                    <a:outerShdw blurRad="38100" dist="38100" dir="2700000" algn="tl">
                      <a:srgbClr val="000000"/>
                    </a:outerShdw>
                  </a:effectLst>
                  <a:ea typeface="宋体" panose="02010600030101010101" pitchFamily="2" charset="-122"/>
                </a:endParaRPr>
              </a:p>
            </p:txBody>
          </p:sp>
        </p:grpSp>
      </p:grpSp>
    </p:spTree>
    <p:extLst>
      <p:ext uri="{BB962C8B-B14F-4D97-AF65-F5344CB8AC3E}">
        <p14:creationId xmlns:p14="http://schemas.microsoft.com/office/powerpoint/2010/main" val="1504849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815117" y="107964"/>
            <a:ext cx="8151652" cy="563563"/>
          </a:xfrm>
        </p:spPr>
        <p:txBody>
          <a:bodyPr>
            <a:normAutofit fontScale="90000"/>
          </a:bodyPr>
          <a:lstStyle/>
          <a:p>
            <a:r>
              <a:rPr lang="en-US" altLang="zh-CN" dirty="0"/>
              <a:t>7.1  </a:t>
            </a:r>
            <a:r>
              <a:rPr lang="zh-CN" altLang="zh-CN" dirty="0"/>
              <a:t>网络基础</a:t>
            </a:r>
          </a:p>
        </p:txBody>
      </p:sp>
      <p:sp>
        <p:nvSpPr>
          <p:cNvPr id="90115" name="Rectangle 3"/>
          <p:cNvSpPr>
            <a:spLocks noGrp="1" noChangeArrowheads="1"/>
          </p:cNvSpPr>
          <p:nvPr>
            <p:ph idx="1"/>
          </p:nvPr>
        </p:nvSpPr>
        <p:spPr>
          <a:xfrm>
            <a:off x="418335" y="997277"/>
            <a:ext cx="10945216" cy="5084375"/>
          </a:xfrm>
        </p:spPr>
        <p:txBody>
          <a:bodyPr/>
          <a:lstStyle/>
          <a:p>
            <a:pPr>
              <a:lnSpc>
                <a:spcPct val="80000"/>
              </a:lnSpc>
            </a:pPr>
            <a:r>
              <a:rPr kumimoji="1" lang="zh-CN" altLang="en-US" sz="3200" b="1" dirty="0">
                <a:latin typeface="Times New Roman" panose="02020603050405020304" pitchFamily="18" charset="0"/>
              </a:rPr>
              <a:t>什么是</a:t>
            </a:r>
            <a:r>
              <a:rPr lang="zh-CN" altLang="en-US" sz="3200" b="1" dirty="0">
                <a:solidFill>
                  <a:schemeClr val="tx1">
                    <a:lumMod val="60000"/>
                    <a:lumOff val="40000"/>
                  </a:schemeClr>
                </a:solidFill>
              </a:rPr>
              <a:t>计算机网络</a:t>
            </a:r>
            <a:endParaRPr lang="en-US" altLang="zh-CN" sz="3200" b="1" dirty="0">
              <a:solidFill>
                <a:schemeClr val="tx1">
                  <a:lumMod val="60000"/>
                  <a:lumOff val="40000"/>
                </a:schemeClr>
              </a:solidFill>
            </a:endParaRPr>
          </a:p>
          <a:p>
            <a:pPr marL="400041" lvl="1" indent="0">
              <a:lnSpc>
                <a:spcPts val="3000"/>
              </a:lnSpc>
              <a:spcAft>
                <a:spcPts val="1800"/>
              </a:spcAft>
              <a:buNone/>
            </a:pPr>
            <a:r>
              <a:rPr lang="zh-CN" altLang="zh-CN" sz="2400" dirty="0"/>
              <a:t>将分布在不同地点，具有独立功能的多台计算机，通过通信设备和</a:t>
            </a:r>
            <a:r>
              <a:rPr lang="zh-CN" altLang="en-US" sz="2400" dirty="0"/>
              <a:t>传输介质</a:t>
            </a:r>
            <a:r>
              <a:rPr lang="zh-CN" altLang="zh-CN" sz="2400" dirty="0"/>
              <a:t>连接起来，在功能完善的网络软件支持下，实现资源共享和信息传递的系统。</a:t>
            </a:r>
            <a:endParaRPr lang="en-US" altLang="zh-CN" sz="2400" dirty="0"/>
          </a:p>
          <a:p>
            <a:pPr>
              <a:lnSpc>
                <a:spcPct val="80000"/>
              </a:lnSpc>
            </a:pPr>
            <a:r>
              <a:rPr kumimoji="1" lang="zh-CN" altLang="zh-CN" sz="3200" b="1" dirty="0">
                <a:latin typeface="Times New Roman" panose="02020603050405020304" pitchFamily="18" charset="0"/>
              </a:rPr>
              <a:t>网络的功能</a:t>
            </a:r>
            <a:endParaRPr kumimoji="1" lang="en-US" altLang="zh-CN" sz="3200" b="1" dirty="0">
              <a:latin typeface="Times New Roman" panose="02020603050405020304" pitchFamily="18" charset="0"/>
            </a:endParaRPr>
          </a:p>
          <a:p>
            <a:pPr marL="800080" lvl="3" indent="-342891">
              <a:lnSpc>
                <a:spcPts val="3000"/>
              </a:lnSpc>
              <a:buClr>
                <a:schemeClr val="hlink"/>
              </a:buClr>
              <a:buFont typeface="Wingdings" panose="05000000000000000000" pitchFamily="2" charset="2"/>
              <a:buChar char="Ø"/>
            </a:pPr>
            <a:r>
              <a:rPr lang="zh-CN" altLang="zh-CN" sz="2800" dirty="0">
                <a:solidFill>
                  <a:srgbClr val="0070C0"/>
                </a:solidFill>
              </a:rPr>
              <a:t>数据通信</a:t>
            </a:r>
            <a:r>
              <a:rPr lang="zh-CN" altLang="en-US" sz="2800" dirty="0"/>
              <a:t>  </a:t>
            </a:r>
            <a:r>
              <a:rPr kumimoji="1" lang="zh-CN" altLang="zh-CN" sz="2800" dirty="0">
                <a:latin typeface="Times New Roman" panose="02020603050405020304" pitchFamily="18" charset="0"/>
                <a:ea typeface="楷体_GB2312" pitchFamily="49" charset="-122"/>
              </a:rPr>
              <a:t>实现不同地理位置计算机之间数据信息的快速传送</a:t>
            </a:r>
            <a:endParaRPr kumimoji="1" lang="en-US" altLang="zh-CN" sz="2800" dirty="0">
              <a:latin typeface="Times New Roman" panose="02020603050405020304" pitchFamily="18" charset="0"/>
              <a:ea typeface="楷体_GB2312" pitchFamily="49" charset="-122"/>
            </a:endParaRPr>
          </a:p>
          <a:p>
            <a:pPr marL="800080" lvl="3" indent="-342891">
              <a:lnSpc>
                <a:spcPts val="3000"/>
              </a:lnSpc>
              <a:buClr>
                <a:schemeClr val="hlink"/>
              </a:buClr>
              <a:buFont typeface="Wingdings" panose="05000000000000000000" pitchFamily="2" charset="2"/>
              <a:buChar char="Ø"/>
            </a:pPr>
            <a:r>
              <a:rPr lang="zh-CN" altLang="zh-CN" sz="2800" dirty="0">
                <a:solidFill>
                  <a:srgbClr val="0070C0"/>
                </a:solidFill>
              </a:rPr>
              <a:t>资源共享</a:t>
            </a:r>
            <a:r>
              <a:rPr lang="zh-CN" altLang="en-US" sz="2800" dirty="0">
                <a:solidFill>
                  <a:srgbClr val="0070C0"/>
                </a:solidFill>
              </a:rPr>
              <a:t>  </a:t>
            </a:r>
            <a:r>
              <a:rPr kumimoji="1" lang="zh-CN" altLang="en-US" sz="2800" dirty="0">
                <a:latin typeface="Times New Roman" panose="02020603050405020304" pitchFamily="18" charset="0"/>
                <a:ea typeface="楷体_GB2312" pitchFamily="49" charset="-122"/>
              </a:rPr>
              <a:t>包括硬件、软件和数据资源的共享</a:t>
            </a:r>
            <a:endParaRPr lang="en-US" altLang="zh-CN" sz="2800" dirty="0"/>
          </a:p>
          <a:p>
            <a:pPr marL="800080" lvl="3" indent="-342891">
              <a:lnSpc>
                <a:spcPts val="3000"/>
              </a:lnSpc>
              <a:buClr>
                <a:schemeClr val="hlink"/>
              </a:buClr>
              <a:buFont typeface="Wingdings" panose="05000000000000000000" pitchFamily="2" charset="2"/>
              <a:buChar char="Ø"/>
            </a:pPr>
            <a:r>
              <a:rPr lang="zh-CN" altLang="zh-CN" sz="2800" dirty="0">
                <a:solidFill>
                  <a:srgbClr val="0070C0"/>
                </a:solidFill>
              </a:rPr>
              <a:t>分布处理</a:t>
            </a:r>
            <a:r>
              <a:rPr lang="zh-CN" altLang="en-US" sz="2800" dirty="0">
                <a:solidFill>
                  <a:srgbClr val="0070C0"/>
                </a:solidFill>
              </a:rPr>
              <a:t>  </a:t>
            </a:r>
            <a:r>
              <a:rPr kumimoji="1" lang="zh-CN" altLang="en-US" sz="2800" dirty="0">
                <a:latin typeface="Times New Roman" panose="02020603050405020304" pitchFamily="18" charset="0"/>
                <a:ea typeface="楷体_GB2312" pitchFamily="49" charset="-122"/>
              </a:rPr>
              <a:t>多</a:t>
            </a:r>
            <a:r>
              <a:rPr kumimoji="1" lang="zh-CN" altLang="zh-CN" sz="2800" dirty="0">
                <a:latin typeface="Times New Roman" panose="02020603050405020304" pitchFamily="18" charset="0"/>
                <a:ea typeface="楷体_GB2312" pitchFamily="49" charset="-122"/>
              </a:rPr>
              <a:t>个计算机</a:t>
            </a:r>
            <a:r>
              <a:rPr kumimoji="1" lang="en-US" altLang="zh-CN" sz="2800" dirty="0">
                <a:latin typeface="Times New Roman" panose="02020603050405020304" pitchFamily="18" charset="0"/>
                <a:ea typeface="楷体_GB2312" pitchFamily="49" charset="-122"/>
              </a:rPr>
              <a:t> </a:t>
            </a:r>
            <a:r>
              <a:rPr kumimoji="1" lang="zh-CN" altLang="en-US" sz="2800" dirty="0">
                <a:latin typeface="Times New Roman" panose="02020603050405020304" pitchFamily="18" charset="0"/>
                <a:ea typeface="楷体_GB2312" pitchFamily="49" charset="-122"/>
              </a:rPr>
              <a:t>相互协作，共同完成任务</a:t>
            </a:r>
            <a:endParaRPr kumimoji="1" lang="en-US" altLang="zh-CN" sz="2800" dirty="0">
              <a:latin typeface="Times New Roman" panose="02020603050405020304" pitchFamily="18" charset="0"/>
              <a:ea typeface="楷体_GB2312" pitchFamily="49" charset="-122"/>
            </a:endParaRPr>
          </a:p>
          <a:p>
            <a:pPr marL="800089" lvl="3" indent="-342900">
              <a:lnSpc>
                <a:spcPts val="3000"/>
              </a:lnSpc>
              <a:buClr>
                <a:schemeClr val="hlink"/>
              </a:buClr>
              <a:buFont typeface="Wingdings" panose="05000000000000000000" pitchFamily="2" charset="2"/>
              <a:buChar char="p"/>
            </a:pPr>
            <a:r>
              <a:rPr lang="zh-CN" altLang="zh-CN" sz="2800" dirty="0">
                <a:solidFill>
                  <a:srgbClr val="0070C0"/>
                </a:solidFill>
              </a:rPr>
              <a:t>均衡负荷</a:t>
            </a:r>
            <a:r>
              <a:rPr lang="zh-CN" altLang="en-US" sz="2800" dirty="0">
                <a:solidFill>
                  <a:srgbClr val="0070C0"/>
                </a:solidFill>
              </a:rPr>
              <a:t>  </a:t>
            </a:r>
            <a:r>
              <a:rPr kumimoji="1" lang="zh-CN" altLang="en-US" sz="2800" dirty="0">
                <a:latin typeface="Times New Roman" panose="02020603050405020304" pitchFamily="18" charset="0"/>
                <a:ea typeface="楷体_GB2312" pitchFamily="49" charset="-122"/>
              </a:rPr>
              <a:t>网络工作均匀地分配给各计算机，改善可伸缩性</a:t>
            </a:r>
            <a:endParaRPr kumimoji="1" lang="en-US" altLang="zh-CN" sz="2800" dirty="0">
              <a:latin typeface="Times New Roman" panose="02020603050405020304" pitchFamily="18" charset="0"/>
              <a:ea typeface="楷体_GB2312" pitchFamily="49" charset="-122"/>
            </a:endParaRPr>
          </a:p>
          <a:p>
            <a:pPr marL="800089" lvl="3" indent="-342900">
              <a:lnSpc>
                <a:spcPts val="3000"/>
              </a:lnSpc>
              <a:buClr>
                <a:schemeClr val="hlink"/>
              </a:buClr>
              <a:buFont typeface="Wingdings" panose="05000000000000000000" pitchFamily="2" charset="2"/>
              <a:buChar char="p"/>
            </a:pPr>
            <a:r>
              <a:rPr lang="zh-CN" altLang="zh-CN" sz="2800" dirty="0">
                <a:solidFill>
                  <a:srgbClr val="0070C0"/>
                </a:solidFill>
              </a:rPr>
              <a:t>系统安全可靠性</a:t>
            </a:r>
            <a:r>
              <a:rPr lang="zh-CN" altLang="en-US" sz="2800" dirty="0">
                <a:solidFill>
                  <a:srgbClr val="0070C0"/>
                </a:solidFill>
              </a:rPr>
              <a:t> </a:t>
            </a:r>
            <a:r>
              <a:rPr kumimoji="1" lang="zh-CN" altLang="zh-CN" sz="2800" dirty="0">
                <a:latin typeface="Times New Roman" panose="02020603050405020304" pitchFamily="18" charset="0"/>
                <a:ea typeface="楷体_GB2312" pitchFamily="49" charset="-122"/>
              </a:rPr>
              <a:t>对于军事、金融等部门极为重要</a:t>
            </a:r>
            <a:br>
              <a:rPr lang="en-US" altLang="zh-CN" sz="2000" dirty="0">
                <a:ea typeface="宋体" panose="02010600030101010101" pitchFamily="2" charset="-122"/>
              </a:rPr>
            </a:br>
            <a:endParaRPr lang="en-US" altLang="zh-CN" sz="2000" dirty="0">
              <a:ea typeface="宋体" panose="02010600030101010101" pitchFamily="2" charset="-122"/>
            </a:endParaRPr>
          </a:p>
          <a:p>
            <a:pPr marL="457189" lvl="1" indent="0">
              <a:lnSpc>
                <a:spcPct val="80000"/>
              </a:lnSpc>
              <a:buNone/>
            </a:pPr>
            <a:endParaRPr lang="en-US" altLang="zh-CN" sz="2900" dirty="0">
              <a:ea typeface="宋体" panose="02010600030101010101" pitchFamily="2" charset="-122"/>
            </a:endParaRPr>
          </a:p>
        </p:txBody>
      </p:sp>
      <p:pic>
        <p:nvPicPr>
          <p:cNvPr id="6" name="Picture 2">
            <a:extLst>
              <a:ext uri="{FF2B5EF4-FFF2-40B4-BE49-F238E27FC236}">
                <a16:creationId xmlns:a16="http://schemas.microsoft.com/office/drawing/2014/main" id="{F58E52A0-3F4E-4CF0-A253-5DEE866E267A}"/>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5814" t="10466" r="15125" b="8354"/>
          <a:stretch/>
        </p:blipFill>
        <p:spPr bwMode="auto">
          <a:xfrm>
            <a:off x="10200456" y="4651489"/>
            <a:ext cx="1715786"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1">
            <a:extLst>
              <a:ext uri="{FF2B5EF4-FFF2-40B4-BE49-F238E27FC236}">
                <a16:creationId xmlns:a16="http://schemas.microsoft.com/office/drawing/2014/main" id="{5E3BDE76-BEA1-49DA-823F-0C8305763717}"/>
              </a:ext>
            </a:extLst>
          </p:cNvPr>
          <p:cNvSpPr>
            <a:spLocks noGrp="1"/>
          </p:cNvSpPr>
          <p:nvPr>
            <p:ph type="sldNum" sz="quarter" idx="12"/>
          </p:nvPr>
        </p:nvSpPr>
        <p:spPr>
          <a:xfrm>
            <a:off x="9202023" y="6347038"/>
            <a:ext cx="2844800" cy="320675"/>
          </a:xfrm>
        </p:spPr>
        <p:txBody>
          <a:bodyPr/>
          <a:lstStyle/>
          <a:p>
            <a:fld id="{9CA331A9-1DD5-4C34-BAC9-1026D4AF2589}" type="slidenum">
              <a:rPr lang="en-US" altLang="zh-CN" smtClean="0"/>
              <a:pPr/>
              <a:t>5</a:t>
            </a:fld>
            <a:endParaRPr lang="en-US"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(1) </a:t>
            </a:r>
            <a:r>
              <a:rPr lang="zh-CN" altLang="zh-CN" dirty="0"/>
              <a:t>机器学习</a:t>
            </a:r>
          </a:p>
        </p:txBody>
      </p:sp>
      <p:sp>
        <p:nvSpPr>
          <p:cNvPr id="90115" name="Rectangle 3"/>
          <p:cNvSpPr>
            <a:spLocks noGrp="1" noChangeArrowheads="1"/>
          </p:cNvSpPr>
          <p:nvPr>
            <p:ph idx="1"/>
          </p:nvPr>
        </p:nvSpPr>
        <p:spPr>
          <a:xfrm>
            <a:off x="659394" y="1220760"/>
            <a:ext cx="10873209" cy="4536504"/>
          </a:xfrm>
        </p:spPr>
        <p:txBody>
          <a:bodyPr/>
          <a:lstStyle/>
          <a:p>
            <a:pPr>
              <a:lnSpc>
                <a:spcPct val="150000"/>
              </a:lnSpc>
              <a:spcBef>
                <a:spcPts val="0"/>
              </a:spcBef>
            </a:pPr>
            <a:r>
              <a:rPr lang="zh-CN" altLang="zh-CN" sz="2800" b="1" dirty="0">
                <a:solidFill>
                  <a:schemeClr val="tx1">
                    <a:lumMod val="60000"/>
                    <a:lumOff val="40000"/>
                  </a:schemeClr>
                </a:solidFill>
              </a:rPr>
              <a:t>机器学习</a:t>
            </a:r>
            <a:r>
              <a:rPr lang="zh-CN" altLang="zh-CN" sz="2000" dirty="0"/>
              <a:t>（</a:t>
            </a:r>
            <a:r>
              <a:rPr lang="en-US" altLang="zh-CN" sz="2000" dirty="0"/>
              <a:t>Machine Learning</a:t>
            </a:r>
            <a:r>
              <a:rPr lang="zh-CN" altLang="zh-CN" sz="2000" dirty="0"/>
              <a:t>）研究如何使计算机模拟或实现人类的学习行为，以获取新的知识或技能，通过知识结构的不断改善来提升机器自身的性能。</a:t>
            </a:r>
          </a:p>
          <a:p>
            <a:pPr>
              <a:lnSpc>
                <a:spcPct val="150000"/>
              </a:lnSpc>
              <a:spcBef>
                <a:spcPts val="0"/>
              </a:spcBef>
              <a:buFont typeface="Wingdings" panose="05000000000000000000" pitchFamily="2" charset="2"/>
              <a:buChar char="Ø"/>
            </a:pPr>
            <a:r>
              <a:rPr lang="zh-CN" altLang="zh-CN" sz="2000" dirty="0"/>
              <a:t>是人工智能的一个核心研究领域。涉及统计学、系统辨识、逼近理论、神经网络、计算机科学、脑科学等诸多领域。</a:t>
            </a:r>
            <a:endParaRPr lang="en-US" altLang="zh-CN" sz="2000" dirty="0"/>
          </a:p>
          <a:p>
            <a:pPr>
              <a:lnSpc>
                <a:spcPct val="150000"/>
              </a:lnSpc>
              <a:spcBef>
                <a:spcPts val="0"/>
              </a:spcBef>
              <a:buFont typeface="Wingdings" panose="05000000000000000000" pitchFamily="2" charset="2"/>
              <a:buChar char="Ø"/>
            </a:pPr>
            <a:r>
              <a:rPr lang="zh-CN" altLang="zh-CN" sz="2000" dirty="0"/>
              <a:t>知识是智能的基础，要让计算机具有智能，就必须让它具有知识。</a:t>
            </a:r>
            <a:endParaRPr lang="en-US" altLang="zh-CN" sz="2000" dirty="0"/>
          </a:p>
          <a:p>
            <a:pPr>
              <a:lnSpc>
                <a:spcPct val="150000"/>
              </a:lnSpc>
              <a:spcBef>
                <a:spcPts val="0"/>
              </a:spcBef>
              <a:buFont typeface="Wingdings" panose="05000000000000000000" pitchFamily="2" charset="2"/>
              <a:buChar char="Ø"/>
            </a:pPr>
            <a:r>
              <a:rPr lang="en-US" altLang="zh-CN" sz="2000" dirty="0"/>
              <a:t>AlphaGo</a:t>
            </a:r>
            <a:r>
              <a:rPr lang="zh-CN" altLang="zh-CN" sz="2000" dirty="0"/>
              <a:t>深度学习的一个成功体现</a:t>
            </a:r>
            <a:endParaRPr lang="zh-CN" altLang="zh-CN"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50</a:t>
            </a:fld>
            <a:endParaRPr lang="en-US" altLang="zh-CN"/>
          </a:p>
        </p:txBody>
      </p:sp>
      <p:pic>
        <p:nvPicPr>
          <p:cNvPr id="4" name="图片 3">
            <a:extLst>
              <a:ext uri="{FF2B5EF4-FFF2-40B4-BE49-F238E27FC236}">
                <a16:creationId xmlns:a16="http://schemas.microsoft.com/office/drawing/2014/main" id="{90D14165-06CD-4325-9BC0-68C3FFD41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78738" flipH="1">
            <a:off x="6192861" y="3762032"/>
            <a:ext cx="4891530" cy="2590263"/>
          </a:xfrm>
          <a:prstGeom prst="ellipse">
            <a:avLst/>
          </a:prstGeom>
          <a:ln>
            <a:noFill/>
          </a:ln>
          <a:effectLst>
            <a:softEdge rad="112500"/>
          </a:effectLst>
        </p:spPr>
      </p:pic>
      <p:pic>
        <p:nvPicPr>
          <p:cNvPr id="8" name="图片 7">
            <a:extLst>
              <a:ext uri="{FF2B5EF4-FFF2-40B4-BE49-F238E27FC236}">
                <a16:creationId xmlns:a16="http://schemas.microsoft.com/office/drawing/2014/main" id="{F1AE44DE-7D23-4C8A-A68D-29B84C56A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417" y="4149080"/>
            <a:ext cx="3762232" cy="1977583"/>
          </a:xfrm>
          <a:prstGeom prst="rect">
            <a:avLst/>
          </a:prstGeom>
          <a:ln>
            <a:noFill/>
          </a:ln>
          <a:effectLst>
            <a:softEdge rad="112500"/>
          </a:effectLst>
        </p:spPr>
      </p:pic>
    </p:spTree>
    <p:extLst>
      <p:ext uri="{BB962C8B-B14F-4D97-AF65-F5344CB8AC3E}">
        <p14:creationId xmlns:p14="http://schemas.microsoft.com/office/powerpoint/2010/main" val="1705845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(2) </a:t>
            </a:r>
            <a:r>
              <a:rPr lang="zh-CN" altLang="zh-CN" dirty="0"/>
              <a:t>自然语言处理</a:t>
            </a:r>
          </a:p>
        </p:txBody>
      </p:sp>
      <p:sp>
        <p:nvSpPr>
          <p:cNvPr id="90115" name="Rectangle 3"/>
          <p:cNvSpPr>
            <a:spLocks noGrp="1" noChangeArrowheads="1"/>
          </p:cNvSpPr>
          <p:nvPr>
            <p:ph idx="1"/>
          </p:nvPr>
        </p:nvSpPr>
        <p:spPr>
          <a:xfrm>
            <a:off x="628545" y="1268760"/>
            <a:ext cx="6763599" cy="4728521"/>
          </a:xfrm>
        </p:spPr>
        <p:txBody>
          <a:bodyPr/>
          <a:lstStyle/>
          <a:p>
            <a:pPr>
              <a:lnSpc>
                <a:spcPct val="150000"/>
              </a:lnSpc>
              <a:spcBef>
                <a:spcPts val="0"/>
              </a:spcBef>
            </a:pPr>
            <a:r>
              <a:rPr lang="zh-CN" altLang="zh-CN" sz="2800" b="1" dirty="0">
                <a:solidFill>
                  <a:schemeClr val="tx1">
                    <a:lumMod val="60000"/>
                    <a:lumOff val="40000"/>
                  </a:schemeClr>
                </a:solidFill>
              </a:rPr>
              <a:t>自然语言处理</a:t>
            </a:r>
            <a:r>
              <a:rPr lang="zh-CN" altLang="zh-CN" sz="2000" dirty="0"/>
              <a:t>（</a:t>
            </a:r>
            <a:r>
              <a:rPr lang="en-US" altLang="zh-CN" sz="2000" dirty="0"/>
              <a:t>Natural Language Processing</a:t>
            </a:r>
            <a:r>
              <a:rPr lang="zh-CN" altLang="zh-CN" sz="2000" dirty="0"/>
              <a:t>，</a:t>
            </a:r>
            <a:r>
              <a:rPr lang="en-US" altLang="zh-CN" sz="2000" dirty="0"/>
              <a:t>NLP</a:t>
            </a:r>
            <a:r>
              <a:rPr lang="zh-CN" altLang="zh-CN" sz="2000" dirty="0"/>
              <a:t>）研究能够实现人与计算机之间用自然语言进行有效通信的各种理论和方法。</a:t>
            </a:r>
            <a:endParaRPr lang="en-US" altLang="zh-CN" sz="2000" dirty="0"/>
          </a:p>
          <a:p>
            <a:pPr>
              <a:lnSpc>
                <a:spcPct val="150000"/>
              </a:lnSpc>
              <a:spcBef>
                <a:spcPts val="0"/>
              </a:spcBef>
              <a:buFont typeface="Wingdings" panose="05000000000000000000" pitchFamily="2" charset="2"/>
              <a:buChar char="Ø"/>
            </a:pPr>
            <a:r>
              <a:rPr lang="zh-CN" altLang="en-US" sz="2000" dirty="0"/>
              <a:t>核心</a:t>
            </a:r>
            <a:r>
              <a:rPr lang="zh-CN" altLang="zh-CN" sz="2000" dirty="0"/>
              <a:t>问题</a:t>
            </a:r>
            <a:r>
              <a:rPr lang="zh-CN" altLang="en-US" sz="2000" dirty="0"/>
              <a:t>有：</a:t>
            </a:r>
            <a:r>
              <a:rPr lang="zh-CN" altLang="zh-CN" sz="2000" dirty="0"/>
              <a:t>机器翻译、机器阅读理解和问答系统等</a:t>
            </a:r>
          </a:p>
          <a:p>
            <a:pPr>
              <a:lnSpc>
                <a:spcPct val="150000"/>
              </a:lnSpc>
              <a:spcBef>
                <a:spcPts val="0"/>
              </a:spcBef>
              <a:buFont typeface="Wingdings" panose="05000000000000000000" pitchFamily="2" charset="2"/>
              <a:buChar char="Ø"/>
            </a:pPr>
            <a:r>
              <a:rPr lang="zh-CN" altLang="zh-CN" sz="2000" dirty="0"/>
              <a:t>自然语言处理系统包含</a:t>
            </a:r>
            <a:r>
              <a:rPr lang="zh-CN" altLang="en-US" sz="2000" dirty="0"/>
              <a:t>：</a:t>
            </a:r>
            <a:r>
              <a:rPr lang="zh-CN" altLang="zh-CN" sz="2000" dirty="0"/>
              <a:t>语音识别、语义识别、语音合成三部分。语义识别是当前发展瓶颈</a:t>
            </a:r>
            <a:r>
              <a:rPr lang="zh-CN" altLang="en-US" sz="2000" dirty="0"/>
              <a:t>。</a:t>
            </a:r>
            <a:endParaRPr lang="en-US" altLang="zh-CN" sz="2000" dirty="0"/>
          </a:p>
          <a:p>
            <a:pPr>
              <a:lnSpc>
                <a:spcPct val="150000"/>
              </a:lnSpc>
              <a:spcBef>
                <a:spcPts val="0"/>
              </a:spcBef>
              <a:buFont typeface="Wingdings" panose="05000000000000000000" pitchFamily="2" charset="2"/>
              <a:buChar char="Ø"/>
            </a:pPr>
            <a:r>
              <a:rPr lang="zh-CN" altLang="zh-CN" sz="2000" dirty="0"/>
              <a:t>语音识别和语音合成国内企业已处世界领先地位</a:t>
            </a:r>
            <a:r>
              <a:rPr lang="zh-CN" altLang="en-US" sz="2000" dirty="0"/>
              <a:t>。</a:t>
            </a:r>
            <a:r>
              <a:rPr lang="en-US" altLang="zh-CN" sz="2000" dirty="0"/>
              <a:t>2019</a:t>
            </a:r>
            <a:r>
              <a:rPr lang="zh-CN" altLang="zh-CN" sz="2000" dirty="0"/>
              <a:t>年科大讯飞连续</a:t>
            </a:r>
            <a:r>
              <a:rPr lang="en-US" altLang="zh-CN" sz="2000" dirty="0"/>
              <a:t>14</a:t>
            </a:r>
            <a:r>
              <a:rPr lang="zh-CN" altLang="zh-CN" sz="2000" dirty="0"/>
              <a:t>年赢得</a:t>
            </a:r>
            <a:r>
              <a:rPr lang="en-US" altLang="zh-CN" sz="2000" dirty="0"/>
              <a:t>Blizzard Challenge</a:t>
            </a:r>
            <a:r>
              <a:rPr lang="zh-CN" altLang="zh-CN" sz="2000" dirty="0"/>
              <a:t>（国际语音合成大赛）冠军</a:t>
            </a:r>
            <a:r>
              <a:rPr lang="zh-CN" altLang="en-US" sz="2000" dirty="0"/>
              <a:t>。</a:t>
            </a:r>
            <a:endParaRPr lang="zh-CN" altLang="zh-CN" sz="20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51</a:t>
            </a:fld>
            <a:endParaRPr lang="en-US" altLang="zh-CN"/>
          </a:p>
        </p:txBody>
      </p:sp>
      <p:pic>
        <p:nvPicPr>
          <p:cNvPr id="7" name="图片 6">
            <a:extLst>
              <a:ext uri="{FF2B5EF4-FFF2-40B4-BE49-F238E27FC236}">
                <a16:creationId xmlns:a16="http://schemas.microsoft.com/office/drawing/2014/main" id="{8B4CF149-F308-4FF9-A01F-4E5F5BFCED9E}"/>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49968" y="1700809"/>
            <a:ext cx="4016832" cy="2259468"/>
          </a:xfrm>
          <a:prstGeom prst="rect">
            <a:avLst/>
          </a:prstGeom>
          <a:ln>
            <a:noFill/>
          </a:ln>
          <a:effectLst>
            <a:softEdge rad="112500"/>
          </a:effectLst>
        </p:spPr>
      </p:pic>
      <p:pic>
        <p:nvPicPr>
          <p:cNvPr id="9" name="图片 8">
            <a:extLst>
              <a:ext uri="{FF2B5EF4-FFF2-40B4-BE49-F238E27FC236}">
                <a16:creationId xmlns:a16="http://schemas.microsoft.com/office/drawing/2014/main" id="{4A842584-69C8-4EC2-B46B-153578BEBE92}"/>
              </a:ext>
            </a:extLst>
          </p:cNvPr>
          <p:cNvPicPr>
            <a:picLocks noChangeAspect="1"/>
          </p:cNvPicPr>
          <p:nvPr/>
        </p:nvPicPr>
        <p:blipFill>
          <a:blip r:embed="rId3">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8312705" y="4671282"/>
            <a:ext cx="2376264" cy="751764"/>
          </a:xfrm>
          <a:prstGeom prst="rect">
            <a:avLst/>
          </a:prstGeom>
        </p:spPr>
      </p:pic>
    </p:spTree>
    <p:extLst>
      <p:ext uri="{BB962C8B-B14F-4D97-AF65-F5344CB8AC3E}">
        <p14:creationId xmlns:p14="http://schemas.microsoft.com/office/powerpoint/2010/main" val="1496977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(3) </a:t>
            </a:r>
            <a:r>
              <a:rPr lang="zh-CN" altLang="zh-CN" dirty="0"/>
              <a:t>专家系统</a:t>
            </a:r>
          </a:p>
        </p:txBody>
      </p:sp>
      <p:sp>
        <p:nvSpPr>
          <p:cNvPr id="90115" name="Rectangle 3"/>
          <p:cNvSpPr>
            <a:spLocks noGrp="1" noChangeArrowheads="1"/>
          </p:cNvSpPr>
          <p:nvPr>
            <p:ph idx="1"/>
          </p:nvPr>
        </p:nvSpPr>
        <p:spPr>
          <a:xfrm>
            <a:off x="623392" y="980728"/>
            <a:ext cx="11089232" cy="4896543"/>
          </a:xfrm>
        </p:spPr>
        <p:txBody>
          <a:bodyPr/>
          <a:lstStyle/>
          <a:p>
            <a:pPr>
              <a:lnSpc>
                <a:spcPct val="150000"/>
              </a:lnSpc>
              <a:spcBef>
                <a:spcPts val="0"/>
              </a:spcBef>
            </a:pPr>
            <a:r>
              <a:rPr lang="zh-CN" altLang="zh-CN" sz="2800" b="1" dirty="0">
                <a:solidFill>
                  <a:schemeClr val="tx1">
                    <a:lumMod val="60000"/>
                    <a:lumOff val="40000"/>
                  </a:schemeClr>
                </a:solidFill>
              </a:rPr>
              <a:t>专家系统</a:t>
            </a:r>
            <a:r>
              <a:rPr lang="zh-CN" altLang="zh-CN" sz="2000" dirty="0"/>
              <a:t>（</a:t>
            </a:r>
            <a:r>
              <a:rPr lang="en-US" altLang="zh-CN" sz="2000" dirty="0"/>
              <a:t>Expert System</a:t>
            </a:r>
            <a:r>
              <a:rPr lang="zh-CN" altLang="zh-CN" sz="2000" dirty="0"/>
              <a:t>）是一个具有大量专门知识与经验的智能程序系统，它应用人工智能中知识表示和推理技术，模拟某特定领域人类专家求解问题的思维过程处理各种复杂问题，其水平可以达到甚至超过人类专家的水平。</a:t>
            </a:r>
            <a:endParaRPr lang="en-US" altLang="zh-CN" sz="2000" dirty="0"/>
          </a:p>
          <a:p>
            <a:pPr>
              <a:lnSpc>
                <a:spcPct val="150000"/>
              </a:lnSpc>
              <a:spcBef>
                <a:spcPts val="0"/>
              </a:spcBef>
            </a:pPr>
            <a:r>
              <a:rPr lang="zh-CN" altLang="zh-CN" sz="2000" dirty="0"/>
              <a:t>简而言之，专家系统是一种智能的计算机程序，它运用知识和推理来解决只有专家才能解决的复杂问题。</a:t>
            </a:r>
            <a:endParaRPr lang="en-US" altLang="zh-CN" sz="2000" dirty="0"/>
          </a:p>
          <a:p>
            <a:pPr>
              <a:lnSpc>
                <a:spcPct val="150000"/>
              </a:lnSpc>
              <a:spcBef>
                <a:spcPts val="0"/>
              </a:spcBef>
            </a:pPr>
            <a:r>
              <a:rPr lang="zh-CN" altLang="zh-CN" sz="2000" dirty="0"/>
              <a:t>专家系统研究和应用遍及医疗、监督、预测、教学与军事等各方面。例如，帮助医生诊断细菌感染性疾病，并给出建议性诊断结果和处方的医学专家系统</a:t>
            </a:r>
            <a:r>
              <a:rPr lang="en-US" altLang="zh-CN" sz="2000" dirty="0"/>
              <a:t>MYCIN</a:t>
            </a:r>
            <a:endParaRPr lang="zh-CN" altLang="zh-CN" sz="20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52</a:t>
            </a:fld>
            <a:endParaRPr lang="en-US" altLang="zh-CN"/>
          </a:p>
        </p:txBody>
      </p:sp>
      <p:pic>
        <p:nvPicPr>
          <p:cNvPr id="4" name="图片 3">
            <a:extLst>
              <a:ext uri="{FF2B5EF4-FFF2-40B4-BE49-F238E27FC236}">
                <a16:creationId xmlns:a16="http://schemas.microsoft.com/office/drawing/2014/main" id="{74A1950E-994B-4151-B497-01DAA4554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4392335"/>
            <a:ext cx="3551603" cy="2130961"/>
          </a:xfrm>
          <a:prstGeom prst="rect">
            <a:avLst/>
          </a:prstGeom>
          <a:ln>
            <a:noFill/>
          </a:ln>
          <a:effectLst>
            <a:softEdge rad="112500"/>
          </a:effectLst>
        </p:spPr>
      </p:pic>
      <p:pic>
        <p:nvPicPr>
          <p:cNvPr id="6" name="图片 5">
            <a:extLst>
              <a:ext uri="{FF2B5EF4-FFF2-40B4-BE49-F238E27FC236}">
                <a16:creationId xmlns:a16="http://schemas.microsoft.com/office/drawing/2014/main" id="{B31B20A9-6236-4AF9-A4E1-36C39E8E7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4392239"/>
            <a:ext cx="3312368" cy="2131058"/>
          </a:xfrm>
          <a:prstGeom prst="rect">
            <a:avLst/>
          </a:prstGeom>
          <a:ln>
            <a:noFill/>
          </a:ln>
          <a:effectLst>
            <a:softEdge rad="112500"/>
          </a:effectLst>
        </p:spPr>
      </p:pic>
    </p:spTree>
    <p:extLst>
      <p:ext uri="{BB962C8B-B14F-4D97-AF65-F5344CB8AC3E}">
        <p14:creationId xmlns:p14="http://schemas.microsoft.com/office/powerpoint/2010/main" val="36868982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(4) </a:t>
            </a:r>
            <a:r>
              <a:rPr lang="zh-CN" altLang="zh-CN" dirty="0"/>
              <a:t>计算机视觉</a:t>
            </a:r>
          </a:p>
        </p:txBody>
      </p:sp>
      <p:sp>
        <p:nvSpPr>
          <p:cNvPr id="90115" name="Rectangle 3"/>
          <p:cNvSpPr>
            <a:spLocks noGrp="1" noChangeArrowheads="1"/>
          </p:cNvSpPr>
          <p:nvPr>
            <p:ph idx="1"/>
          </p:nvPr>
        </p:nvSpPr>
        <p:spPr>
          <a:xfrm>
            <a:off x="5231904" y="1953357"/>
            <a:ext cx="6120680" cy="4896543"/>
          </a:xfrm>
        </p:spPr>
        <p:txBody>
          <a:bodyPr/>
          <a:lstStyle/>
          <a:p>
            <a:pPr>
              <a:lnSpc>
                <a:spcPct val="150000"/>
              </a:lnSpc>
              <a:spcBef>
                <a:spcPts val="0"/>
              </a:spcBef>
            </a:pPr>
            <a:r>
              <a:rPr lang="zh-CN" altLang="zh-CN" sz="2800" b="1" dirty="0">
                <a:solidFill>
                  <a:schemeClr val="tx1">
                    <a:lumMod val="60000"/>
                    <a:lumOff val="40000"/>
                  </a:schemeClr>
                </a:solidFill>
              </a:rPr>
              <a:t>计算机视觉</a:t>
            </a:r>
            <a:r>
              <a:rPr lang="zh-CN" altLang="zh-CN" sz="2000" dirty="0"/>
              <a:t>（</a:t>
            </a:r>
            <a:r>
              <a:rPr lang="en-US" altLang="zh-CN" sz="2000" dirty="0"/>
              <a:t>Computer Vision</a:t>
            </a:r>
            <a:r>
              <a:rPr lang="zh-CN" altLang="zh-CN" sz="2000" dirty="0"/>
              <a:t>）是研究如何使计算机模仿人类视觉系统的科学，让计算机拥有类似人类提取、处理、理解、分析图像以及图像序列的能力。</a:t>
            </a:r>
            <a:endParaRPr lang="en-US" altLang="zh-CN" sz="2000" dirty="0"/>
          </a:p>
          <a:p>
            <a:pPr>
              <a:lnSpc>
                <a:spcPct val="150000"/>
              </a:lnSpc>
              <a:spcBef>
                <a:spcPts val="0"/>
              </a:spcBef>
              <a:buFont typeface="Wingdings" panose="05000000000000000000" pitchFamily="2" charset="2"/>
              <a:buChar char="Ø"/>
            </a:pPr>
            <a:r>
              <a:rPr lang="zh-CN" altLang="zh-CN" sz="2000" dirty="0"/>
              <a:t>根据解决的问题，计算机视觉可分为计算成像学、图像理解、三维视觉、动态视觉和视频编解码五大类。实现图像理解是计算机视觉的终极目标。</a:t>
            </a:r>
            <a:endParaRPr lang="en-US" altLang="zh-CN" sz="2000" dirty="0"/>
          </a:p>
          <a:p>
            <a:pPr>
              <a:lnSpc>
                <a:spcPct val="150000"/>
              </a:lnSpc>
              <a:spcBef>
                <a:spcPts val="0"/>
              </a:spcBef>
              <a:buFont typeface="Wingdings" panose="05000000000000000000" pitchFamily="2" charset="2"/>
              <a:buChar char="Ø"/>
            </a:pPr>
            <a:r>
              <a:rPr lang="zh-CN" altLang="zh-CN" sz="2000" dirty="0"/>
              <a:t>自动驾驶、机器人、智能医疗等领域均需要通过计算机视觉技术从视觉信号中提取并处理信息。</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53</a:t>
            </a:fld>
            <a:endParaRPr lang="en-US" altLang="zh-CN"/>
          </a:p>
        </p:txBody>
      </p:sp>
      <p:pic>
        <p:nvPicPr>
          <p:cNvPr id="5" name="图片 4">
            <a:extLst>
              <a:ext uri="{FF2B5EF4-FFF2-40B4-BE49-F238E27FC236}">
                <a16:creationId xmlns:a16="http://schemas.microsoft.com/office/drawing/2014/main" id="{8D68E608-A151-451B-8E74-8D1568274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36" y="1340768"/>
            <a:ext cx="4615160" cy="2889090"/>
          </a:xfrm>
          <a:prstGeom prst="rect">
            <a:avLst/>
          </a:prstGeom>
          <a:ln>
            <a:noFill/>
          </a:ln>
          <a:effectLst>
            <a:softEdge rad="112500"/>
          </a:effectLst>
        </p:spPr>
      </p:pic>
    </p:spTree>
    <p:extLst>
      <p:ext uri="{BB962C8B-B14F-4D97-AF65-F5344CB8AC3E}">
        <p14:creationId xmlns:p14="http://schemas.microsoft.com/office/powerpoint/2010/main" val="879635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(5) </a:t>
            </a:r>
            <a:r>
              <a:rPr lang="zh-CN" altLang="zh-CN" dirty="0"/>
              <a:t>生物特征识别</a:t>
            </a:r>
          </a:p>
        </p:txBody>
      </p:sp>
      <p:sp>
        <p:nvSpPr>
          <p:cNvPr id="90115" name="Rectangle 3"/>
          <p:cNvSpPr>
            <a:spLocks noGrp="1" noChangeArrowheads="1"/>
          </p:cNvSpPr>
          <p:nvPr>
            <p:ph idx="1"/>
          </p:nvPr>
        </p:nvSpPr>
        <p:spPr>
          <a:xfrm>
            <a:off x="691439" y="1148417"/>
            <a:ext cx="5404561" cy="4896543"/>
          </a:xfrm>
        </p:spPr>
        <p:txBody>
          <a:bodyPr/>
          <a:lstStyle/>
          <a:p>
            <a:pPr>
              <a:lnSpc>
                <a:spcPct val="150000"/>
              </a:lnSpc>
              <a:spcBef>
                <a:spcPts val="0"/>
              </a:spcBef>
            </a:pPr>
            <a:r>
              <a:rPr lang="zh-CN" altLang="zh-CN" sz="2800" b="1" dirty="0">
                <a:solidFill>
                  <a:schemeClr val="tx1">
                    <a:lumMod val="60000"/>
                    <a:lumOff val="40000"/>
                  </a:schemeClr>
                </a:solidFill>
              </a:rPr>
              <a:t>生物特征识别</a:t>
            </a:r>
            <a:r>
              <a:rPr lang="zh-CN" altLang="zh-CN" sz="2000" dirty="0"/>
              <a:t>（</a:t>
            </a:r>
            <a:r>
              <a:rPr lang="en-US" altLang="zh-CN" sz="2000" dirty="0"/>
              <a:t>Biometric Identification</a:t>
            </a:r>
            <a:r>
              <a:rPr lang="zh-CN" altLang="zh-CN" sz="2000" dirty="0"/>
              <a:t>）指利用个体独一无二的生理特征或行为特征进行身份识别认证。</a:t>
            </a:r>
            <a:endParaRPr lang="en-US" altLang="zh-CN" sz="2000" dirty="0"/>
          </a:p>
          <a:p>
            <a:pPr>
              <a:lnSpc>
                <a:spcPct val="150000"/>
              </a:lnSpc>
              <a:spcBef>
                <a:spcPts val="0"/>
              </a:spcBef>
              <a:buFont typeface="Wingdings" panose="05000000000000000000" pitchFamily="2" charset="2"/>
              <a:buChar char="Ø"/>
            </a:pPr>
            <a:r>
              <a:rPr lang="zh-CN" altLang="zh-CN" sz="2000" dirty="0"/>
              <a:t>生理特征</a:t>
            </a:r>
            <a:r>
              <a:rPr lang="zh-CN" altLang="en-US" sz="2000" dirty="0"/>
              <a:t>：</a:t>
            </a:r>
            <a:r>
              <a:rPr lang="zh-CN" altLang="zh-CN" sz="2000" dirty="0"/>
              <a:t>指纹、面像、虹膜、掌纹等</a:t>
            </a:r>
            <a:endParaRPr lang="en-US" altLang="zh-CN" sz="2000" dirty="0"/>
          </a:p>
          <a:p>
            <a:pPr>
              <a:lnSpc>
                <a:spcPct val="150000"/>
              </a:lnSpc>
              <a:spcBef>
                <a:spcPts val="0"/>
              </a:spcBef>
              <a:buFont typeface="Wingdings" panose="05000000000000000000" pitchFamily="2" charset="2"/>
              <a:buChar char="Ø"/>
            </a:pPr>
            <a:r>
              <a:rPr lang="zh-CN" altLang="zh-CN" sz="2000" dirty="0"/>
              <a:t>行为特征</a:t>
            </a:r>
            <a:r>
              <a:rPr lang="zh-CN" altLang="en-US" sz="2000" dirty="0"/>
              <a:t>：</a:t>
            </a:r>
            <a:r>
              <a:rPr lang="zh-CN" altLang="zh-CN" sz="2000" dirty="0"/>
              <a:t>步态、声音、笔迹等</a:t>
            </a:r>
          </a:p>
          <a:p>
            <a:pPr>
              <a:lnSpc>
                <a:spcPct val="150000"/>
              </a:lnSpc>
              <a:spcBef>
                <a:spcPts val="0"/>
              </a:spcBef>
              <a:buFont typeface="Wingdings" panose="05000000000000000000" pitchFamily="2" charset="2"/>
              <a:buChar char="Ø"/>
            </a:pPr>
            <a:r>
              <a:rPr lang="zh-CN" altLang="zh-CN" sz="2000" dirty="0"/>
              <a:t>涉及到图像处理、计算机视觉、语音识别、机器学习、计算机图形学等多项技术。</a:t>
            </a:r>
            <a:endParaRPr lang="en-US" altLang="zh-CN" sz="2000" dirty="0"/>
          </a:p>
          <a:p>
            <a:pPr>
              <a:lnSpc>
                <a:spcPct val="150000"/>
              </a:lnSpc>
              <a:spcBef>
                <a:spcPts val="0"/>
              </a:spcBef>
              <a:buFont typeface="Wingdings" panose="05000000000000000000" pitchFamily="2" charset="2"/>
              <a:buChar char="Ø"/>
            </a:pPr>
            <a:r>
              <a:rPr lang="zh-CN" altLang="zh-CN" sz="2000" dirty="0"/>
              <a:t>目前生物特征识别作为重要智能化身份认证技术，在金融、公共安全、教育、交通等领域广泛应用</a:t>
            </a:r>
          </a:p>
        </p:txBody>
      </p:sp>
      <p:sp>
        <p:nvSpPr>
          <p:cNvPr id="2" name="Slide Number Placeholder 1"/>
          <p:cNvSpPr>
            <a:spLocks noGrp="1"/>
          </p:cNvSpPr>
          <p:nvPr>
            <p:ph type="sldNum" sz="quarter" idx="12"/>
          </p:nvPr>
        </p:nvSpPr>
        <p:spPr>
          <a:xfrm>
            <a:off x="9227864" y="6348685"/>
            <a:ext cx="2844800" cy="320675"/>
          </a:xfrm>
        </p:spPr>
        <p:txBody>
          <a:bodyPr/>
          <a:lstStyle/>
          <a:p>
            <a:fld id="{9CA331A9-1DD5-4C34-BAC9-1026D4AF2589}" type="slidenum">
              <a:rPr lang="en-US" altLang="zh-CN" smtClean="0"/>
              <a:pPr/>
              <a:t>54</a:t>
            </a:fld>
            <a:endParaRPr lang="en-US" altLang="zh-CN" dirty="0"/>
          </a:p>
        </p:txBody>
      </p:sp>
      <p:pic>
        <p:nvPicPr>
          <p:cNvPr id="5" name="图片 4">
            <a:extLst>
              <a:ext uri="{FF2B5EF4-FFF2-40B4-BE49-F238E27FC236}">
                <a16:creationId xmlns:a16="http://schemas.microsoft.com/office/drawing/2014/main" id="{A6E63BF6-6525-41C2-944B-797B3137C366}"/>
              </a:ext>
            </a:extLst>
          </p:cNvPr>
          <p:cNvPicPr>
            <a:picLocks noChangeAspect="1"/>
          </p:cNvPicPr>
          <p:nvPr/>
        </p:nvPicPr>
        <p:blipFill rotWithShape="1">
          <a:blip r:embed="rId2">
            <a:extLst>
              <a:ext uri="{28A0092B-C50C-407E-A947-70E740481C1C}">
                <a14:useLocalDpi xmlns:a14="http://schemas.microsoft.com/office/drawing/2010/main" val="0"/>
              </a:ext>
            </a:extLst>
          </a:blip>
          <a:srcRect b="2401"/>
          <a:stretch/>
        </p:blipFill>
        <p:spPr>
          <a:xfrm>
            <a:off x="6501954" y="1155427"/>
            <a:ext cx="2906414" cy="3416926"/>
          </a:xfrm>
          <a:prstGeom prst="rect">
            <a:avLst/>
          </a:prstGeom>
        </p:spPr>
      </p:pic>
      <p:pic>
        <p:nvPicPr>
          <p:cNvPr id="9" name="图片 8">
            <a:extLst>
              <a:ext uri="{FF2B5EF4-FFF2-40B4-BE49-F238E27FC236}">
                <a16:creationId xmlns:a16="http://schemas.microsoft.com/office/drawing/2014/main" id="{0A1962E4-9475-440E-8070-282722827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700" y="4663371"/>
            <a:ext cx="2890694" cy="1508942"/>
          </a:xfrm>
          <a:prstGeom prst="rect">
            <a:avLst/>
          </a:prstGeom>
        </p:spPr>
      </p:pic>
      <p:pic>
        <p:nvPicPr>
          <p:cNvPr id="11" name="图片 10">
            <a:extLst>
              <a:ext uri="{FF2B5EF4-FFF2-40B4-BE49-F238E27FC236}">
                <a16:creationId xmlns:a16="http://schemas.microsoft.com/office/drawing/2014/main" id="{45EBBEC5-DAE6-40D6-ADF5-85B732AF7A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31" y="1170182"/>
            <a:ext cx="1701800" cy="3403600"/>
          </a:xfrm>
          <a:prstGeom prst="rect">
            <a:avLst/>
          </a:prstGeom>
        </p:spPr>
      </p:pic>
    </p:spTree>
    <p:extLst>
      <p:ext uri="{BB962C8B-B14F-4D97-AF65-F5344CB8AC3E}">
        <p14:creationId xmlns:p14="http://schemas.microsoft.com/office/powerpoint/2010/main" val="2882051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(6) </a:t>
            </a:r>
            <a:r>
              <a:rPr lang="zh-CN" altLang="zh-CN" dirty="0"/>
              <a:t>人机交互</a:t>
            </a:r>
          </a:p>
        </p:txBody>
      </p:sp>
      <p:sp>
        <p:nvSpPr>
          <p:cNvPr id="90115" name="Rectangle 3"/>
          <p:cNvSpPr>
            <a:spLocks noGrp="1" noChangeArrowheads="1"/>
          </p:cNvSpPr>
          <p:nvPr>
            <p:ph idx="1"/>
          </p:nvPr>
        </p:nvSpPr>
        <p:spPr>
          <a:xfrm>
            <a:off x="623392" y="980728"/>
            <a:ext cx="11089232" cy="4896543"/>
          </a:xfrm>
        </p:spPr>
        <p:txBody>
          <a:bodyPr/>
          <a:lstStyle/>
          <a:p>
            <a:pPr>
              <a:lnSpc>
                <a:spcPct val="150000"/>
              </a:lnSpc>
              <a:spcBef>
                <a:spcPts val="0"/>
              </a:spcBef>
            </a:pPr>
            <a:r>
              <a:rPr lang="zh-CN" altLang="zh-CN" sz="2800" b="1" dirty="0">
                <a:solidFill>
                  <a:schemeClr val="tx1">
                    <a:lumMod val="60000"/>
                    <a:lumOff val="40000"/>
                  </a:schemeClr>
                </a:solidFill>
              </a:rPr>
              <a:t>人机交互</a:t>
            </a:r>
            <a:r>
              <a:rPr lang="zh-CN" altLang="zh-CN" sz="2000" dirty="0"/>
              <a:t>（</a:t>
            </a:r>
            <a:r>
              <a:rPr lang="en-US" altLang="zh-CN" sz="2000" dirty="0"/>
              <a:t>Human-Computer Interaction</a:t>
            </a:r>
            <a:r>
              <a:rPr lang="zh-CN" altLang="zh-CN" sz="2000" dirty="0"/>
              <a:t>）主要研究人和计算机之间的信息交换，是人工智能领域的重要外围技术。</a:t>
            </a:r>
            <a:endParaRPr lang="en-US" altLang="zh-CN" sz="2000" dirty="0"/>
          </a:p>
          <a:p>
            <a:pPr>
              <a:lnSpc>
                <a:spcPct val="150000"/>
              </a:lnSpc>
              <a:spcBef>
                <a:spcPts val="0"/>
              </a:spcBef>
              <a:buFont typeface="Wingdings" panose="05000000000000000000" pitchFamily="2" charset="2"/>
              <a:buChar char="Ø"/>
            </a:pPr>
            <a:r>
              <a:rPr lang="zh-CN" altLang="zh-CN" sz="2000" dirty="0"/>
              <a:t>人机交互与认知学、人机工程学、多媒体技术、虚拟现实技术等密切相关。</a:t>
            </a:r>
            <a:endParaRPr lang="en-US" altLang="zh-CN" sz="2000" dirty="0"/>
          </a:p>
          <a:p>
            <a:pPr>
              <a:lnSpc>
                <a:spcPct val="150000"/>
              </a:lnSpc>
              <a:spcBef>
                <a:spcPts val="0"/>
              </a:spcBef>
              <a:buFont typeface="Wingdings" panose="05000000000000000000" pitchFamily="2" charset="2"/>
              <a:buChar char="Ø"/>
            </a:pPr>
            <a:r>
              <a:rPr lang="zh-CN" altLang="zh-CN" sz="2000" dirty="0"/>
              <a:t>传统的人与机交互设备，</a:t>
            </a:r>
            <a:r>
              <a:rPr lang="zh-CN" altLang="en-US" sz="2000" dirty="0"/>
              <a:t>如：</a:t>
            </a:r>
            <a:r>
              <a:rPr lang="zh-CN" altLang="zh-CN" sz="2000" dirty="0"/>
              <a:t>键盘、鼠标、操纵杆、数据服装、眼动跟踪器、位置跟踪器、数据手套、压力笔等输入设备</a:t>
            </a:r>
            <a:r>
              <a:rPr lang="zh-CN" altLang="en-US" sz="2000" dirty="0"/>
              <a:t>；</a:t>
            </a:r>
            <a:r>
              <a:rPr lang="zh-CN" altLang="zh-CN" sz="2000" dirty="0"/>
              <a:t>及打印机、绘图仪、显示器、头盔式显示器、音箱等输出设备</a:t>
            </a:r>
            <a:endParaRPr lang="en-US" altLang="zh-CN" sz="2000" dirty="0"/>
          </a:p>
          <a:p>
            <a:pPr>
              <a:lnSpc>
                <a:spcPct val="150000"/>
              </a:lnSpc>
              <a:spcBef>
                <a:spcPts val="0"/>
              </a:spcBef>
              <a:buFont typeface="Wingdings" panose="05000000000000000000" pitchFamily="2" charset="2"/>
              <a:buChar char="Ø"/>
            </a:pPr>
            <a:r>
              <a:rPr lang="zh-CN" altLang="zh-CN" sz="2000" dirty="0"/>
              <a:t>人机交互技术除了传统的基本交互和图形交互外，还包括语音交互、情感交互、体感交互及脑机交互等技术。</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55</a:t>
            </a:fld>
            <a:endParaRPr lang="en-US" altLang="zh-CN"/>
          </a:p>
        </p:txBody>
      </p:sp>
      <p:pic>
        <p:nvPicPr>
          <p:cNvPr id="5" name="图片 4">
            <a:extLst>
              <a:ext uri="{FF2B5EF4-FFF2-40B4-BE49-F238E27FC236}">
                <a16:creationId xmlns:a16="http://schemas.microsoft.com/office/drawing/2014/main" id="{9E7A60A3-6768-44F4-93BA-53908ADC4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8421" y="4184122"/>
            <a:ext cx="3774654" cy="2379862"/>
          </a:xfrm>
          <a:prstGeom prst="rect">
            <a:avLst/>
          </a:prstGeom>
          <a:ln>
            <a:noFill/>
          </a:ln>
          <a:effectLst>
            <a:softEdge rad="112500"/>
          </a:effectLst>
        </p:spPr>
      </p:pic>
      <p:pic>
        <p:nvPicPr>
          <p:cNvPr id="7" name="图片 6">
            <a:extLst>
              <a:ext uri="{FF2B5EF4-FFF2-40B4-BE49-F238E27FC236}">
                <a16:creationId xmlns:a16="http://schemas.microsoft.com/office/drawing/2014/main" id="{5BD66F1E-6633-4B16-B4F4-FAA801762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656" y="4172649"/>
            <a:ext cx="3526955" cy="2449070"/>
          </a:xfrm>
          <a:prstGeom prst="rect">
            <a:avLst/>
          </a:prstGeom>
          <a:ln>
            <a:noFill/>
          </a:ln>
          <a:effectLst>
            <a:softEdge rad="112500"/>
          </a:effectLst>
        </p:spPr>
      </p:pic>
    </p:spTree>
    <p:extLst>
      <p:ext uri="{BB962C8B-B14F-4D97-AF65-F5344CB8AC3E}">
        <p14:creationId xmlns:p14="http://schemas.microsoft.com/office/powerpoint/2010/main" val="5247002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(7) </a:t>
            </a:r>
            <a:r>
              <a:rPr lang="zh-CN" altLang="zh-CN" dirty="0"/>
              <a:t>虚拟现实</a:t>
            </a:r>
            <a:r>
              <a:rPr lang="en-US" altLang="zh-CN" dirty="0"/>
              <a:t>/</a:t>
            </a:r>
            <a:r>
              <a:rPr lang="zh-CN" altLang="zh-CN" dirty="0"/>
              <a:t>增强现实</a:t>
            </a:r>
          </a:p>
        </p:txBody>
      </p:sp>
      <p:sp>
        <p:nvSpPr>
          <p:cNvPr id="90115" name="Rectangle 3"/>
          <p:cNvSpPr>
            <a:spLocks noGrp="1" noChangeArrowheads="1"/>
          </p:cNvSpPr>
          <p:nvPr>
            <p:ph idx="1"/>
          </p:nvPr>
        </p:nvSpPr>
        <p:spPr>
          <a:xfrm>
            <a:off x="4223792" y="980728"/>
            <a:ext cx="7272808" cy="5328592"/>
          </a:xfrm>
        </p:spPr>
        <p:txBody>
          <a:bodyPr/>
          <a:lstStyle/>
          <a:p>
            <a:pPr>
              <a:lnSpc>
                <a:spcPct val="150000"/>
              </a:lnSpc>
              <a:spcBef>
                <a:spcPts val="0"/>
              </a:spcBef>
            </a:pPr>
            <a:r>
              <a:rPr lang="zh-CN" altLang="zh-CN" sz="2800" b="1" dirty="0">
                <a:solidFill>
                  <a:schemeClr val="tx1">
                    <a:lumMod val="60000"/>
                    <a:lumOff val="40000"/>
                  </a:schemeClr>
                </a:solidFill>
              </a:rPr>
              <a:t>虚拟现实</a:t>
            </a:r>
            <a:r>
              <a:rPr lang="zh-CN" altLang="zh-CN" sz="2000" dirty="0"/>
              <a:t>（</a:t>
            </a:r>
            <a:r>
              <a:rPr lang="en-US" altLang="zh-CN" sz="2000" dirty="0"/>
              <a:t>Virtual </a:t>
            </a:r>
            <a:r>
              <a:rPr lang="en-US" altLang="zh-CN" sz="2000" dirty="0" err="1"/>
              <a:t>Reality,VR</a:t>
            </a:r>
            <a:r>
              <a:rPr lang="zh-CN" altLang="zh-CN" sz="2000" dirty="0"/>
              <a:t>）是可创建和体验虚拟世界的计算机仿真系统。在一定范围内生成与真实环境在视觉、听觉、触感等方面高度近似的数字化环境。</a:t>
            </a:r>
          </a:p>
          <a:p>
            <a:pPr>
              <a:lnSpc>
                <a:spcPct val="150000"/>
              </a:lnSpc>
              <a:spcBef>
                <a:spcPts val="0"/>
              </a:spcBef>
            </a:pPr>
            <a:r>
              <a:rPr lang="zh-CN" altLang="zh-CN" sz="2800" b="1" dirty="0">
                <a:solidFill>
                  <a:schemeClr val="tx1">
                    <a:lumMod val="60000"/>
                    <a:lumOff val="40000"/>
                  </a:schemeClr>
                </a:solidFill>
              </a:rPr>
              <a:t>增强现实</a:t>
            </a:r>
            <a:r>
              <a:rPr lang="zh-CN" altLang="zh-CN" sz="2000" dirty="0"/>
              <a:t>（</a:t>
            </a:r>
            <a:r>
              <a:rPr lang="en-US" altLang="zh-CN" sz="2000" dirty="0"/>
              <a:t>Augmented </a:t>
            </a:r>
            <a:r>
              <a:rPr lang="en-US" altLang="zh-CN" sz="2000" dirty="0" err="1"/>
              <a:t>Reality,AR</a:t>
            </a:r>
            <a:r>
              <a:rPr lang="zh-CN" altLang="zh-CN" sz="2000" dirty="0"/>
              <a:t>）是虚拟信息与真实世界巧妙融合的技术。将计算机生成的文字、图像、三维模型、音乐、视频等虚拟信息模拟仿真后，应用到真实世界中，实现超越现实的感官体验。</a:t>
            </a:r>
            <a:endParaRPr lang="en-US" altLang="zh-CN" sz="2000" dirty="0"/>
          </a:p>
          <a:p>
            <a:pPr>
              <a:lnSpc>
                <a:spcPct val="150000"/>
              </a:lnSpc>
              <a:spcBef>
                <a:spcPts val="0"/>
              </a:spcBef>
            </a:pPr>
            <a:r>
              <a:rPr lang="en-US" altLang="zh-CN" sz="2000" dirty="0"/>
              <a:t>VR/AR</a:t>
            </a:r>
            <a:r>
              <a:rPr lang="zh-CN" altLang="zh-CN" sz="2000" dirty="0"/>
              <a:t>难点是三维物理世界的数字化和模型化技术。</a:t>
            </a:r>
          </a:p>
          <a:p>
            <a:pPr>
              <a:lnSpc>
                <a:spcPct val="150000"/>
              </a:lnSpc>
              <a:spcBef>
                <a:spcPts val="0"/>
              </a:spcBef>
            </a:pPr>
            <a:r>
              <a:rPr lang="zh-CN" altLang="zh-CN" sz="2000" dirty="0"/>
              <a:t>如</a:t>
            </a:r>
            <a:r>
              <a:rPr lang="zh-CN" altLang="en-US" sz="2000" dirty="0"/>
              <a:t>：</a:t>
            </a:r>
            <a:r>
              <a:rPr lang="zh-CN" altLang="zh-CN" sz="2000" dirty="0"/>
              <a:t>虚拟现实游戏娱乐项目，带你身临其境，感受真正游戏里的魅力</a:t>
            </a:r>
            <a:r>
              <a:rPr lang="zh-CN" altLang="en-US" sz="2000" dirty="0"/>
              <a:t>；</a:t>
            </a:r>
            <a:r>
              <a:rPr lang="zh-CN" altLang="zh-CN" sz="2000" dirty="0"/>
              <a:t>日常购物、旅游等增强现实让你享受超越现实的感官体验</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56</a:t>
            </a:fld>
            <a:endParaRPr lang="en-US" altLang="zh-CN"/>
          </a:p>
        </p:txBody>
      </p:sp>
      <p:pic>
        <p:nvPicPr>
          <p:cNvPr id="5" name="图片 4">
            <a:extLst>
              <a:ext uri="{FF2B5EF4-FFF2-40B4-BE49-F238E27FC236}">
                <a16:creationId xmlns:a16="http://schemas.microsoft.com/office/drawing/2014/main" id="{C0A9CEC5-9066-4639-A21C-0F63F0ED8416}"/>
              </a:ext>
            </a:extLst>
          </p:cNvPr>
          <p:cNvPicPr>
            <a:picLocks noChangeAspect="1"/>
          </p:cNvPicPr>
          <p:nvPr/>
        </p:nvPicPr>
        <p:blipFill rotWithShape="1">
          <a:blip r:embed="rId2">
            <a:extLst>
              <a:ext uri="{28A0092B-C50C-407E-A947-70E740481C1C}">
                <a14:useLocalDpi xmlns:a14="http://schemas.microsoft.com/office/drawing/2010/main" val="0"/>
              </a:ext>
            </a:extLst>
          </a:blip>
          <a:srcRect l="3614"/>
          <a:stretch/>
        </p:blipFill>
        <p:spPr>
          <a:xfrm>
            <a:off x="991227" y="3867508"/>
            <a:ext cx="2970902" cy="2043968"/>
          </a:xfrm>
          <a:prstGeom prst="rect">
            <a:avLst/>
          </a:prstGeom>
        </p:spPr>
      </p:pic>
      <p:pic>
        <p:nvPicPr>
          <p:cNvPr id="9" name="图片 8">
            <a:extLst>
              <a:ext uri="{FF2B5EF4-FFF2-40B4-BE49-F238E27FC236}">
                <a16:creationId xmlns:a16="http://schemas.microsoft.com/office/drawing/2014/main" id="{5714E283-0B31-4462-BD46-590272D58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1412776"/>
            <a:ext cx="2842476" cy="2146443"/>
          </a:xfrm>
          <a:prstGeom prst="rect">
            <a:avLst/>
          </a:prstGeom>
        </p:spPr>
      </p:pic>
    </p:spTree>
    <p:extLst>
      <p:ext uri="{BB962C8B-B14F-4D97-AF65-F5344CB8AC3E}">
        <p14:creationId xmlns:p14="http://schemas.microsoft.com/office/powerpoint/2010/main" val="17797693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(9) </a:t>
            </a:r>
            <a:r>
              <a:rPr lang="zh-CN" altLang="zh-CN" dirty="0"/>
              <a:t>知识图谱</a:t>
            </a:r>
          </a:p>
        </p:txBody>
      </p:sp>
      <p:sp>
        <p:nvSpPr>
          <p:cNvPr id="90115" name="Rectangle 3"/>
          <p:cNvSpPr>
            <a:spLocks noGrp="1" noChangeArrowheads="1"/>
          </p:cNvSpPr>
          <p:nvPr>
            <p:ph idx="1"/>
          </p:nvPr>
        </p:nvSpPr>
        <p:spPr>
          <a:xfrm>
            <a:off x="623392" y="980728"/>
            <a:ext cx="5472608" cy="5405064"/>
          </a:xfrm>
        </p:spPr>
        <p:txBody>
          <a:bodyPr/>
          <a:lstStyle/>
          <a:p>
            <a:pPr>
              <a:lnSpc>
                <a:spcPct val="150000"/>
              </a:lnSpc>
              <a:spcBef>
                <a:spcPts val="0"/>
              </a:spcBef>
            </a:pPr>
            <a:r>
              <a:rPr lang="zh-CN" altLang="zh-CN" sz="2800" b="1" dirty="0">
                <a:solidFill>
                  <a:schemeClr val="tx1">
                    <a:lumMod val="60000"/>
                    <a:lumOff val="40000"/>
                  </a:schemeClr>
                </a:solidFill>
              </a:rPr>
              <a:t>知识图谱</a:t>
            </a:r>
            <a:r>
              <a:rPr lang="zh-CN" altLang="zh-CN" sz="2000" dirty="0"/>
              <a:t>（</a:t>
            </a:r>
            <a:r>
              <a:rPr lang="en-US" altLang="zh-CN" sz="2000" dirty="0"/>
              <a:t>Knowledge Graph</a:t>
            </a:r>
            <a:r>
              <a:rPr lang="zh-CN" altLang="zh-CN" sz="2000" dirty="0"/>
              <a:t>）本质上</a:t>
            </a:r>
            <a:r>
              <a:rPr lang="zh-CN" altLang="en-US" sz="2000" dirty="0"/>
              <a:t>是一种揭示实体之间关系的大型语义网络，旨在对现实世界事物及其相互关系进行形式化描述。</a:t>
            </a:r>
            <a:endParaRPr lang="en-US" altLang="zh-CN" sz="2000" dirty="0"/>
          </a:p>
          <a:p>
            <a:pPr>
              <a:lnSpc>
                <a:spcPct val="150000"/>
              </a:lnSpc>
              <a:spcBef>
                <a:spcPts val="0"/>
              </a:spcBef>
            </a:pPr>
            <a:r>
              <a:rPr lang="zh-CN" altLang="zh-CN" sz="2000" dirty="0"/>
              <a:t>知识图谱</a:t>
            </a:r>
            <a:r>
              <a:rPr lang="zh-CN" altLang="en-US" sz="2000" dirty="0"/>
              <a:t>这一</a:t>
            </a:r>
            <a:r>
              <a:rPr lang="zh-CN" altLang="zh-CN" sz="2000" dirty="0"/>
              <a:t>全新概念</a:t>
            </a:r>
            <a:r>
              <a:rPr lang="en-US" altLang="zh-CN" sz="2000" dirty="0"/>
              <a:t>2012</a:t>
            </a:r>
            <a:r>
              <a:rPr lang="zh-CN" altLang="zh-CN" sz="2000" dirty="0"/>
              <a:t>年</a:t>
            </a:r>
            <a:r>
              <a:rPr lang="zh-CN" altLang="en-US" sz="2000" dirty="0"/>
              <a:t>被</a:t>
            </a:r>
            <a:r>
              <a:rPr lang="zh-CN" altLang="zh-CN" sz="2000" dirty="0"/>
              <a:t>提出</a:t>
            </a:r>
            <a:r>
              <a:rPr lang="zh-CN" altLang="en-US" sz="2000" dirty="0"/>
              <a:t>，泛指各种大规模的知识库。</a:t>
            </a:r>
            <a:endParaRPr lang="en-US" altLang="zh-CN" sz="2000" dirty="0"/>
          </a:p>
          <a:p>
            <a:pPr>
              <a:lnSpc>
                <a:spcPct val="150000"/>
              </a:lnSpc>
              <a:spcBef>
                <a:spcPts val="0"/>
              </a:spcBef>
              <a:buFont typeface="Wingdings" panose="05000000000000000000" pitchFamily="2" charset="2"/>
              <a:buChar char="Ø"/>
            </a:pPr>
            <a:r>
              <a:rPr lang="zh-CN" altLang="en-US" sz="2000" dirty="0"/>
              <a:t>其重要性不仅是一个全局知识库，更是支撑智能搜索</a:t>
            </a:r>
            <a:r>
              <a:rPr lang="zh-CN" altLang="zh-CN" sz="2000" dirty="0"/>
              <a:t>、</a:t>
            </a:r>
            <a:r>
              <a:rPr lang="zh-CN" altLang="en-US" sz="2000" dirty="0"/>
              <a:t>知识推理和深度问答等智能应用的基础。</a:t>
            </a:r>
            <a:endParaRPr lang="en-US" altLang="zh-CN" sz="2000" dirty="0"/>
          </a:p>
          <a:p>
            <a:pPr>
              <a:lnSpc>
                <a:spcPct val="150000"/>
              </a:lnSpc>
              <a:spcBef>
                <a:spcPts val="0"/>
              </a:spcBef>
              <a:buFont typeface="Wingdings" panose="05000000000000000000" pitchFamily="2" charset="2"/>
              <a:buChar char="Ø"/>
            </a:pPr>
            <a:r>
              <a:rPr lang="zh-CN" altLang="en-US" sz="2000" dirty="0"/>
              <a:t>目前</a:t>
            </a:r>
            <a:r>
              <a:rPr lang="en-US" altLang="zh-CN" sz="2000" dirty="0"/>
              <a:t>,</a:t>
            </a:r>
            <a:r>
              <a:rPr lang="zh-CN" altLang="en-US" sz="2000" dirty="0"/>
              <a:t>已在</a:t>
            </a:r>
            <a:r>
              <a:rPr lang="zh-CN" altLang="zh-CN" sz="2000" dirty="0"/>
              <a:t>反欺诈、不一致性验证等安全保障领域</a:t>
            </a:r>
            <a:r>
              <a:rPr lang="zh-CN" altLang="en-US" sz="2000" dirty="0"/>
              <a:t>应用</a:t>
            </a:r>
            <a:r>
              <a:rPr lang="zh-CN" altLang="zh-CN" sz="2000" dirty="0"/>
              <a:t>。</a:t>
            </a:r>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57</a:t>
            </a:fld>
            <a:endParaRPr lang="en-US" altLang="zh-CN"/>
          </a:p>
        </p:txBody>
      </p:sp>
      <p:pic>
        <p:nvPicPr>
          <p:cNvPr id="19" name="图片 18">
            <a:extLst>
              <a:ext uri="{FF2B5EF4-FFF2-40B4-BE49-F238E27FC236}">
                <a16:creationId xmlns:a16="http://schemas.microsoft.com/office/drawing/2014/main" id="{01539591-BB93-44F3-8311-87D8BF9C9A9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25031" y="836712"/>
            <a:ext cx="4785408" cy="3240360"/>
          </a:xfrm>
          <a:prstGeom prst="rect">
            <a:avLst/>
          </a:prstGeom>
        </p:spPr>
      </p:pic>
      <p:pic>
        <p:nvPicPr>
          <p:cNvPr id="21" name="图片 20">
            <a:extLst>
              <a:ext uri="{FF2B5EF4-FFF2-40B4-BE49-F238E27FC236}">
                <a16:creationId xmlns:a16="http://schemas.microsoft.com/office/drawing/2014/main" id="{47A18A79-2D4B-4DD9-A068-D1A60493F7BC}"/>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225031" y="3899730"/>
            <a:ext cx="4914440" cy="2793066"/>
          </a:xfrm>
          <a:prstGeom prst="rect">
            <a:avLst/>
          </a:prstGeom>
        </p:spPr>
      </p:pic>
    </p:spTree>
    <p:extLst>
      <p:ext uri="{BB962C8B-B14F-4D97-AF65-F5344CB8AC3E}">
        <p14:creationId xmlns:p14="http://schemas.microsoft.com/office/powerpoint/2010/main" val="36964467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49185" y="107854"/>
            <a:ext cx="8151652" cy="563563"/>
          </a:xfrm>
        </p:spPr>
        <p:txBody>
          <a:bodyPr>
            <a:normAutofit fontScale="90000"/>
          </a:bodyPr>
          <a:lstStyle/>
          <a:p>
            <a:r>
              <a:rPr lang="en-US" altLang="zh-CN" dirty="0"/>
              <a:t>(9) </a:t>
            </a:r>
            <a:r>
              <a:rPr lang="zh-CN" altLang="en-US" dirty="0"/>
              <a:t>机器人</a:t>
            </a:r>
            <a:endParaRPr lang="zh-CN" altLang="zh-CN" dirty="0"/>
          </a:p>
        </p:txBody>
      </p:sp>
      <p:sp>
        <p:nvSpPr>
          <p:cNvPr id="90115" name="Rectangle 3"/>
          <p:cNvSpPr>
            <a:spLocks noGrp="1" noChangeArrowheads="1"/>
          </p:cNvSpPr>
          <p:nvPr>
            <p:ph idx="1"/>
          </p:nvPr>
        </p:nvSpPr>
        <p:spPr>
          <a:xfrm>
            <a:off x="4223792" y="980728"/>
            <a:ext cx="7184654" cy="4118147"/>
          </a:xfrm>
        </p:spPr>
        <p:txBody>
          <a:bodyPr/>
          <a:lstStyle/>
          <a:p>
            <a:pPr>
              <a:lnSpc>
                <a:spcPct val="150000"/>
              </a:lnSpc>
              <a:spcBef>
                <a:spcPts val="0"/>
              </a:spcBef>
            </a:pPr>
            <a:r>
              <a:rPr lang="zh-CN" altLang="en-US" sz="2800" b="1" dirty="0">
                <a:solidFill>
                  <a:schemeClr val="tx1">
                    <a:lumMod val="60000"/>
                    <a:lumOff val="40000"/>
                  </a:schemeClr>
                </a:solidFill>
              </a:rPr>
              <a:t>机器人</a:t>
            </a:r>
            <a:r>
              <a:rPr lang="zh-CN" altLang="en-US" sz="2000" dirty="0"/>
              <a:t>（</a:t>
            </a:r>
            <a:r>
              <a:rPr lang="en-US" altLang="zh-CN" sz="2000" dirty="0"/>
              <a:t>Robot</a:t>
            </a:r>
            <a:r>
              <a:rPr lang="zh-CN" altLang="en-US" sz="2000" dirty="0"/>
              <a:t>）指可模拟人类行为的半自主或全自主工作的智能机器。</a:t>
            </a:r>
            <a:endParaRPr lang="en-US" altLang="zh-CN" sz="2000" dirty="0"/>
          </a:p>
          <a:p>
            <a:pPr>
              <a:lnSpc>
                <a:spcPct val="150000"/>
              </a:lnSpc>
              <a:spcBef>
                <a:spcPts val="0"/>
              </a:spcBef>
              <a:buFont typeface="Wingdings" panose="05000000000000000000" pitchFamily="2" charset="2"/>
              <a:buChar char="Ø"/>
            </a:pPr>
            <a:r>
              <a:rPr lang="zh-CN" altLang="en-US" sz="2000" dirty="0"/>
              <a:t>人工智能所有技术几乎都可以在它身上得到应用。所以说，机器人可作为人工智能理论、方法、技术的实验场地；同时，对机器人的研究又可大大推动人工智能研究的发展。</a:t>
            </a:r>
            <a:endParaRPr lang="en-US" altLang="zh-CN" sz="2000" dirty="0"/>
          </a:p>
          <a:p>
            <a:pPr>
              <a:lnSpc>
                <a:spcPct val="150000"/>
              </a:lnSpc>
              <a:spcBef>
                <a:spcPts val="0"/>
              </a:spcBef>
              <a:buFont typeface="Wingdings" panose="05000000000000000000" pitchFamily="2" charset="2"/>
              <a:buChar char="Ø"/>
            </a:pPr>
            <a:r>
              <a:rPr lang="zh-CN" altLang="en-US" sz="2000" dirty="0"/>
              <a:t>目前，机器人作为</a:t>
            </a:r>
            <a:r>
              <a:rPr lang="en-US" altLang="zh-CN" sz="2000" dirty="0"/>
              <a:t>AI</a:t>
            </a:r>
            <a:r>
              <a:rPr lang="zh-CN" altLang="en-US" sz="2000" dirty="0"/>
              <a:t>的一个重要落地标志已经离我们越来越近。如工业应用类机器人、物流系统货物搬运机器人、走向家庭的扫地机器人。</a:t>
            </a:r>
            <a:endParaRPr lang="en-US" altLang="zh-CN" sz="2000" dirty="0"/>
          </a:p>
        </p:txBody>
      </p:sp>
      <p:sp>
        <p:nvSpPr>
          <p:cNvPr id="2" name="Slide Number Placeholder 1"/>
          <p:cNvSpPr>
            <a:spLocks noGrp="1"/>
          </p:cNvSpPr>
          <p:nvPr>
            <p:ph type="sldNum" sz="quarter" idx="12"/>
          </p:nvPr>
        </p:nvSpPr>
        <p:spPr/>
        <p:txBody>
          <a:bodyPr/>
          <a:lstStyle/>
          <a:p>
            <a:fld id="{9CA331A9-1DD5-4C34-BAC9-1026D4AF2589}" type="slidenum">
              <a:rPr lang="en-US" altLang="zh-CN" smtClean="0"/>
              <a:pPr/>
              <a:t>58</a:t>
            </a:fld>
            <a:endParaRPr lang="en-US" altLang="zh-CN"/>
          </a:p>
        </p:txBody>
      </p:sp>
      <p:pic>
        <p:nvPicPr>
          <p:cNvPr id="4" name="图片 3">
            <a:extLst>
              <a:ext uri="{FF2B5EF4-FFF2-40B4-BE49-F238E27FC236}">
                <a16:creationId xmlns:a16="http://schemas.microsoft.com/office/drawing/2014/main" id="{D7E67FEE-ECE3-42B9-B705-C0459397B69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1384" y="883314"/>
            <a:ext cx="3317397" cy="3317397"/>
          </a:xfrm>
          <a:prstGeom prst="rect">
            <a:avLst/>
          </a:prstGeom>
        </p:spPr>
      </p:pic>
      <p:pic>
        <p:nvPicPr>
          <p:cNvPr id="8" name="图片 7">
            <a:extLst>
              <a:ext uri="{FF2B5EF4-FFF2-40B4-BE49-F238E27FC236}">
                <a16:creationId xmlns:a16="http://schemas.microsoft.com/office/drawing/2014/main" id="{28E0FF6C-2B13-4E6B-A842-C02A61FB1F2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3898" y="4845827"/>
            <a:ext cx="1828353" cy="1556792"/>
          </a:xfrm>
          <a:prstGeom prst="rect">
            <a:avLst/>
          </a:prstGeom>
        </p:spPr>
      </p:pic>
      <p:pic>
        <p:nvPicPr>
          <p:cNvPr id="10" name="图片 9">
            <a:extLst>
              <a:ext uri="{FF2B5EF4-FFF2-40B4-BE49-F238E27FC236}">
                <a16:creationId xmlns:a16="http://schemas.microsoft.com/office/drawing/2014/main" id="{4DEF23E7-D047-40D5-8014-4384BFF6AFC7}"/>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866814" y="4583716"/>
            <a:ext cx="3898609" cy="2081014"/>
          </a:xfrm>
          <a:prstGeom prst="rect">
            <a:avLst/>
          </a:prstGeom>
        </p:spPr>
      </p:pic>
      <p:pic>
        <p:nvPicPr>
          <p:cNvPr id="14" name="图片 13">
            <a:extLst>
              <a:ext uri="{FF2B5EF4-FFF2-40B4-BE49-F238E27FC236}">
                <a16:creationId xmlns:a16="http://schemas.microsoft.com/office/drawing/2014/main" id="{43102C11-F52F-445A-83F6-6BD9FAC6D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464" y="4412608"/>
            <a:ext cx="3557522" cy="2084708"/>
          </a:xfrm>
          <a:prstGeom prst="rect">
            <a:avLst/>
          </a:prstGeom>
          <a:ln>
            <a:noFill/>
          </a:ln>
          <a:effectLst>
            <a:softEdge rad="112500"/>
          </a:effectLst>
        </p:spPr>
      </p:pic>
    </p:spTree>
    <p:extLst>
      <p:ext uri="{BB962C8B-B14F-4D97-AF65-F5344CB8AC3E}">
        <p14:creationId xmlns:p14="http://schemas.microsoft.com/office/powerpoint/2010/main" val="342702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9009614" y="6379536"/>
            <a:ext cx="2844800" cy="277852"/>
          </a:xfrm>
          <a:prstGeom prst="rect">
            <a:avLst/>
          </a:prstGeom>
        </p:spPr>
        <p:txBody>
          <a:bodyPr/>
          <a:lstStyle/>
          <a:p>
            <a:fld id="{DF18D2C5-9FFD-4EB4-A11D-FACEC3CB54F4}" type="slidenum">
              <a:rPr lang="en-US" altLang="zh-CN" smtClean="0"/>
              <a:t>59</a:t>
            </a:fld>
            <a:endParaRPr lang="en-US" altLang="zh-CN"/>
          </a:p>
        </p:txBody>
      </p:sp>
      <p:sp>
        <p:nvSpPr>
          <p:cNvPr id="4" name="WordArt 3"/>
          <p:cNvSpPr>
            <a:spLocks noChangeArrowheads="1" noChangeShapeType="1" noTextEdit="1"/>
          </p:cNvSpPr>
          <p:nvPr/>
        </p:nvSpPr>
        <p:spPr bwMode="gray">
          <a:xfrm>
            <a:off x="1415480" y="4005064"/>
            <a:ext cx="4802187" cy="800100"/>
          </a:xfrm>
          <a:prstGeom prst="rect">
            <a:avLst/>
          </a:prstGeom>
        </p:spPr>
        <p:txBody>
          <a:bodyPr wrap="none" fromWordArt="1">
            <a:prstTxWarp prst="textDeflate">
              <a:avLst>
                <a:gd name="adj" fmla="val 0"/>
              </a:avLst>
            </a:prstTxWarp>
          </a:bodyPr>
          <a:lstStyle/>
          <a:p>
            <a:pPr algn="ctr"/>
            <a:r>
              <a:rPr lang="en-US" altLang="zh-CN" sz="5400" b="1" kern="10" dirty="0">
                <a:ln w="28575">
                  <a:solidFill>
                    <a:srgbClr val="FFFFFF"/>
                  </a:solidFill>
                  <a:round/>
                </a:ln>
                <a:gradFill rotWithShape="1">
                  <a:gsLst>
                    <a:gs pos="0">
                      <a:schemeClr val="tx2"/>
                    </a:gs>
                    <a:gs pos="100000">
                      <a:schemeClr val="hlink"/>
                    </a:gs>
                  </a:gsLst>
                  <a:lin ang="0" scaled="1"/>
                </a:gradFill>
                <a:effectLst>
                  <a:outerShdw dist="107763" dir="2700000" algn="ctr" rotWithShape="0">
                    <a:srgbClr val="B2B2B2">
                      <a:alpha val="50000"/>
                    </a:srgbClr>
                  </a:outerShdw>
                </a:effectLst>
                <a:latin typeface="Segoe UI Black" panose="020B0A02040204020203" pitchFamily="34" charset="0"/>
                <a:ea typeface="Segoe UI Black" panose="020B0A02040204020203" pitchFamily="34" charset="0"/>
              </a:rPr>
              <a:t>Thank You </a:t>
            </a:r>
            <a:r>
              <a:rPr lang="en-US" altLang="zh-CN" sz="5400" b="1" kern="10" dirty="0">
                <a:ln w="28575">
                  <a:solidFill>
                    <a:srgbClr val="FFFFFF"/>
                  </a:solidFill>
                  <a:round/>
                </a:ln>
                <a:gradFill rotWithShape="1">
                  <a:gsLst>
                    <a:gs pos="0">
                      <a:schemeClr val="tx2"/>
                    </a:gs>
                    <a:gs pos="100000">
                      <a:schemeClr val="hlink"/>
                    </a:gs>
                  </a:gsLst>
                  <a:lin ang="0" scaled="1"/>
                </a:gradFill>
                <a:effectLst>
                  <a:outerShdw dist="107763" dir="2700000" algn="ctr" rotWithShape="0">
                    <a:srgbClr val="B2B2B2">
                      <a:alpha val="50000"/>
                    </a:srgbClr>
                  </a:outerShdw>
                </a:effectLst>
                <a:latin typeface="Verdana" panose="020B0604030504040204" pitchFamily="34" charset="0"/>
                <a:ea typeface="Verdana" panose="020B0604030504040204" pitchFamily="34" charset="0"/>
              </a:rPr>
              <a:t>!</a:t>
            </a:r>
            <a:endParaRPr lang="zh-CN" altLang="en-US" sz="5400" b="1" kern="10" dirty="0">
              <a:ln w="28575">
                <a:solidFill>
                  <a:srgbClr val="FFFFFF"/>
                </a:solidFill>
                <a:round/>
              </a:ln>
              <a:gradFill rotWithShape="1">
                <a:gsLst>
                  <a:gs pos="0">
                    <a:schemeClr val="tx2"/>
                  </a:gs>
                  <a:gs pos="100000">
                    <a:schemeClr val="hlink"/>
                  </a:gs>
                </a:gsLst>
                <a:lin ang="0" scaled="1"/>
              </a:gradFill>
              <a:effectLst>
                <a:outerShdw dist="107763" dir="2700000" algn="ctr" rotWithShape="0">
                  <a:srgbClr val="B2B2B2">
                    <a:alpha val="50000"/>
                  </a:srgbClr>
                </a:outerShdw>
              </a:effectLst>
              <a:latin typeface="Verdana" panose="020B0604030504040204" pitchFamily="34" charset="0"/>
            </a:endParaRPr>
          </a:p>
        </p:txBody>
      </p:sp>
      <p:sp>
        <p:nvSpPr>
          <p:cNvPr id="2" name="Rectangle 1"/>
          <p:cNvSpPr/>
          <p:nvPr/>
        </p:nvSpPr>
        <p:spPr>
          <a:xfrm>
            <a:off x="2207568" y="5157192"/>
            <a:ext cx="2880917" cy="369332"/>
          </a:xfrm>
          <a:prstGeom prst="rect">
            <a:avLst/>
          </a:prstGeom>
        </p:spPr>
        <p:txBody>
          <a:bodyPr wrap="none">
            <a:spAutoFit/>
          </a:bodyPr>
          <a:lstStyle/>
          <a:p>
            <a:r>
              <a:rPr lang="en-US" altLang="zh-CN" dirty="0"/>
              <a:t>Email</a:t>
            </a:r>
            <a:r>
              <a:rPr lang="zh-CN" altLang="en-US" dirty="0"/>
              <a:t>：</a:t>
            </a:r>
            <a:r>
              <a:rPr lang="en-US" altLang="zh-CN" dirty="0"/>
              <a:t>8139754@qq.com</a:t>
            </a:r>
            <a:endParaRPr lang="zh-CN" altLang="en-US" dirty="0"/>
          </a:p>
        </p:txBody>
      </p:sp>
      <p:pic>
        <p:nvPicPr>
          <p:cNvPr id="5" name="图片 4">
            <a:extLst>
              <a:ext uri="{FF2B5EF4-FFF2-40B4-BE49-F238E27FC236}">
                <a16:creationId xmlns:a16="http://schemas.microsoft.com/office/drawing/2014/main" id="{ADF55706-6E7B-4580-8BB1-5BD1C49D0D7E}"/>
              </a:ext>
            </a:extLst>
          </p:cNvPr>
          <p:cNvPicPr>
            <a:picLocks noChangeAspect="1"/>
          </p:cNvPicPr>
          <p:nvPr/>
        </p:nvPicPr>
        <p:blipFill rotWithShape="1">
          <a:blip r:embed="rId2">
            <a:extLst>
              <a:ext uri="{28A0092B-C50C-407E-A947-70E740481C1C}">
                <a14:useLocalDpi xmlns:a14="http://schemas.microsoft.com/office/drawing/2010/main" val="0"/>
              </a:ext>
            </a:extLst>
          </a:blip>
          <a:srcRect b="4203"/>
          <a:stretch/>
        </p:blipFill>
        <p:spPr>
          <a:xfrm>
            <a:off x="3576316" y="1297772"/>
            <a:ext cx="3948593" cy="2203236"/>
          </a:xfrm>
          <a:prstGeom prst="rect">
            <a:avLst/>
          </a:prstGeom>
          <a:ln>
            <a:noFill/>
          </a:ln>
          <a:effectLst>
            <a:softEdge rad="112500"/>
          </a:effectLst>
        </p:spPr>
      </p:pic>
    </p:spTree>
    <p:extLst>
      <p:ext uri="{BB962C8B-B14F-4D97-AF65-F5344CB8AC3E}">
        <p14:creationId xmlns:p14="http://schemas.microsoft.com/office/powerpoint/2010/main" val="98586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89" eaLnBrk="0" hangingPunct="0">
              <a:defRPr>
                <a:solidFill>
                  <a:schemeClr val="tx1"/>
                </a:solidFill>
                <a:latin typeface="Arial" panose="020B0604020202020204" pitchFamily="34" charset="0"/>
                <a:ea typeface="宋体" panose="02010600030101010101" pitchFamily="2" charset="-122"/>
              </a:defRPr>
            </a:lvl1pPr>
            <a:lvl2pPr marL="534924" indent="-205740" defTabSz="940689" eaLnBrk="0" hangingPunct="0">
              <a:defRPr>
                <a:solidFill>
                  <a:schemeClr val="tx1"/>
                </a:solidFill>
                <a:latin typeface="Arial" panose="020B0604020202020204" pitchFamily="34" charset="0"/>
                <a:ea typeface="宋体" panose="02010600030101010101" pitchFamily="2" charset="-122"/>
              </a:defRPr>
            </a:lvl2pPr>
            <a:lvl3pPr marL="822960" indent="-164592" defTabSz="940689" eaLnBrk="0" hangingPunct="0">
              <a:defRPr>
                <a:solidFill>
                  <a:schemeClr val="tx1"/>
                </a:solidFill>
                <a:latin typeface="Arial" panose="020B0604020202020204" pitchFamily="34" charset="0"/>
                <a:ea typeface="宋体" panose="02010600030101010101" pitchFamily="2" charset="-122"/>
              </a:defRPr>
            </a:lvl3pPr>
            <a:lvl4pPr marL="1152144" indent="-164592" defTabSz="940689" eaLnBrk="0" hangingPunct="0">
              <a:defRPr>
                <a:solidFill>
                  <a:schemeClr val="tx1"/>
                </a:solidFill>
                <a:latin typeface="Arial" panose="020B0604020202020204" pitchFamily="34" charset="0"/>
                <a:ea typeface="宋体" panose="02010600030101010101" pitchFamily="2" charset="-122"/>
              </a:defRPr>
            </a:lvl4pPr>
            <a:lvl5pPr marL="1481328" indent="-164592" defTabSz="940689" eaLnBrk="0" hangingPunct="0">
              <a:defRPr>
                <a:solidFill>
                  <a:schemeClr val="tx1"/>
                </a:solidFill>
                <a:latin typeface="Arial" panose="020B0604020202020204" pitchFamily="34" charset="0"/>
                <a:ea typeface="宋体" panose="02010600030101010101" pitchFamily="2" charset="-122"/>
              </a:defRPr>
            </a:lvl5pPr>
            <a:lvl6pPr marL="1810512" indent="-164592" defTabSz="940689"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139696" indent="-164592" defTabSz="940689"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468880" indent="-164592" defTabSz="940689"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798064" indent="-164592" defTabSz="940689"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5062FED-F664-4234-B7BF-B3C7E09B9334}" type="slidenum">
              <a:rPr lang="en-US" altLang="zh-CN">
                <a:solidFill>
                  <a:schemeClr val="bg1"/>
                </a:solidFill>
              </a:rPr>
              <a:pPr eaLnBrk="1" hangingPunct="1"/>
              <a:t>6</a:t>
            </a:fld>
            <a:endParaRPr lang="en-US" altLang="zh-CN">
              <a:solidFill>
                <a:schemeClr val="bg1"/>
              </a:solidFill>
            </a:endParaRPr>
          </a:p>
        </p:txBody>
      </p:sp>
      <p:graphicFrame>
        <p:nvGraphicFramePr>
          <p:cNvPr id="13315" name="Object 1126"/>
          <p:cNvGraphicFramePr>
            <a:graphicFrameLocks noChangeAspect="1"/>
          </p:cNvGraphicFramePr>
          <p:nvPr/>
        </p:nvGraphicFramePr>
        <p:xfrm>
          <a:off x="1481709" y="1250443"/>
          <a:ext cx="4355973" cy="2371725"/>
        </p:xfrm>
        <a:graphic>
          <a:graphicData uri="http://schemas.openxmlformats.org/presentationml/2006/ole">
            <mc:AlternateContent xmlns:mc="http://schemas.openxmlformats.org/markup-compatibility/2006">
              <mc:Choice xmlns:v="urn:schemas-microsoft-com:vml" Requires="v">
                <p:oleObj spid="_x0000_s2059" name="Visio" r:id="rId3" imgW="3566160" imgH="1791919" progId="Visio.Drawing.11">
                  <p:embed/>
                </p:oleObj>
              </mc:Choice>
              <mc:Fallback>
                <p:oleObj name="Visio" r:id="rId3" imgW="3566160" imgH="179191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709" y="1250443"/>
                        <a:ext cx="4355973" cy="2371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6" name="Rectangle 1127"/>
          <p:cNvSpPr>
            <a:spLocks noGrp="1" noChangeArrowheads="1"/>
          </p:cNvSpPr>
          <p:nvPr>
            <p:ph type="title"/>
          </p:nvPr>
        </p:nvSpPr>
        <p:spPr/>
        <p:txBody>
          <a:bodyPr/>
          <a:lstStyle/>
          <a:p>
            <a:pPr eaLnBrk="1" hangingPunct="1"/>
            <a:r>
              <a:rPr lang="zh-CN" altLang="en-US" sz="3168" dirty="0">
                <a:ea typeface="楷体_GB2312" pitchFamily="49" charset="-122"/>
              </a:rPr>
              <a:t>计</a:t>
            </a:r>
            <a:r>
              <a:rPr lang="zh-CN" altLang="en-US" sz="3168">
                <a:ea typeface="楷体_GB2312" pitchFamily="49" charset="-122"/>
              </a:rPr>
              <a:t>算机网络的发展</a:t>
            </a:r>
            <a:endParaRPr lang="zh-CN" altLang="en-US" sz="3168" dirty="0">
              <a:ea typeface="楷体_GB2312" pitchFamily="49" charset="-122"/>
            </a:endParaRPr>
          </a:p>
        </p:txBody>
      </p:sp>
      <p:graphicFrame>
        <p:nvGraphicFramePr>
          <p:cNvPr id="13317" name="Object 1128"/>
          <p:cNvGraphicFramePr>
            <a:graphicFrameLocks noGrp="1" noChangeAspect="1"/>
          </p:cNvGraphicFramePr>
          <p:nvPr>
            <p:ph sz="half" idx="1"/>
          </p:nvPr>
        </p:nvGraphicFramePr>
        <p:xfrm>
          <a:off x="6320028" y="1460754"/>
          <a:ext cx="4352544" cy="2066544"/>
        </p:xfrm>
        <a:graphic>
          <a:graphicData uri="http://schemas.openxmlformats.org/presentationml/2006/ole">
            <mc:AlternateContent xmlns:mc="http://schemas.openxmlformats.org/markup-compatibility/2006">
              <mc:Choice xmlns:v="urn:schemas-microsoft-com:vml" Requires="v">
                <p:oleObj spid="_x0000_s2060" name="Visio" r:id="rId5" imgW="4497019" imgH="2134819" progId="Visio.Drawing.11">
                  <p:embed/>
                </p:oleObj>
              </mc:Choice>
              <mc:Fallback>
                <p:oleObj name="Visio" r:id="rId5" imgW="4497019" imgH="213481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0028" y="1460754"/>
                        <a:ext cx="4352544" cy="206654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318" name="Picture 11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3739897"/>
            <a:ext cx="4614291" cy="259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9" name="Object 1131"/>
          <p:cNvGraphicFramePr>
            <a:graphicFrameLocks noGrp="1" noChangeAspect="1"/>
          </p:cNvGraphicFramePr>
          <p:nvPr>
            <p:ph sz="half" idx="2"/>
          </p:nvPr>
        </p:nvGraphicFramePr>
        <p:xfrm>
          <a:off x="6074283" y="4310253"/>
          <a:ext cx="4822317" cy="2125980"/>
        </p:xfrm>
        <a:graphic>
          <a:graphicData uri="http://schemas.openxmlformats.org/presentationml/2006/ole">
            <mc:AlternateContent xmlns:mc="http://schemas.openxmlformats.org/markup-compatibility/2006">
              <mc:Choice xmlns:v="urn:schemas-microsoft-com:vml" Requires="v">
                <p:oleObj spid="_x0000_s2061" name="Visio" r:id="rId8" imgW="7231685" imgH="2933700" progId="Visio.Drawing.11">
                  <p:embed/>
                </p:oleObj>
              </mc:Choice>
              <mc:Fallback>
                <p:oleObj name="Visio" r:id="rId8" imgW="7231685" imgH="293370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4283" y="4310253"/>
                        <a:ext cx="4822317" cy="21259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0" name="Rectangle 1133"/>
          <p:cNvSpPr>
            <a:spLocks noChangeArrowheads="1"/>
          </p:cNvSpPr>
          <p:nvPr/>
        </p:nvSpPr>
        <p:spPr bwMode="auto">
          <a:xfrm>
            <a:off x="2727580" y="1561524"/>
            <a:ext cx="492018" cy="40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830" tIns="32916" rIns="65830" bIns="32916"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232">
                <a:solidFill>
                  <a:srgbClr val="CC3300"/>
                </a:solidFill>
                <a:latin typeface="Times New Roman" panose="02020603050405020304" pitchFamily="18" charset="0"/>
              </a:rPr>
              <a:t>① </a:t>
            </a:r>
          </a:p>
        </p:txBody>
      </p:sp>
      <p:sp>
        <p:nvSpPr>
          <p:cNvPr id="13321" name="Rectangle 1134"/>
          <p:cNvSpPr>
            <a:spLocks noChangeArrowheads="1"/>
          </p:cNvSpPr>
          <p:nvPr/>
        </p:nvSpPr>
        <p:spPr bwMode="auto">
          <a:xfrm>
            <a:off x="7184136" y="1198621"/>
            <a:ext cx="492018" cy="40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830" tIns="32916" rIns="65830" bIns="32916"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232">
                <a:solidFill>
                  <a:srgbClr val="CC3300"/>
                </a:solidFill>
                <a:latin typeface="Times New Roman" panose="02020603050405020304" pitchFamily="18" charset="0"/>
              </a:rPr>
              <a:t>② </a:t>
            </a:r>
          </a:p>
        </p:txBody>
      </p:sp>
      <p:sp>
        <p:nvSpPr>
          <p:cNvPr id="13322" name="Rectangle 1135"/>
          <p:cNvSpPr>
            <a:spLocks noChangeArrowheads="1"/>
          </p:cNvSpPr>
          <p:nvPr/>
        </p:nvSpPr>
        <p:spPr bwMode="auto">
          <a:xfrm>
            <a:off x="3296794" y="4983094"/>
            <a:ext cx="492018" cy="40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830" tIns="32916" rIns="65830" bIns="32916"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232">
                <a:solidFill>
                  <a:srgbClr val="CC3300"/>
                </a:solidFill>
                <a:latin typeface="Times New Roman" panose="02020603050405020304" pitchFamily="18" charset="0"/>
              </a:rPr>
              <a:t>③ </a:t>
            </a:r>
          </a:p>
        </p:txBody>
      </p:sp>
      <p:sp>
        <p:nvSpPr>
          <p:cNvPr id="13323" name="Rectangle 1136"/>
          <p:cNvSpPr>
            <a:spLocks noChangeArrowheads="1"/>
          </p:cNvSpPr>
          <p:nvPr/>
        </p:nvSpPr>
        <p:spPr bwMode="auto">
          <a:xfrm>
            <a:off x="8273416" y="4360731"/>
            <a:ext cx="492018" cy="40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5830" tIns="32916" rIns="65830" bIns="32916"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232">
                <a:solidFill>
                  <a:srgbClr val="CC3300"/>
                </a:solidFill>
                <a:latin typeface="Times New Roman" panose="02020603050405020304" pitchFamily="18" charset="0"/>
              </a:rPr>
              <a:t>④ </a:t>
            </a:r>
          </a:p>
        </p:txBody>
      </p:sp>
    </p:spTree>
    <p:extLst>
      <p:ext uri="{BB962C8B-B14F-4D97-AF65-F5344CB8AC3E}">
        <p14:creationId xmlns:p14="http://schemas.microsoft.com/office/powerpoint/2010/main" val="137578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zh-CN" altLang="en-US" dirty="0"/>
              <a:t>章节测试题</a:t>
            </a:r>
          </a:p>
        </p:txBody>
      </p:sp>
      <p:sp>
        <p:nvSpPr>
          <p:cNvPr id="4" name="Slide Number Placeholder 3"/>
          <p:cNvSpPr>
            <a:spLocks noGrp="1"/>
          </p:cNvSpPr>
          <p:nvPr>
            <p:ph type="sldNum" sz="quarter" idx="12"/>
          </p:nvPr>
        </p:nvSpPr>
        <p:spPr/>
        <p:txBody>
          <a:bodyPr/>
          <a:lstStyle/>
          <a:p>
            <a:fld id="{7AF33C28-A71A-4459-B48B-0CF3BFDAB261}" type="slidenum">
              <a:rPr lang="en-US" altLang="zh-CN" smtClean="0"/>
              <a:t>60</a:t>
            </a:fld>
            <a:endParaRPr lang="en-US" altLang="zh-CN" dirty="0"/>
          </a:p>
        </p:txBody>
      </p:sp>
    </p:spTree>
    <p:extLst>
      <p:ext uri="{BB962C8B-B14F-4D97-AF65-F5344CB8AC3E}">
        <p14:creationId xmlns:p14="http://schemas.microsoft.com/office/powerpoint/2010/main" val="2697356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3F7BF7-13A8-49D0-8CD8-7BD2856EB4E6}"/>
              </a:ext>
            </a:extLst>
          </p:cNvPr>
          <p:cNvSpPr>
            <a:spLocks noGrp="1"/>
          </p:cNvSpPr>
          <p:nvPr>
            <p:ph type="sldNum" sz="quarter" idx="12"/>
          </p:nvPr>
        </p:nvSpPr>
        <p:spPr/>
        <p:txBody>
          <a:bodyPr/>
          <a:lstStyle/>
          <a:p>
            <a:fld id="{7AF33C28-A71A-4459-B48B-0CF3BFDAB261}" type="slidenum">
              <a:rPr lang="en-US" altLang="zh-CN" smtClean="0"/>
              <a:pPr/>
              <a:t>61</a:t>
            </a:fld>
            <a:endParaRPr lang="en-US" altLang="zh-CN" dirty="0"/>
          </a:p>
        </p:txBody>
      </p:sp>
      <p:sp>
        <p:nvSpPr>
          <p:cNvPr id="10" name="文本框 9">
            <a:extLst>
              <a:ext uri="{FF2B5EF4-FFF2-40B4-BE49-F238E27FC236}">
                <a16:creationId xmlns:a16="http://schemas.microsoft.com/office/drawing/2014/main" id="{C7387801-42A8-4F41-B381-C228F1D652FD}"/>
              </a:ext>
            </a:extLst>
          </p:cNvPr>
          <p:cNvSpPr txBox="1"/>
          <p:nvPr>
            <p:custDataLst>
              <p:tags r:id="rId2"/>
            </p:custDataLst>
          </p:nvPr>
        </p:nvSpPr>
        <p:spPr>
          <a:xfrm>
            <a:off x="1219200" y="1462723"/>
            <a:ext cx="67170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计算机网络是由主机、通信设备和</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构成。</a:t>
            </a:r>
          </a:p>
        </p:txBody>
      </p:sp>
      <p:sp>
        <p:nvSpPr>
          <p:cNvPr id="11" name="文本框 10">
            <a:extLst>
              <a:ext uri="{FF2B5EF4-FFF2-40B4-BE49-F238E27FC236}">
                <a16:creationId xmlns:a16="http://schemas.microsoft.com/office/drawing/2014/main" id="{69CC8DF1-F7AA-4D82-B75D-316E281B4F20}"/>
              </a:ext>
            </a:extLst>
          </p:cNvPr>
          <p:cNvSpPr txBox="1"/>
          <p:nvPr>
            <p:custDataLst>
              <p:tags r:id="rId3"/>
            </p:custDataLst>
          </p:nvPr>
        </p:nvSpPr>
        <p:spPr>
          <a:xfrm>
            <a:off x="2438400" y="286369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体系结构</a:t>
            </a:r>
          </a:p>
        </p:txBody>
      </p:sp>
      <p:sp>
        <p:nvSpPr>
          <p:cNvPr id="12" name="椭圆 11">
            <a:extLst>
              <a:ext uri="{FF2B5EF4-FFF2-40B4-BE49-F238E27FC236}">
                <a16:creationId xmlns:a16="http://schemas.microsoft.com/office/drawing/2014/main" id="{E07A050A-F582-4B55-9FFA-E10878D07B24}"/>
              </a:ext>
            </a:extLst>
          </p:cNvPr>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0DEA9A8F-46C1-4993-84C6-2DDA4AFE4ED1}"/>
              </a:ext>
            </a:extLst>
          </p:cNvPr>
          <p:cNvSpPr txBox="1"/>
          <p:nvPr>
            <p:custDataLst>
              <p:tags r:id="rId5"/>
            </p:custDataLst>
          </p:nvPr>
        </p:nvSpPr>
        <p:spPr>
          <a:xfrm>
            <a:off x="2438400" y="372094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传输介质</a:t>
            </a:r>
          </a:p>
        </p:txBody>
      </p:sp>
      <p:sp>
        <p:nvSpPr>
          <p:cNvPr id="14" name="椭圆 13">
            <a:extLst>
              <a:ext uri="{FF2B5EF4-FFF2-40B4-BE49-F238E27FC236}">
                <a16:creationId xmlns:a16="http://schemas.microsoft.com/office/drawing/2014/main" id="{544C8692-6FAA-4341-8E00-F257193C58CD}"/>
              </a:ext>
            </a:extLst>
          </p:cNvPr>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CE1135AA-BF14-4E22-8808-D37E4959E176}"/>
              </a:ext>
            </a:extLst>
          </p:cNvPr>
          <p:cNvSpPr txBox="1"/>
          <p:nvPr>
            <p:custDataLst>
              <p:tags r:id="rId7"/>
            </p:custDataLst>
          </p:nvPr>
        </p:nvSpPr>
        <p:spPr>
          <a:xfrm>
            <a:off x="2438400" y="457819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通信线路</a:t>
            </a:r>
          </a:p>
        </p:txBody>
      </p:sp>
      <p:sp>
        <p:nvSpPr>
          <p:cNvPr id="16" name="椭圆 15">
            <a:extLst>
              <a:ext uri="{FF2B5EF4-FFF2-40B4-BE49-F238E27FC236}">
                <a16:creationId xmlns:a16="http://schemas.microsoft.com/office/drawing/2014/main" id="{2E262D69-CCD4-4BB6-94D6-486061BFFCE0}"/>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F24E19D0-E674-40A7-8AC1-011C1BA02AC0}"/>
              </a:ext>
            </a:extLst>
          </p:cNvPr>
          <p:cNvSpPr txBox="1"/>
          <p:nvPr>
            <p:custDataLst>
              <p:tags r:id="rId9"/>
            </p:custDataLst>
          </p:nvPr>
        </p:nvSpPr>
        <p:spPr>
          <a:xfrm>
            <a:off x="2438400" y="543544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网络硬件</a:t>
            </a:r>
          </a:p>
        </p:txBody>
      </p:sp>
      <p:sp>
        <p:nvSpPr>
          <p:cNvPr id="18" name="椭圆 17">
            <a:extLst>
              <a:ext uri="{FF2B5EF4-FFF2-40B4-BE49-F238E27FC236}">
                <a16:creationId xmlns:a16="http://schemas.microsoft.com/office/drawing/2014/main" id="{09CBB987-FBB5-43ED-B56C-8BEA7C9F8C43}"/>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A021CB4C-6813-443C-AC8F-DDB5184B5402}"/>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6BE1A2E2-E3C1-4739-93E3-BE838E4FF40D}"/>
              </a:ext>
            </a:extLst>
          </p:cNvPr>
          <p:cNvGrpSpPr/>
          <p:nvPr>
            <p:custDataLst>
              <p:tags r:id="rId12"/>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A31780C3-B926-4F41-9AE8-061D690BD3E4}"/>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681AC51E-1800-4DD1-BBEE-15CC7AFCC9F9}"/>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6CCBC2DF-B6F6-4380-819A-98DCB1BCEFC0}"/>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C052D03F-56C3-4EA7-838C-8F2654D9214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ADD58F4A-AAE3-4FA0-A934-4C3712B78BF9}"/>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86113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BD62CD-878C-4E79-B574-AD4991623104}"/>
              </a:ext>
            </a:extLst>
          </p:cNvPr>
          <p:cNvSpPr>
            <a:spLocks noGrp="1"/>
          </p:cNvSpPr>
          <p:nvPr>
            <p:ph type="sldNum" sz="quarter" idx="12"/>
          </p:nvPr>
        </p:nvSpPr>
        <p:spPr/>
        <p:txBody>
          <a:bodyPr/>
          <a:lstStyle/>
          <a:p>
            <a:fld id="{7AF33C28-A71A-4459-B48B-0CF3BFDAB261}" type="slidenum">
              <a:rPr lang="en-US" altLang="zh-CN" smtClean="0"/>
              <a:pPr/>
              <a:t>62</a:t>
            </a:fld>
            <a:endParaRPr lang="en-US" altLang="zh-CN" dirty="0"/>
          </a:p>
        </p:txBody>
      </p:sp>
      <p:sp>
        <p:nvSpPr>
          <p:cNvPr id="10" name="文本框 9">
            <a:extLst>
              <a:ext uri="{FF2B5EF4-FFF2-40B4-BE49-F238E27FC236}">
                <a16:creationId xmlns:a16="http://schemas.microsoft.com/office/drawing/2014/main" id="{94FBD523-0ED3-48E0-A26A-8D112FC17912}"/>
              </a:ext>
            </a:extLst>
          </p:cNvPr>
          <p:cNvSpPr txBox="1"/>
          <p:nvPr>
            <p:custDataLst>
              <p:tags r:id="rId2"/>
            </p:custDataLst>
          </p:nvPr>
        </p:nvSpPr>
        <p:spPr>
          <a:xfrm>
            <a:off x="1219200" y="1462723"/>
            <a:ext cx="975360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通常用比特率描述数字通信的速率</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比特率”的含义是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1" name="文本框 10">
            <a:extLst>
              <a:ext uri="{FF2B5EF4-FFF2-40B4-BE49-F238E27FC236}">
                <a16:creationId xmlns:a16="http://schemas.microsoft.com/office/drawing/2014/main" id="{DEA96213-639F-46DD-BA3C-F1C5723EEB7F}"/>
              </a:ext>
            </a:extLst>
          </p:cNvPr>
          <p:cNvSpPr txBox="1"/>
          <p:nvPr>
            <p:custDataLst>
              <p:tags r:id="rId3"/>
            </p:custDataLst>
          </p:nvPr>
        </p:nvSpPr>
        <p:spPr>
          <a:xfrm>
            <a:off x="2438400" y="2863691"/>
            <a:ext cx="3913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每秒能传送的二进制位数</a:t>
            </a:r>
          </a:p>
        </p:txBody>
      </p:sp>
      <p:sp>
        <p:nvSpPr>
          <p:cNvPr id="12" name="椭圆 11">
            <a:extLst>
              <a:ext uri="{FF2B5EF4-FFF2-40B4-BE49-F238E27FC236}">
                <a16:creationId xmlns:a16="http://schemas.microsoft.com/office/drawing/2014/main" id="{58042692-78FB-43E4-9DA3-ED2DF44CA23C}"/>
              </a:ext>
            </a:extLst>
          </p:cNvPr>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B2478436-4A93-47EC-801A-4AC253F4DF6B}"/>
              </a:ext>
            </a:extLst>
          </p:cNvPr>
          <p:cNvSpPr txBox="1"/>
          <p:nvPr>
            <p:custDataLst>
              <p:tags r:id="rId5"/>
            </p:custDataLst>
          </p:nvPr>
        </p:nvSpPr>
        <p:spPr>
          <a:xfrm>
            <a:off x="2438400" y="3720941"/>
            <a:ext cx="3253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每秒能传送的字节数</a:t>
            </a:r>
          </a:p>
        </p:txBody>
      </p:sp>
      <p:sp>
        <p:nvSpPr>
          <p:cNvPr id="14" name="椭圆 13">
            <a:extLst>
              <a:ext uri="{FF2B5EF4-FFF2-40B4-BE49-F238E27FC236}">
                <a16:creationId xmlns:a16="http://schemas.microsoft.com/office/drawing/2014/main" id="{EB446ED6-FF6C-4D34-B200-BAB81303E129}"/>
              </a:ext>
            </a:extLst>
          </p:cNvPr>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F864F9DD-A30F-4C36-87EA-AF5C73B27632}"/>
              </a:ext>
            </a:extLst>
          </p:cNvPr>
          <p:cNvSpPr txBox="1"/>
          <p:nvPr>
            <p:custDataLst>
              <p:tags r:id="rId7"/>
            </p:custDataLst>
          </p:nvPr>
        </p:nvSpPr>
        <p:spPr>
          <a:xfrm>
            <a:off x="2438400" y="4578191"/>
            <a:ext cx="3253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每秒能传送的字符数</a:t>
            </a:r>
          </a:p>
        </p:txBody>
      </p:sp>
      <p:sp>
        <p:nvSpPr>
          <p:cNvPr id="16" name="椭圆 15">
            <a:extLst>
              <a:ext uri="{FF2B5EF4-FFF2-40B4-BE49-F238E27FC236}">
                <a16:creationId xmlns:a16="http://schemas.microsoft.com/office/drawing/2014/main" id="{CDF3C56C-8C34-43C8-8F33-A625E242E95C}"/>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2705EA9F-0373-414F-BE73-A10938BD3680}"/>
              </a:ext>
            </a:extLst>
          </p:cNvPr>
          <p:cNvSpPr txBox="1"/>
          <p:nvPr>
            <p:custDataLst>
              <p:tags r:id="rId9"/>
            </p:custDataLst>
          </p:nvPr>
        </p:nvSpPr>
        <p:spPr>
          <a:xfrm>
            <a:off x="2438400" y="5435441"/>
            <a:ext cx="4904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数字信号与模拟信号的转换频率</a:t>
            </a:r>
          </a:p>
        </p:txBody>
      </p:sp>
      <p:sp>
        <p:nvSpPr>
          <p:cNvPr id="18" name="椭圆 17">
            <a:extLst>
              <a:ext uri="{FF2B5EF4-FFF2-40B4-BE49-F238E27FC236}">
                <a16:creationId xmlns:a16="http://schemas.microsoft.com/office/drawing/2014/main" id="{8CB62067-ABBC-42D6-954E-1D6AC8E782A7}"/>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341A6FFA-BBBF-4526-8053-444F7AC9FF1E}"/>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F3F9DDEA-FB6F-413E-A763-39613F7FC116}"/>
              </a:ext>
            </a:extLst>
          </p:cNvPr>
          <p:cNvGrpSpPr/>
          <p:nvPr>
            <p:custDataLst>
              <p:tags r:id="rId12"/>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ED2358B7-90BE-4293-AAAF-40540C3B380A}"/>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E0AC7B5D-5ECE-43AA-A62E-CAB9CCF6678A}"/>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AA721624-1731-4FDE-B1C0-284DD2507B97}"/>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E1053EF4-2AFF-4812-B1CF-5A142AA0A729}"/>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77F5F777-131A-4DC4-9577-1B15092F9095}"/>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269737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5AE258C-71E5-4E86-8B7C-4ABDB9713380}"/>
              </a:ext>
            </a:extLst>
          </p:cNvPr>
          <p:cNvSpPr>
            <a:spLocks noGrp="1"/>
          </p:cNvSpPr>
          <p:nvPr>
            <p:ph type="sldNum" sz="quarter" idx="12"/>
          </p:nvPr>
        </p:nvSpPr>
        <p:spPr/>
        <p:txBody>
          <a:bodyPr/>
          <a:lstStyle/>
          <a:p>
            <a:fld id="{7AF33C28-A71A-4459-B48B-0CF3BFDAB261}" type="slidenum">
              <a:rPr lang="en-US" altLang="zh-CN" smtClean="0"/>
              <a:pPr/>
              <a:t>63</a:t>
            </a:fld>
            <a:endParaRPr lang="en-US" altLang="zh-CN" dirty="0"/>
          </a:p>
        </p:txBody>
      </p:sp>
      <p:sp>
        <p:nvSpPr>
          <p:cNvPr id="10" name="文本框 9">
            <a:extLst>
              <a:ext uri="{FF2B5EF4-FFF2-40B4-BE49-F238E27FC236}">
                <a16:creationId xmlns:a16="http://schemas.microsoft.com/office/drawing/2014/main" id="{A8D4C21E-8244-4D51-B824-406737F09C5C}"/>
              </a:ext>
            </a:extLst>
          </p:cNvPr>
          <p:cNvSpPr txBox="1"/>
          <p:nvPr>
            <p:custDataLst>
              <p:tags r:id="rId2"/>
            </p:custDataLst>
          </p:nvPr>
        </p:nvSpPr>
        <p:spPr>
          <a:xfrm>
            <a:off x="1219200" y="1462723"/>
            <a:ext cx="53962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以下不属于无线传输介质的是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1" name="文本框 10">
            <a:extLst>
              <a:ext uri="{FF2B5EF4-FFF2-40B4-BE49-F238E27FC236}">
                <a16:creationId xmlns:a16="http://schemas.microsoft.com/office/drawing/2014/main" id="{EE14C460-3456-437D-A069-6DC650E59E8E}"/>
              </a:ext>
            </a:extLst>
          </p:cNvPr>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微波</a:t>
            </a:r>
          </a:p>
        </p:txBody>
      </p:sp>
      <p:sp>
        <p:nvSpPr>
          <p:cNvPr id="12" name="椭圆 11">
            <a:extLst>
              <a:ext uri="{FF2B5EF4-FFF2-40B4-BE49-F238E27FC236}">
                <a16:creationId xmlns:a16="http://schemas.microsoft.com/office/drawing/2014/main" id="{8FF194FA-98CB-434A-8CEF-4C71108C59E4}"/>
              </a:ext>
            </a:extLst>
          </p:cNvPr>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0B6E2092-A400-4F6D-A275-EC84F394E54D}"/>
              </a:ext>
            </a:extLst>
          </p:cNvPr>
          <p:cNvSpPr txBox="1"/>
          <p:nvPr>
            <p:custDataLst>
              <p:tags r:id="rId5"/>
            </p:custDataLst>
          </p:nvPr>
        </p:nvSpPr>
        <p:spPr>
          <a:xfrm>
            <a:off x="2438400" y="372094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光纤</a:t>
            </a:r>
          </a:p>
        </p:txBody>
      </p:sp>
      <p:sp>
        <p:nvSpPr>
          <p:cNvPr id="14" name="椭圆 13">
            <a:extLst>
              <a:ext uri="{FF2B5EF4-FFF2-40B4-BE49-F238E27FC236}">
                <a16:creationId xmlns:a16="http://schemas.microsoft.com/office/drawing/2014/main" id="{D3864FDA-C2EC-456F-81EB-C4572A388676}"/>
              </a:ext>
            </a:extLst>
          </p:cNvPr>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3BC712C5-5E21-451B-847E-B0A3906782A6}"/>
              </a:ext>
            </a:extLst>
          </p:cNvPr>
          <p:cNvSpPr txBox="1"/>
          <p:nvPr>
            <p:custDataLst>
              <p:tags r:id="rId7"/>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激光</a:t>
            </a:r>
          </a:p>
        </p:txBody>
      </p:sp>
      <p:sp>
        <p:nvSpPr>
          <p:cNvPr id="16" name="椭圆 15">
            <a:extLst>
              <a:ext uri="{FF2B5EF4-FFF2-40B4-BE49-F238E27FC236}">
                <a16:creationId xmlns:a16="http://schemas.microsoft.com/office/drawing/2014/main" id="{E1A4382D-2828-48A1-A468-032F199FD3D3}"/>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2521FDBE-BB3F-4B5D-B5C5-C43D3C3A4316}"/>
              </a:ext>
            </a:extLst>
          </p:cNvPr>
          <p:cNvSpPr txBox="1"/>
          <p:nvPr>
            <p:custDataLst>
              <p:tags r:id="rId9"/>
            </p:custDataLst>
          </p:nvPr>
        </p:nvSpPr>
        <p:spPr>
          <a:xfrm>
            <a:off x="2438400" y="543544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电磁波</a:t>
            </a:r>
          </a:p>
        </p:txBody>
      </p:sp>
      <p:sp>
        <p:nvSpPr>
          <p:cNvPr id="18" name="椭圆 17">
            <a:extLst>
              <a:ext uri="{FF2B5EF4-FFF2-40B4-BE49-F238E27FC236}">
                <a16:creationId xmlns:a16="http://schemas.microsoft.com/office/drawing/2014/main" id="{31FCC63C-948E-4724-B387-9AA5EBC7D1A0}"/>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D789D2F3-E455-448E-B97F-1A7E4DB694CC}"/>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A873D459-983C-428E-A423-33EE80182045}"/>
              </a:ext>
            </a:extLst>
          </p:cNvPr>
          <p:cNvGrpSpPr/>
          <p:nvPr>
            <p:custDataLst>
              <p:tags r:id="rId12"/>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0143AD37-666C-48A2-81B6-566B2361F44E}"/>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F126A0B8-6729-4DF8-973A-E19C70D374A4}"/>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1D031B5B-CF2E-476F-9301-3D27994D6123}"/>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126F0345-8AAB-429C-9596-A0FBF23F02C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D3BEDADA-B290-4EE3-883B-609C4C41A74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38989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D989771-D5CA-4DA1-9922-4B9EF943134A}"/>
              </a:ext>
            </a:extLst>
          </p:cNvPr>
          <p:cNvSpPr>
            <a:spLocks noGrp="1"/>
          </p:cNvSpPr>
          <p:nvPr>
            <p:ph type="sldNum" sz="quarter" idx="12"/>
          </p:nvPr>
        </p:nvSpPr>
        <p:spPr/>
        <p:txBody>
          <a:bodyPr/>
          <a:lstStyle/>
          <a:p>
            <a:fld id="{7AF33C28-A71A-4459-B48B-0CF3BFDAB261}" type="slidenum">
              <a:rPr lang="en-US" altLang="zh-CN" smtClean="0"/>
              <a:pPr/>
              <a:t>64</a:t>
            </a:fld>
            <a:endParaRPr lang="en-US" altLang="zh-CN" dirty="0"/>
          </a:p>
        </p:txBody>
      </p:sp>
      <p:sp>
        <p:nvSpPr>
          <p:cNvPr id="10" name="文本框 9">
            <a:extLst>
              <a:ext uri="{FF2B5EF4-FFF2-40B4-BE49-F238E27FC236}">
                <a16:creationId xmlns:a16="http://schemas.microsoft.com/office/drawing/2014/main" id="{36441444-281C-4F51-A165-24FAFE9E04BE}"/>
              </a:ext>
            </a:extLst>
          </p:cNvPr>
          <p:cNvSpPr txBox="1"/>
          <p:nvPr>
            <p:custDataLst>
              <p:tags r:id="rId2"/>
            </p:custDataLst>
          </p:nvPr>
        </p:nvSpPr>
        <p:spPr>
          <a:xfrm>
            <a:off x="1219200" y="1462723"/>
            <a:ext cx="54756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关于因特网</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下面的说法正确的是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7DCBE43E-2A29-4631-BB13-32BF59963314}"/>
              </a:ext>
            </a:extLst>
          </p:cNvPr>
          <p:cNvSpPr txBox="1"/>
          <p:nvPr>
            <p:custDataLst>
              <p:tags r:id="rId3"/>
            </p:custDataLst>
          </p:nvPr>
        </p:nvSpPr>
        <p:spPr>
          <a:xfrm>
            <a:off x="2438400" y="2863691"/>
            <a:ext cx="448799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互联网</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internet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就是指因特网</a:t>
            </a:r>
          </a:p>
        </p:txBody>
      </p:sp>
      <p:sp>
        <p:nvSpPr>
          <p:cNvPr id="12" name="椭圆 11">
            <a:extLst>
              <a:ext uri="{FF2B5EF4-FFF2-40B4-BE49-F238E27FC236}">
                <a16:creationId xmlns:a16="http://schemas.microsoft.com/office/drawing/2014/main" id="{312B07BF-3F4E-49A7-8C20-F3F846F4046F}"/>
              </a:ext>
            </a:extLst>
          </p:cNvPr>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91C9113A-E176-4344-BA3E-39CE88B9ACF0}"/>
              </a:ext>
            </a:extLst>
          </p:cNvPr>
          <p:cNvSpPr txBox="1"/>
          <p:nvPr>
            <p:custDataLst>
              <p:tags r:id="rId5"/>
            </p:custDataLst>
          </p:nvPr>
        </p:nvSpPr>
        <p:spPr>
          <a:xfrm>
            <a:off x="2438400" y="3720941"/>
            <a:ext cx="82156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新一代因特网使用的</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IPv6</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标准是</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IPv5</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标准的升级与补充</a:t>
            </a:r>
          </a:p>
        </p:txBody>
      </p:sp>
      <p:sp>
        <p:nvSpPr>
          <p:cNvPr id="14" name="椭圆 13">
            <a:extLst>
              <a:ext uri="{FF2B5EF4-FFF2-40B4-BE49-F238E27FC236}">
                <a16:creationId xmlns:a16="http://schemas.microsoft.com/office/drawing/2014/main" id="{6ECFD33C-EB65-4326-9CE6-F965C04B675C}"/>
              </a:ext>
            </a:extLst>
          </p:cNvPr>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550AE58E-8824-402F-B2E4-3AFA7839B9E0}"/>
              </a:ext>
            </a:extLst>
          </p:cNvPr>
          <p:cNvSpPr txBox="1"/>
          <p:nvPr>
            <p:custDataLst>
              <p:tags r:id="rId7"/>
            </p:custDataLst>
          </p:nvPr>
        </p:nvSpPr>
        <p:spPr>
          <a:xfrm>
            <a:off x="2438400" y="4578191"/>
            <a:ext cx="4948492"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因特网的基础协议为</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TCP/IP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协议</a:t>
            </a:r>
          </a:p>
        </p:txBody>
      </p:sp>
      <p:sp>
        <p:nvSpPr>
          <p:cNvPr id="16" name="椭圆 15">
            <a:extLst>
              <a:ext uri="{FF2B5EF4-FFF2-40B4-BE49-F238E27FC236}">
                <a16:creationId xmlns:a16="http://schemas.microsoft.com/office/drawing/2014/main" id="{F84228ED-A2C9-4A70-8C44-B8690149C968}"/>
              </a:ext>
            </a:extLst>
          </p:cNvPr>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1C853F10-D49F-4DF1-B7A6-B91A7673486F}"/>
              </a:ext>
            </a:extLst>
          </p:cNvPr>
          <p:cNvSpPr txBox="1"/>
          <p:nvPr>
            <p:custDataLst>
              <p:tags r:id="rId9"/>
            </p:custDataLst>
          </p:nvPr>
        </p:nvSpPr>
        <p:spPr>
          <a:xfrm>
            <a:off x="2438400" y="5435441"/>
            <a:ext cx="71837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因特网的入网主机有了域名可以不再需要</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地址</a:t>
            </a:r>
          </a:p>
        </p:txBody>
      </p:sp>
      <p:sp>
        <p:nvSpPr>
          <p:cNvPr id="18" name="椭圆 17">
            <a:extLst>
              <a:ext uri="{FF2B5EF4-FFF2-40B4-BE49-F238E27FC236}">
                <a16:creationId xmlns:a16="http://schemas.microsoft.com/office/drawing/2014/main" id="{71F9E69D-B204-45F1-AB71-9F77A046982D}"/>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A8ACF860-140B-4728-9265-6354542D1A2A}"/>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428132AE-4F7B-42F8-A2ED-A18E721B2628}"/>
              </a:ext>
            </a:extLst>
          </p:cNvPr>
          <p:cNvGrpSpPr/>
          <p:nvPr>
            <p:custDataLst>
              <p:tags r:id="rId12"/>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FA6E828B-A735-48C3-B606-A137B347C73C}"/>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721D3995-76AB-46CD-BE5A-53B2DEC40DBC}"/>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CBD84856-F126-49C3-A6AC-07B9CB040DFB}"/>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62990223-CE7D-4C5B-8F4E-65EF4280C817}"/>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63C8E8FD-230D-4797-B404-DF7B3B65F51E}"/>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26256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F612DC5-DB31-4AF7-A840-BD213CE708B8}"/>
              </a:ext>
            </a:extLst>
          </p:cNvPr>
          <p:cNvSpPr>
            <a:spLocks noGrp="1"/>
          </p:cNvSpPr>
          <p:nvPr>
            <p:ph type="sldNum" sz="quarter" idx="12"/>
          </p:nvPr>
        </p:nvSpPr>
        <p:spPr/>
        <p:txBody>
          <a:bodyPr/>
          <a:lstStyle/>
          <a:p>
            <a:fld id="{7AF33C28-A71A-4459-B48B-0CF3BFDAB261}" type="slidenum">
              <a:rPr lang="en-US" altLang="zh-CN" smtClean="0"/>
              <a:pPr/>
              <a:t>65</a:t>
            </a:fld>
            <a:endParaRPr lang="en-US" altLang="zh-CN" dirty="0"/>
          </a:p>
        </p:txBody>
      </p:sp>
      <p:sp>
        <p:nvSpPr>
          <p:cNvPr id="10" name="文本框 9">
            <a:extLst>
              <a:ext uri="{FF2B5EF4-FFF2-40B4-BE49-F238E27FC236}">
                <a16:creationId xmlns:a16="http://schemas.microsoft.com/office/drawing/2014/main" id="{240739AF-E973-4B7B-B4B7-46311CC27AA8}"/>
              </a:ext>
            </a:extLst>
          </p:cNvPr>
          <p:cNvSpPr txBox="1"/>
          <p:nvPr>
            <p:custDataLst>
              <p:tags r:id="rId2"/>
            </p:custDataLst>
          </p:nvPr>
        </p:nvSpPr>
        <p:spPr>
          <a:xfrm>
            <a:off x="1219200" y="1462723"/>
            <a:ext cx="50660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下面关于域名的说法正确的是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B96C2AB4-4B3C-426E-A75F-80E5DCC8BD1C}"/>
              </a:ext>
            </a:extLst>
          </p:cNvPr>
          <p:cNvSpPr txBox="1"/>
          <p:nvPr>
            <p:custDataLst>
              <p:tags r:id="rId3"/>
            </p:custDataLst>
          </p:nvPr>
        </p:nvSpPr>
        <p:spPr>
          <a:xfrm>
            <a:off x="1995028" y="2799884"/>
            <a:ext cx="3253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域名可以自己任意取</a:t>
            </a:r>
          </a:p>
        </p:txBody>
      </p:sp>
      <p:sp>
        <p:nvSpPr>
          <p:cNvPr id="12" name="椭圆 11">
            <a:extLst>
              <a:ext uri="{FF2B5EF4-FFF2-40B4-BE49-F238E27FC236}">
                <a16:creationId xmlns:a16="http://schemas.microsoft.com/office/drawing/2014/main" id="{A5D480C7-D20E-48E0-96FC-C5E141CA64C8}"/>
              </a:ext>
            </a:extLst>
          </p:cNvPr>
          <p:cNvSpPr>
            <a:spLocks noChangeAspect="1"/>
          </p:cNvSpPr>
          <p:nvPr>
            <p:custDataLst>
              <p:tags r:id="rId4"/>
            </p:custDataLst>
          </p:nvPr>
        </p:nvSpPr>
        <p:spPr>
          <a:xfrm>
            <a:off x="1343472" y="270892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5110229D-9875-443F-97A2-2F65EB95D0D8}"/>
              </a:ext>
            </a:extLst>
          </p:cNvPr>
          <p:cNvSpPr txBox="1"/>
          <p:nvPr>
            <p:custDataLst>
              <p:tags r:id="rId5"/>
            </p:custDataLst>
          </p:nvPr>
        </p:nvSpPr>
        <p:spPr>
          <a:xfrm>
            <a:off x="1995028" y="3635543"/>
            <a:ext cx="4243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域名专指一个服务器的名字</a:t>
            </a:r>
          </a:p>
        </p:txBody>
      </p:sp>
      <p:sp>
        <p:nvSpPr>
          <p:cNvPr id="14" name="椭圆 13">
            <a:extLst>
              <a:ext uri="{FF2B5EF4-FFF2-40B4-BE49-F238E27FC236}">
                <a16:creationId xmlns:a16="http://schemas.microsoft.com/office/drawing/2014/main" id="{1358E803-5C2D-415A-8B4F-23BBB5FA3701}"/>
              </a:ext>
            </a:extLst>
          </p:cNvPr>
          <p:cNvSpPr>
            <a:spLocks noChangeAspect="1"/>
          </p:cNvSpPr>
          <p:nvPr>
            <p:custDataLst>
              <p:tags r:id="rId6"/>
            </p:custDataLst>
          </p:nvPr>
        </p:nvSpPr>
        <p:spPr>
          <a:xfrm>
            <a:off x="1343472" y="356617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C333903E-64EF-4EAF-A6D3-02DCC29982D3}"/>
              </a:ext>
            </a:extLst>
          </p:cNvPr>
          <p:cNvSpPr txBox="1"/>
          <p:nvPr>
            <p:custDataLst>
              <p:tags r:id="rId7"/>
            </p:custDataLst>
          </p:nvPr>
        </p:nvSpPr>
        <p:spPr>
          <a:xfrm>
            <a:off x="1982441" y="4456068"/>
            <a:ext cx="59423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域名就是网址</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网址不包括纯粹的</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地址</a:t>
            </a:r>
          </a:p>
        </p:txBody>
      </p:sp>
      <p:sp>
        <p:nvSpPr>
          <p:cNvPr id="16" name="椭圆 15">
            <a:extLst>
              <a:ext uri="{FF2B5EF4-FFF2-40B4-BE49-F238E27FC236}">
                <a16:creationId xmlns:a16="http://schemas.microsoft.com/office/drawing/2014/main" id="{3D157811-9C25-4382-BA0F-23E1BE9C80BA}"/>
              </a:ext>
            </a:extLst>
          </p:cNvPr>
          <p:cNvSpPr>
            <a:spLocks noChangeAspect="1"/>
          </p:cNvSpPr>
          <p:nvPr>
            <p:custDataLst>
              <p:tags r:id="rId8"/>
            </p:custDataLst>
          </p:nvPr>
        </p:nvSpPr>
        <p:spPr>
          <a:xfrm>
            <a:off x="1343472" y="4423420"/>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77794B5D-A43A-411B-81D5-2DCC1ACF532D}"/>
              </a:ext>
            </a:extLst>
          </p:cNvPr>
          <p:cNvSpPr txBox="1"/>
          <p:nvPr>
            <p:custDataLst>
              <p:tags r:id="rId9"/>
            </p:custDataLst>
          </p:nvPr>
        </p:nvSpPr>
        <p:spPr>
          <a:xfrm>
            <a:off x="1907407" y="5283889"/>
            <a:ext cx="9718054"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域名是因特网上一个服务器或一个网络系统的名字</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比如</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163.com</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3F4410F2-B220-4DB2-A684-EA95AC33FFDD}"/>
              </a:ext>
            </a:extLst>
          </p:cNvPr>
          <p:cNvSpPr>
            <a:spLocks noChangeAspect="1"/>
          </p:cNvSpPr>
          <p:nvPr>
            <p:custDataLst>
              <p:tags r:id="rId10"/>
            </p:custDataLst>
          </p:nvPr>
        </p:nvSpPr>
        <p:spPr>
          <a:xfrm>
            <a:off x="1343472" y="528067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F868751F-A1A3-4C72-8312-38206C88AE3E}"/>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ABD2D49D-F716-4A79-B462-FD322D32CE4A}"/>
              </a:ext>
            </a:extLst>
          </p:cNvPr>
          <p:cNvGrpSpPr/>
          <p:nvPr>
            <p:custDataLst>
              <p:tags r:id="rId12"/>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3EB24339-4760-44D4-8E3F-368E799C4027}"/>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40AB5835-057F-46FB-99B4-03F0E515C965}"/>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4CB3BCAE-DB55-4F4A-B7D2-FA4EA9F544F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5B5FE475-2D54-43AF-B3E1-BF4C7D39ADE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9BA8B338-AD70-4CB6-B373-47E062B47A00}"/>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569619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F90FA6-D99A-4CF6-BC10-FE842778466D}"/>
              </a:ext>
            </a:extLst>
          </p:cNvPr>
          <p:cNvSpPr>
            <a:spLocks noGrp="1"/>
          </p:cNvSpPr>
          <p:nvPr>
            <p:ph type="sldNum" sz="quarter" idx="12"/>
          </p:nvPr>
        </p:nvSpPr>
        <p:spPr/>
        <p:txBody>
          <a:bodyPr/>
          <a:lstStyle/>
          <a:p>
            <a:fld id="{7AF33C28-A71A-4459-B48B-0CF3BFDAB261}" type="slidenum">
              <a:rPr lang="en-US" altLang="zh-CN" smtClean="0"/>
              <a:pPr/>
              <a:t>66</a:t>
            </a:fld>
            <a:endParaRPr lang="en-US" altLang="zh-CN" dirty="0"/>
          </a:p>
        </p:txBody>
      </p:sp>
      <p:sp>
        <p:nvSpPr>
          <p:cNvPr id="10" name="文本框 9">
            <a:extLst>
              <a:ext uri="{FF2B5EF4-FFF2-40B4-BE49-F238E27FC236}">
                <a16:creationId xmlns:a16="http://schemas.microsoft.com/office/drawing/2014/main" id="{7B8A7CAF-AA40-44EB-8E3E-956AEC030300}"/>
              </a:ext>
            </a:extLst>
          </p:cNvPr>
          <p:cNvSpPr txBox="1"/>
          <p:nvPr>
            <p:custDataLst>
              <p:tags r:id="rId2"/>
            </p:custDataLst>
          </p:nvPr>
        </p:nvSpPr>
        <p:spPr>
          <a:xfrm>
            <a:off x="1219200" y="1462723"/>
            <a:ext cx="56724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HTML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下面哪种说法正确的是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50C21AC1-42C7-45EC-B18B-9FC03F1777D3}"/>
              </a:ext>
            </a:extLst>
          </p:cNvPr>
          <p:cNvSpPr txBox="1"/>
          <p:nvPr>
            <p:custDataLst>
              <p:tags r:id="rId3"/>
            </p:custDataLst>
          </p:nvPr>
        </p:nvSpPr>
        <p:spPr>
          <a:xfrm>
            <a:off x="2438400" y="2863691"/>
            <a:ext cx="38595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HTML</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不能编写动态网页</a:t>
            </a:r>
          </a:p>
        </p:txBody>
      </p:sp>
      <p:sp>
        <p:nvSpPr>
          <p:cNvPr id="12" name="椭圆 11">
            <a:extLst>
              <a:ext uri="{FF2B5EF4-FFF2-40B4-BE49-F238E27FC236}">
                <a16:creationId xmlns:a16="http://schemas.microsoft.com/office/drawing/2014/main" id="{D1B3BDEA-6A62-4C36-B3CF-40BEE6D15D40}"/>
              </a:ext>
            </a:extLst>
          </p:cNvPr>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F38D1B4C-EF25-4896-8279-4666B33187AF}"/>
              </a:ext>
            </a:extLst>
          </p:cNvPr>
          <p:cNvSpPr txBox="1"/>
          <p:nvPr>
            <p:custDataLst>
              <p:tags r:id="rId5"/>
            </p:custDataLst>
          </p:nvPr>
        </p:nvSpPr>
        <p:spPr>
          <a:xfrm>
            <a:off x="2438400" y="3720941"/>
            <a:ext cx="45199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HTML</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全称为超文本标记语言</a:t>
            </a:r>
          </a:p>
        </p:txBody>
      </p:sp>
      <p:sp>
        <p:nvSpPr>
          <p:cNvPr id="14" name="椭圆 13">
            <a:extLst>
              <a:ext uri="{FF2B5EF4-FFF2-40B4-BE49-F238E27FC236}">
                <a16:creationId xmlns:a16="http://schemas.microsoft.com/office/drawing/2014/main" id="{E207986C-BD10-4CB6-9BFE-0B124B119962}"/>
              </a:ext>
            </a:extLst>
          </p:cNvPr>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914675EE-B262-437F-BDFC-6D1E1CBA506D}"/>
              </a:ext>
            </a:extLst>
          </p:cNvPr>
          <p:cNvSpPr txBox="1"/>
          <p:nvPr>
            <p:custDataLst>
              <p:tags r:id="rId7"/>
            </p:custDataLst>
          </p:nvPr>
        </p:nvSpPr>
        <p:spPr>
          <a:xfrm>
            <a:off x="2438400" y="4578191"/>
            <a:ext cx="84823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HTML</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实现了文本、图形、声音乃至视频信息的统一编码</a:t>
            </a:r>
          </a:p>
        </p:txBody>
      </p:sp>
      <p:sp>
        <p:nvSpPr>
          <p:cNvPr id="16" name="椭圆 15">
            <a:extLst>
              <a:ext uri="{FF2B5EF4-FFF2-40B4-BE49-F238E27FC236}">
                <a16:creationId xmlns:a16="http://schemas.microsoft.com/office/drawing/2014/main" id="{29697A76-F94D-43F6-BD0F-518F8E38142E}"/>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5913BED7-E94E-4EA3-A34B-CBE6C6961DF0}"/>
              </a:ext>
            </a:extLst>
          </p:cNvPr>
          <p:cNvSpPr txBox="1"/>
          <p:nvPr>
            <p:custDataLst>
              <p:tags r:id="rId9"/>
            </p:custDataLst>
          </p:nvPr>
        </p:nvSpPr>
        <p:spPr>
          <a:xfrm>
            <a:off x="2438400" y="5435441"/>
            <a:ext cx="466121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Flash</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动画都是由</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HTML</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编写的</a:t>
            </a:r>
          </a:p>
        </p:txBody>
      </p:sp>
      <p:sp>
        <p:nvSpPr>
          <p:cNvPr id="18" name="椭圆 17">
            <a:extLst>
              <a:ext uri="{FF2B5EF4-FFF2-40B4-BE49-F238E27FC236}">
                <a16:creationId xmlns:a16="http://schemas.microsoft.com/office/drawing/2014/main" id="{9E2AF78C-0054-4911-B673-E9EA719683EB}"/>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3E29F780-D2BF-4288-B0FE-3D4D68215F4E}"/>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6D341DB3-9139-41F4-8129-F89CA88B0082}"/>
              </a:ext>
            </a:extLst>
          </p:cNvPr>
          <p:cNvGrpSpPr/>
          <p:nvPr>
            <p:custDataLst>
              <p:tags r:id="rId12"/>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E7EB6359-AD15-43F1-8BEF-BD5BBD2A0D72}"/>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949B801D-0FA8-4E00-AAE2-7C7AB211AEB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941ADCC3-689B-483E-91B9-1C2518F0DD4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87EB4769-11DD-4B00-B3C1-CC0FA91206D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41E45EE8-F3F8-4E45-9750-1B2DB18E4F38}"/>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473991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CB78628-5476-47F6-A63D-D6256A5CDEDF}"/>
              </a:ext>
            </a:extLst>
          </p:cNvPr>
          <p:cNvSpPr>
            <a:spLocks noGrp="1"/>
          </p:cNvSpPr>
          <p:nvPr>
            <p:ph type="sldNum" sz="quarter" idx="12"/>
          </p:nvPr>
        </p:nvSpPr>
        <p:spPr/>
        <p:txBody>
          <a:bodyPr/>
          <a:lstStyle/>
          <a:p>
            <a:fld id="{7AF33C28-A71A-4459-B48B-0CF3BFDAB261}" type="slidenum">
              <a:rPr lang="en-US" altLang="zh-CN" smtClean="0"/>
              <a:pPr/>
              <a:t>67</a:t>
            </a:fld>
            <a:endParaRPr lang="en-US" altLang="zh-CN" dirty="0"/>
          </a:p>
        </p:txBody>
      </p:sp>
      <p:sp>
        <p:nvSpPr>
          <p:cNvPr id="10" name="文本框 9">
            <a:extLst>
              <a:ext uri="{FF2B5EF4-FFF2-40B4-BE49-F238E27FC236}">
                <a16:creationId xmlns:a16="http://schemas.microsoft.com/office/drawing/2014/main" id="{9054B119-CF92-46A3-93F2-7F8651989473}"/>
              </a:ext>
            </a:extLst>
          </p:cNvPr>
          <p:cNvSpPr txBox="1"/>
          <p:nvPr>
            <p:custDataLst>
              <p:tags r:id="rId2"/>
            </p:custDataLst>
          </p:nvPr>
        </p:nvSpPr>
        <p:spPr>
          <a:xfrm>
            <a:off x="1219200" y="1462723"/>
            <a:ext cx="8025957"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将文件从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FTP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服务器端传输到客户机的过程称为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1" name="文本框 10">
            <a:extLst>
              <a:ext uri="{FF2B5EF4-FFF2-40B4-BE49-F238E27FC236}">
                <a16:creationId xmlns:a16="http://schemas.microsoft.com/office/drawing/2014/main" id="{656A446D-D4EC-4645-92B9-FC7AB812CBB4}"/>
              </a:ext>
            </a:extLst>
          </p:cNvPr>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上传</a:t>
            </a:r>
          </a:p>
        </p:txBody>
      </p:sp>
      <p:sp>
        <p:nvSpPr>
          <p:cNvPr id="12" name="椭圆 11">
            <a:extLst>
              <a:ext uri="{FF2B5EF4-FFF2-40B4-BE49-F238E27FC236}">
                <a16:creationId xmlns:a16="http://schemas.microsoft.com/office/drawing/2014/main" id="{6C9F1D4C-8061-433C-8C7D-400E90FB26C5}"/>
              </a:ext>
            </a:extLst>
          </p:cNvPr>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21AD7191-B256-4EBA-A626-0CA4AC552A40}"/>
              </a:ext>
            </a:extLst>
          </p:cNvPr>
          <p:cNvSpPr txBox="1"/>
          <p:nvPr>
            <p:custDataLst>
              <p:tags r:id="rId5"/>
            </p:custDataLst>
          </p:nvPr>
        </p:nvSpPr>
        <p:spPr>
          <a:xfrm>
            <a:off x="2438400" y="372094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下载</a:t>
            </a:r>
          </a:p>
        </p:txBody>
      </p:sp>
      <p:sp>
        <p:nvSpPr>
          <p:cNvPr id="14" name="椭圆 13">
            <a:extLst>
              <a:ext uri="{FF2B5EF4-FFF2-40B4-BE49-F238E27FC236}">
                <a16:creationId xmlns:a16="http://schemas.microsoft.com/office/drawing/2014/main" id="{E0127AA0-E213-433D-9CBD-403295C667D9}"/>
              </a:ext>
            </a:extLst>
          </p:cNvPr>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F3E7F308-376A-4A61-A98A-9BEF163E6AB9}"/>
              </a:ext>
            </a:extLst>
          </p:cNvPr>
          <p:cNvSpPr txBox="1"/>
          <p:nvPr>
            <p:custDataLst>
              <p:tags r:id="rId7"/>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浏览</a:t>
            </a:r>
          </a:p>
        </p:txBody>
      </p:sp>
      <p:sp>
        <p:nvSpPr>
          <p:cNvPr id="16" name="椭圆 15">
            <a:extLst>
              <a:ext uri="{FF2B5EF4-FFF2-40B4-BE49-F238E27FC236}">
                <a16:creationId xmlns:a16="http://schemas.microsoft.com/office/drawing/2014/main" id="{3752FA9D-3CD4-40B6-B6C0-7447D5081C4F}"/>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FFC5DBD6-7E53-49DA-A02A-441457220C6B}"/>
              </a:ext>
            </a:extLst>
          </p:cNvPr>
          <p:cNvSpPr txBox="1"/>
          <p:nvPr>
            <p:custDataLst>
              <p:tags r:id="rId9"/>
            </p:custDataLst>
          </p:nvPr>
        </p:nvSpPr>
        <p:spPr>
          <a:xfrm>
            <a:off x="2438400" y="543544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即时通讯</a:t>
            </a:r>
          </a:p>
        </p:txBody>
      </p:sp>
      <p:sp>
        <p:nvSpPr>
          <p:cNvPr id="18" name="椭圆 17">
            <a:extLst>
              <a:ext uri="{FF2B5EF4-FFF2-40B4-BE49-F238E27FC236}">
                <a16:creationId xmlns:a16="http://schemas.microsoft.com/office/drawing/2014/main" id="{4F34BCF8-427C-4437-85A0-A2EB122B1540}"/>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9C65D56A-8C2C-4851-81F0-391895B2BCE7}"/>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4657485B-49FB-4F1C-948A-75C38A2A434D}"/>
              </a:ext>
            </a:extLst>
          </p:cNvPr>
          <p:cNvGrpSpPr/>
          <p:nvPr>
            <p:custDataLst>
              <p:tags r:id="rId12"/>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F6A5F7EA-9735-4D2A-80C9-45A3D3C53E56}"/>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FD6514EB-A7E1-4A58-8CB6-C9C92DE1D510}"/>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2D362062-D739-4A7F-8D1E-7485FA4D533A}"/>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1E69E504-5C97-4B13-91D6-722018078FA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BCEFD2F2-CAF8-4DE1-B112-D3293A4C3DEB}"/>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57324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62F894-DD16-4ED2-9C23-F8D4E5029932}"/>
              </a:ext>
            </a:extLst>
          </p:cNvPr>
          <p:cNvSpPr>
            <a:spLocks noGrp="1"/>
          </p:cNvSpPr>
          <p:nvPr>
            <p:ph type="sldNum" sz="quarter" idx="12"/>
          </p:nvPr>
        </p:nvSpPr>
        <p:spPr/>
        <p:txBody>
          <a:bodyPr/>
          <a:lstStyle/>
          <a:p>
            <a:fld id="{7AF33C28-A71A-4459-B48B-0CF3BFDAB261}" type="slidenum">
              <a:rPr lang="en-US" altLang="zh-CN" smtClean="0"/>
              <a:pPr/>
              <a:t>68</a:t>
            </a:fld>
            <a:endParaRPr lang="en-US" altLang="zh-CN" dirty="0"/>
          </a:p>
        </p:txBody>
      </p:sp>
      <p:sp>
        <p:nvSpPr>
          <p:cNvPr id="10" name="文本框 9">
            <a:extLst>
              <a:ext uri="{FF2B5EF4-FFF2-40B4-BE49-F238E27FC236}">
                <a16:creationId xmlns:a16="http://schemas.microsoft.com/office/drawing/2014/main" id="{A5528C20-3338-4481-A88A-64DA5EB209EF}"/>
              </a:ext>
            </a:extLst>
          </p:cNvPr>
          <p:cNvSpPr txBox="1"/>
          <p:nvPr>
            <p:custDataLst>
              <p:tags r:id="rId2"/>
            </p:custDataLst>
          </p:nvPr>
        </p:nvSpPr>
        <p:spPr>
          <a:xfrm>
            <a:off x="1219200" y="1462723"/>
            <a:ext cx="84474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在因特网体协结构中</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下列属于应用层协议的一组是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1" name="文本框 10">
            <a:extLst>
              <a:ext uri="{FF2B5EF4-FFF2-40B4-BE49-F238E27FC236}">
                <a16:creationId xmlns:a16="http://schemas.microsoft.com/office/drawing/2014/main" id="{DB395200-4094-45B1-B2C2-F2A856194957}"/>
              </a:ext>
            </a:extLst>
          </p:cNvPr>
          <p:cNvSpPr txBox="1"/>
          <p:nvPr>
            <p:custDataLst>
              <p:tags r:id="rId3"/>
            </p:custDataLst>
          </p:nvPr>
        </p:nvSpPr>
        <p:spPr>
          <a:xfrm>
            <a:off x="2438400" y="2861310"/>
            <a:ext cx="4233664"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SMTP, HTTP, FTP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A4E1E4B9-4C63-45C3-8FD3-02C81E88EFE2}"/>
              </a:ext>
            </a:extLst>
          </p:cNvPr>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CAC94420-9560-407F-8743-BCF3F077C54C}"/>
              </a:ext>
            </a:extLst>
          </p:cNvPr>
          <p:cNvSpPr txBox="1"/>
          <p:nvPr>
            <p:custDataLst>
              <p:tags r:id="rId5"/>
            </p:custDataLst>
          </p:nvPr>
        </p:nvSpPr>
        <p:spPr>
          <a:xfrm>
            <a:off x="2438400" y="3718560"/>
            <a:ext cx="3873624"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IP, ARP, SMTP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6EF4077D-FE12-46F8-9B29-61AC7B4DD33C}"/>
              </a:ext>
            </a:extLst>
          </p:cNvPr>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F8BC17BD-BF1F-42CF-9C59-49DD7F6B0829}"/>
              </a:ext>
            </a:extLst>
          </p:cNvPr>
          <p:cNvSpPr txBox="1"/>
          <p:nvPr>
            <p:custDataLst>
              <p:tags r:id="rId7"/>
            </p:custDataLst>
          </p:nvPr>
        </p:nvSpPr>
        <p:spPr>
          <a:xfrm>
            <a:off x="2438400" y="4578191"/>
            <a:ext cx="3153544"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TCP, UDP, HTTP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椭圆 15">
            <a:extLst>
              <a:ext uri="{FF2B5EF4-FFF2-40B4-BE49-F238E27FC236}">
                <a16:creationId xmlns:a16="http://schemas.microsoft.com/office/drawing/2014/main" id="{74CF86EF-5B12-4114-A8B5-3F075692F06E}"/>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B5EC1151-50BC-467C-8CBB-AE87333D294C}"/>
              </a:ext>
            </a:extLst>
          </p:cNvPr>
          <p:cNvSpPr txBox="1"/>
          <p:nvPr>
            <p:custDataLst>
              <p:tags r:id="rId9"/>
            </p:custDataLst>
          </p:nvPr>
        </p:nvSpPr>
        <p:spPr>
          <a:xfrm>
            <a:off x="2438400" y="5435441"/>
            <a:ext cx="2721496"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FTP, TCP, UDP</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D4BDF298-48B4-4DDF-804A-D1F6836DBEA0}"/>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A57D365F-BF8A-4D5A-87FC-20541E703EE5}"/>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8C695E02-07B5-47A8-990E-E283D34A798E}"/>
              </a:ext>
            </a:extLst>
          </p:cNvPr>
          <p:cNvGrpSpPr/>
          <p:nvPr>
            <p:custDataLst>
              <p:tags r:id="rId12"/>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27DC999F-9793-4B31-A6C4-AEC8A598D918}"/>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2F7B6163-67A3-4C4C-B5BE-FF6C63A9E249}"/>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8F6A82E1-8E2D-473E-A6FA-57B2E6E11A4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DC82EAEF-1052-4739-8E0E-AE8A84D9AA74}"/>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7DA7484D-52F1-42AA-B1B0-85D6E0E0BEEF}"/>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086651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C53C9D-D5C3-473D-9AB1-D143752B4D15}"/>
              </a:ext>
            </a:extLst>
          </p:cNvPr>
          <p:cNvSpPr>
            <a:spLocks noGrp="1"/>
          </p:cNvSpPr>
          <p:nvPr>
            <p:ph type="sldNum" sz="quarter" idx="12"/>
          </p:nvPr>
        </p:nvSpPr>
        <p:spPr/>
        <p:txBody>
          <a:bodyPr/>
          <a:lstStyle/>
          <a:p>
            <a:fld id="{7AF33C28-A71A-4459-B48B-0CF3BFDAB261}" type="slidenum">
              <a:rPr lang="en-US" altLang="zh-CN" smtClean="0"/>
              <a:pPr/>
              <a:t>69</a:t>
            </a:fld>
            <a:endParaRPr lang="en-US" altLang="zh-CN" dirty="0"/>
          </a:p>
        </p:txBody>
      </p:sp>
      <p:sp>
        <p:nvSpPr>
          <p:cNvPr id="10" name="文本框 9">
            <a:extLst>
              <a:ext uri="{FF2B5EF4-FFF2-40B4-BE49-F238E27FC236}">
                <a16:creationId xmlns:a16="http://schemas.microsoft.com/office/drawing/2014/main" id="{DBEDB69B-1979-4CF7-B832-C0B67D4239B6}"/>
              </a:ext>
            </a:extLst>
          </p:cNvPr>
          <p:cNvSpPr txBox="1"/>
          <p:nvPr>
            <p:custDataLst>
              <p:tags r:id="rId2"/>
            </p:custDataLst>
          </p:nvPr>
        </p:nvSpPr>
        <p:spPr>
          <a:xfrm>
            <a:off x="1219200" y="1462723"/>
            <a:ext cx="4314381"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9.</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匿名</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FTP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服务的含义是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1" name="文本框 10">
            <a:extLst>
              <a:ext uri="{FF2B5EF4-FFF2-40B4-BE49-F238E27FC236}">
                <a16:creationId xmlns:a16="http://schemas.microsoft.com/office/drawing/2014/main" id="{BDBC8E61-2A1D-4E0D-812C-30D12946238A}"/>
              </a:ext>
            </a:extLst>
          </p:cNvPr>
          <p:cNvSpPr txBox="1"/>
          <p:nvPr>
            <p:custDataLst>
              <p:tags r:id="rId3"/>
            </p:custDataLst>
          </p:nvPr>
        </p:nvSpPr>
        <p:spPr>
          <a:xfrm>
            <a:off x="2438400" y="2863691"/>
            <a:ext cx="30022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只能上传</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不能下载</a:t>
            </a:r>
          </a:p>
        </p:txBody>
      </p:sp>
      <p:sp>
        <p:nvSpPr>
          <p:cNvPr id="12" name="椭圆 11">
            <a:extLst>
              <a:ext uri="{FF2B5EF4-FFF2-40B4-BE49-F238E27FC236}">
                <a16:creationId xmlns:a16="http://schemas.microsoft.com/office/drawing/2014/main" id="{473EF247-2DBB-43AD-9DA0-197574246655}"/>
              </a:ext>
            </a:extLst>
          </p:cNvPr>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A46CC268-8F07-4511-B50E-1E8F4B52F282}"/>
              </a:ext>
            </a:extLst>
          </p:cNvPr>
          <p:cNvSpPr txBox="1"/>
          <p:nvPr>
            <p:custDataLst>
              <p:tags r:id="rId5"/>
            </p:custDataLst>
          </p:nvPr>
        </p:nvSpPr>
        <p:spPr>
          <a:xfrm>
            <a:off x="2438400" y="3720941"/>
            <a:ext cx="7864032"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允许没有授权帐号的用户登录</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FTP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服务器</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并下载文件</a:t>
            </a:r>
          </a:p>
        </p:txBody>
      </p:sp>
      <p:sp>
        <p:nvSpPr>
          <p:cNvPr id="14" name="椭圆 13">
            <a:extLst>
              <a:ext uri="{FF2B5EF4-FFF2-40B4-BE49-F238E27FC236}">
                <a16:creationId xmlns:a16="http://schemas.microsoft.com/office/drawing/2014/main" id="{51BAD364-BF04-45E9-B672-66106D5CBB96}"/>
              </a:ext>
            </a:extLst>
          </p:cNvPr>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BD927211-7198-4A9C-A9D7-DF1AFA40A5F9}"/>
              </a:ext>
            </a:extLst>
          </p:cNvPr>
          <p:cNvSpPr txBox="1"/>
          <p:nvPr>
            <p:custDataLst>
              <p:tags r:id="rId7"/>
            </p:custDataLst>
          </p:nvPr>
        </p:nvSpPr>
        <p:spPr>
          <a:xfrm>
            <a:off x="2438400" y="4578191"/>
            <a:ext cx="7533832"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有授权账号的用户才能登录</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FTP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服务器</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并下载文件</a:t>
            </a:r>
          </a:p>
        </p:txBody>
      </p:sp>
      <p:sp>
        <p:nvSpPr>
          <p:cNvPr id="16" name="椭圆 15">
            <a:extLst>
              <a:ext uri="{FF2B5EF4-FFF2-40B4-BE49-F238E27FC236}">
                <a16:creationId xmlns:a16="http://schemas.microsoft.com/office/drawing/2014/main" id="{97FF3C4E-F15D-46F5-9F92-91A454768B65}"/>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9426A481-91FC-43B1-AE85-D43696237057}"/>
              </a:ext>
            </a:extLst>
          </p:cNvPr>
          <p:cNvSpPr txBox="1"/>
          <p:nvPr>
            <p:custDataLst>
              <p:tags r:id="rId9"/>
            </p:custDataLst>
          </p:nvPr>
        </p:nvSpPr>
        <p:spPr>
          <a:xfrm>
            <a:off x="2438400" y="5435441"/>
            <a:ext cx="539686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Internet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上隐藏地址的</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FTP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服务器</a:t>
            </a:r>
          </a:p>
        </p:txBody>
      </p:sp>
      <p:sp>
        <p:nvSpPr>
          <p:cNvPr id="18" name="椭圆 17">
            <a:extLst>
              <a:ext uri="{FF2B5EF4-FFF2-40B4-BE49-F238E27FC236}">
                <a16:creationId xmlns:a16="http://schemas.microsoft.com/office/drawing/2014/main" id="{F8756EB1-0FC9-4C64-BB0D-F39C58DFFC49}"/>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83F4077D-F791-4857-99C2-4F3981ECC462}"/>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B754DEF0-476E-4F82-B22D-4D2DD3E5AC2C}"/>
              </a:ext>
            </a:extLst>
          </p:cNvPr>
          <p:cNvGrpSpPr/>
          <p:nvPr>
            <p:custDataLst>
              <p:tags r:id="rId12"/>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A9C3E9F6-14EF-44E1-BFBA-41263C13E6F3}"/>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B937C3A4-6350-4D16-A744-0F82927FB4FE}"/>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074815B6-E861-4B29-9720-F6C6538E46F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770354C2-5937-42E9-99D7-7E811A5AE68F}"/>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0B995699-898C-44D9-9E7B-1AC64DDF419A}"/>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184717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012982" y="44141"/>
            <a:ext cx="8151652" cy="563563"/>
          </a:xfrm>
        </p:spPr>
        <p:txBody>
          <a:bodyPr>
            <a:normAutofit fontScale="90000"/>
          </a:bodyPr>
          <a:lstStyle/>
          <a:p>
            <a:r>
              <a:rPr lang="en-US" altLang="zh-CN" dirty="0">
                <a:solidFill>
                  <a:schemeClr val="bg2">
                    <a:lumMod val="20000"/>
                    <a:lumOff val="80000"/>
                  </a:schemeClr>
                </a:solidFill>
                <a:ea typeface="宋体" panose="02010600030101010101" pitchFamily="2" charset="-122"/>
              </a:rPr>
              <a:t>7.1  </a:t>
            </a:r>
            <a:r>
              <a:rPr lang="zh-CN" altLang="zh-CN" dirty="0">
                <a:solidFill>
                  <a:schemeClr val="bg2">
                    <a:lumMod val="20000"/>
                    <a:lumOff val="80000"/>
                  </a:schemeClr>
                </a:solidFill>
                <a:ea typeface="宋体" panose="02010600030101010101" pitchFamily="2" charset="-122"/>
              </a:rPr>
              <a:t>网络基础</a:t>
            </a:r>
            <a:endParaRPr lang="en-US" altLang="zh-CN" sz="2000" dirty="0">
              <a:solidFill>
                <a:schemeClr val="bg2">
                  <a:lumMod val="20000"/>
                  <a:lumOff val="80000"/>
                </a:schemeClr>
              </a:solidFill>
              <a:ea typeface="宋体" panose="02010600030101010101" pitchFamily="2" charset="-122"/>
            </a:endParaRPr>
          </a:p>
        </p:txBody>
      </p:sp>
      <p:grpSp>
        <p:nvGrpSpPr>
          <p:cNvPr id="91156" name="Group 20"/>
          <p:cNvGrpSpPr>
            <a:grpSpLocks/>
          </p:cNvGrpSpPr>
          <p:nvPr/>
        </p:nvGrpSpPr>
        <p:grpSpPr bwMode="auto">
          <a:xfrm>
            <a:off x="2667000" y="3352810"/>
            <a:ext cx="2286000" cy="2667001"/>
            <a:chOff x="720" y="2112"/>
            <a:chExt cx="1440" cy="1680"/>
          </a:xfrm>
        </p:grpSpPr>
        <p:sp>
          <p:nvSpPr>
            <p:cNvPr id="91141" name="AutoShape 5"/>
            <p:cNvSpPr>
              <a:spLocks noChangeArrowheads="1"/>
            </p:cNvSpPr>
            <p:nvPr/>
          </p:nvSpPr>
          <p:spPr bwMode="auto">
            <a:xfrm>
              <a:off x="720" y="2112"/>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latin typeface="Verdana" panose="020B0604030504040204" pitchFamily="34" charset="0"/>
              </a:endParaRPr>
            </a:p>
          </p:txBody>
        </p:sp>
        <p:sp>
          <p:nvSpPr>
            <p:cNvPr id="91142" name="Text Box 6"/>
            <p:cNvSpPr txBox="1">
              <a:spLocks noChangeArrowheads="1"/>
            </p:cNvSpPr>
            <p:nvPr/>
          </p:nvSpPr>
          <p:spPr bwMode="auto">
            <a:xfrm>
              <a:off x="780" y="2238"/>
              <a:ext cx="1284" cy="1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zh-CN" sz="2400" dirty="0"/>
                <a:t>网络硬件</a:t>
              </a:r>
              <a:endParaRPr lang="en-US" altLang="zh-CN" sz="2400" dirty="0"/>
            </a:p>
            <a:p>
              <a:pPr marL="285744" indent="-285744" eaLnBrk="0" hangingPunct="0">
                <a:lnSpc>
                  <a:spcPct val="150000"/>
                </a:lnSpc>
                <a:buFont typeface="Arial" panose="020B0604020202020204" pitchFamily="34" charset="0"/>
                <a:buChar char="•"/>
              </a:pPr>
              <a:r>
                <a:rPr lang="zh-CN" altLang="zh-CN" dirty="0"/>
                <a:t>各类计算机</a:t>
              </a:r>
              <a:endParaRPr lang="en-US" altLang="zh-CN" dirty="0"/>
            </a:p>
            <a:p>
              <a:pPr marL="285744" indent="-285744" eaLnBrk="0" hangingPunct="0">
                <a:lnSpc>
                  <a:spcPct val="150000"/>
                </a:lnSpc>
                <a:buFont typeface="Arial" panose="020B0604020202020204" pitchFamily="34" charset="0"/>
                <a:buChar char="•"/>
              </a:pPr>
              <a:r>
                <a:rPr lang="zh-CN" altLang="zh-CN" dirty="0"/>
                <a:t>外部</a:t>
              </a:r>
              <a:r>
                <a:rPr lang="zh-CN" altLang="en-US" dirty="0"/>
                <a:t>终端</a:t>
              </a:r>
              <a:endParaRPr lang="en-US" altLang="zh-CN" dirty="0"/>
            </a:p>
            <a:p>
              <a:pPr marL="285744" indent="-285744" eaLnBrk="0" hangingPunct="0">
                <a:lnSpc>
                  <a:spcPct val="150000"/>
                </a:lnSpc>
                <a:buFont typeface="Arial" panose="020B0604020202020204" pitchFamily="34" charset="0"/>
                <a:buChar char="•"/>
              </a:pPr>
              <a:r>
                <a:rPr lang="zh-CN" altLang="zh-CN" dirty="0"/>
                <a:t>传输介质</a:t>
              </a:r>
              <a:endParaRPr lang="en-US" altLang="zh-CN" dirty="0"/>
            </a:p>
            <a:p>
              <a:pPr marL="285744" indent="-285744" eaLnBrk="0" hangingPunct="0">
                <a:lnSpc>
                  <a:spcPct val="150000"/>
                </a:lnSpc>
                <a:buFont typeface="Arial" panose="020B0604020202020204" pitchFamily="34" charset="0"/>
                <a:buChar char="•"/>
              </a:pPr>
              <a:r>
                <a:rPr lang="zh-CN" altLang="en-US" dirty="0"/>
                <a:t>通讯</a:t>
              </a:r>
              <a:r>
                <a:rPr lang="zh-CN" altLang="zh-CN" dirty="0"/>
                <a:t>设备</a:t>
              </a:r>
              <a:endParaRPr lang="en-US" altLang="zh-CN" dirty="0"/>
            </a:p>
          </p:txBody>
        </p:sp>
      </p:grpSp>
      <p:sp>
        <p:nvSpPr>
          <p:cNvPr id="91143" name="Freeform 7"/>
          <p:cNvSpPr>
            <a:spLocks/>
          </p:cNvSpPr>
          <p:nvPr/>
        </p:nvSpPr>
        <p:spPr bwMode="gray">
          <a:xfrm>
            <a:off x="4746625" y="3255979"/>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91144" name="AutoShape 8"/>
          <p:cNvSpPr>
            <a:spLocks noChangeAspect="1" noChangeArrowheads="1" noTextEdit="1"/>
          </p:cNvSpPr>
          <p:nvPr/>
        </p:nvSpPr>
        <p:spPr bwMode="gray">
          <a:xfrm flipH="1">
            <a:off x="6392878" y="3252788"/>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91158" name="Group 22"/>
          <p:cNvGrpSpPr>
            <a:grpSpLocks/>
          </p:cNvGrpSpPr>
          <p:nvPr/>
        </p:nvGrpSpPr>
        <p:grpSpPr bwMode="auto">
          <a:xfrm>
            <a:off x="4223792" y="1392709"/>
            <a:ext cx="3960440" cy="1745779"/>
            <a:chOff x="1920" y="1026"/>
            <a:chExt cx="1889" cy="1009"/>
          </a:xfrm>
        </p:grpSpPr>
        <p:grpSp>
          <p:nvGrpSpPr>
            <p:cNvPr id="91146" name="Group 10"/>
            <p:cNvGrpSpPr>
              <a:grpSpLocks/>
            </p:cNvGrpSpPr>
            <p:nvPr/>
          </p:nvGrpSpPr>
          <p:grpSpPr bwMode="auto">
            <a:xfrm>
              <a:off x="1920" y="1026"/>
              <a:ext cx="1889" cy="1009"/>
              <a:chOff x="1997" y="1314"/>
              <a:chExt cx="1889" cy="1009"/>
            </a:xfrm>
          </p:grpSpPr>
          <p:grpSp>
            <p:nvGrpSpPr>
              <p:cNvPr id="91147" name="Group 11"/>
              <p:cNvGrpSpPr>
                <a:grpSpLocks/>
              </p:cNvGrpSpPr>
              <p:nvPr/>
            </p:nvGrpSpPr>
            <p:grpSpPr bwMode="auto">
              <a:xfrm>
                <a:off x="1997" y="1404"/>
                <a:ext cx="1889" cy="919"/>
                <a:chOff x="1973" y="1027"/>
                <a:chExt cx="1926" cy="937"/>
              </a:xfrm>
            </p:grpSpPr>
            <p:sp>
              <p:nvSpPr>
                <p:cNvPr id="91148" name="Oval 12"/>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9" name="Oval 13"/>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1150"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1151"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1152"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1153" name="Oval 17"/>
              <p:cNvSpPr>
                <a:spLocks noChangeArrowheads="1"/>
              </p:cNvSpPr>
              <p:nvPr/>
            </p:nvSpPr>
            <p:spPr bwMode="gray">
              <a:xfrm>
                <a:off x="2199" y="1411"/>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91154" name="Text Box 18"/>
            <p:cNvSpPr txBox="1">
              <a:spLocks noChangeArrowheads="1"/>
            </p:cNvSpPr>
            <p:nvPr/>
          </p:nvSpPr>
          <p:spPr bwMode="auto">
            <a:xfrm>
              <a:off x="2279" y="1332"/>
              <a:ext cx="110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zh-CN" sz="2400" dirty="0"/>
                <a:t>网络系统</a:t>
              </a:r>
              <a:r>
                <a:rPr lang="zh-CN" altLang="en-US" sz="2400" dirty="0"/>
                <a:t>组成</a:t>
              </a:r>
              <a:endParaRPr lang="en-US" altLang="zh-CN" sz="2400" dirty="0">
                <a:solidFill>
                  <a:srgbClr val="000000"/>
                </a:solidFill>
                <a:ea typeface="宋体" panose="02010600030101010101" pitchFamily="2" charset="-122"/>
              </a:endParaRPr>
            </a:p>
          </p:txBody>
        </p:sp>
      </p:grpSp>
      <p:grpSp>
        <p:nvGrpSpPr>
          <p:cNvPr id="91157" name="Group 21"/>
          <p:cNvGrpSpPr>
            <a:grpSpLocks/>
          </p:cNvGrpSpPr>
          <p:nvPr/>
        </p:nvGrpSpPr>
        <p:grpSpPr bwMode="auto">
          <a:xfrm>
            <a:off x="7086600" y="3352801"/>
            <a:ext cx="2286000" cy="2667000"/>
            <a:chOff x="3504" y="2112"/>
            <a:chExt cx="1440" cy="1680"/>
          </a:xfrm>
        </p:grpSpPr>
        <p:sp>
          <p:nvSpPr>
            <p:cNvPr id="91139" name="AutoShape 3"/>
            <p:cNvSpPr>
              <a:spLocks noChangeArrowheads="1"/>
            </p:cNvSpPr>
            <p:nvPr/>
          </p:nvSpPr>
          <p:spPr bwMode="auto">
            <a:xfrm>
              <a:off x="3504" y="2112"/>
              <a:ext cx="1440" cy="1680"/>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99CCFF">
                          <a:gamma/>
                          <a:tint val="27451"/>
                          <a:invGamma/>
                        </a:srgbClr>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latin typeface="Verdana" panose="020B0604030504040204" pitchFamily="34" charset="0"/>
              </a:endParaRPr>
            </a:p>
          </p:txBody>
        </p:sp>
        <p:sp>
          <p:nvSpPr>
            <p:cNvPr id="91155" name="Text Box 19"/>
            <p:cNvSpPr txBox="1">
              <a:spLocks noChangeArrowheads="1"/>
            </p:cNvSpPr>
            <p:nvPr/>
          </p:nvSpPr>
          <p:spPr bwMode="auto">
            <a:xfrm>
              <a:off x="3600" y="2256"/>
              <a:ext cx="1284" cy="1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zh-CN" sz="2400" dirty="0"/>
                <a:t>网络软件</a:t>
              </a:r>
              <a:endParaRPr lang="en-US" altLang="zh-CN" sz="2400" dirty="0"/>
            </a:p>
            <a:p>
              <a:pPr marL="285744" indent="-285744" eaLnBrk="0" hangingPunct="0">
                <a:lnSpc>
                  <a:spcPct val="150000"/>
                </a:lnSpc>
                <a:buFont typeface="Arial" panose="020B0604020202020204" pitchFamily="34" charset="0"/>
                <a:buChar char="•"/>
              </a:pPr>
              <a:r>
                <a:rPr lang="zh-CN" altLang="zh-CN" dirty="0"/>
                <a:t>网络操作系统</a:t>
              </a:r>
              <a:endParaRPr lang="en-US" altLang="zh-CN" dirty="0"/>
            </a:p>
            <a:p>
              <a:pPr marL="285744" indent="-285744" eaLnBrk="0" hangingPunct="0">
                <a:lnSpc>
                  <a:spcPct val="150000"/>
                </a:lnSpc>
                <a:buFont typeface="Arial" panose="020B0604020202020204" pitchFamily="34" charset="0"/>
                <a:buChar char="•"/>
              </a:pPr>
              <a:r>
                <a:rPr lang="zh-CN" altLang="zh-CN" dirty="0"/>
                <a:t>网络通信协议</a:t>
              </a:r>
              <a:endParaRPr lang="en-US" altLang="zh-CN" dirty="0"/>
            </a:p>
            <a:p>
              <a:pPr marL="285744" indent="-285744" eaLnBrk="0" hangingPunct="0">
                <a:lnSpc>
                  <a:spcPct val="150000"/>
                </a:lnSpc>
                <a:buFont typeface="Arial" panose="020B0604020202020204" pitchFamily="34" charset="0"/>
                <a:buChar char="•"/>
              </a:pPr>
              <a:r>
                <a:rPr lang="zh-CN" altLang="zh-CN" dirty="0"/>
                <a:t>网络管理软件</a:t>
              </a:r>
              <a:endParaRPr lang="en-US" altLang="zh-CN" dirty="0"/>
            </a:p>
            <a:p>
              <a:pPr marL="285744" indent="-285744" eaLnBrk="0" hangingPunct="0">
                <a:lnSpc>
                  <a:spcPct val="150000"/>
                </a:lnSpc>
                <a:buFont typeface="Arial" panose="020B0604020202020204" pitchFamily="34" charset="0"/>
                <a:buChar char="•"/>
              </a:pPr>
              <a:r>
                <a:rPr lang="zh-CN" altLang="zh-CN" dirty="0"/>
                <a:t>网络应用软件</a:t>
              </a:r>
              <a:endParaRPr lang="en-US" altLang="zh-CN" dirty="0"/>
            </a:p>
          </p:txBody>
        </p:sp>
      </p:grpSp>
      <p:sp>
        <p:nvSpPr>
          <p:cNvPr id="91145" name="Freeform 9"/>
          <p:cNvSpPr>
            <a:spLocks/>
          </p:cNvSpPr>
          <p:nvPr/>
        </p:nvSpPr>
        <p:spPr bwMode="gray">
          <a:xfrm flipH="1">
            <a:off x="6399229" y="3255979"/>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endParaRPr lang="zh-CN" altLang="en-US"/>
          </a:p>
        </p:txBody>
      </p:sp>
      <p:sp>
        <p:nvSpPr>
          <p:cNvPr id="23" name="Slide Number Placeholder 1">
            <a:extLst>
              <a:ext uri="{FF2B5EF4-FFF2-40B4-BE49-F238E27FC236}">
                <a16:creationId xmlns:a16="http://schemas.microsoft.com/office/drawing/2014/main" id="{BE7E35BF-CF02-4645-A982-9E44065FABF6}"/>
              </a:ext>
            </a:extLst>
          </p:cNvPr>
          <p:cNvSpPr>
            <a:spLocks noGrp="1"/>
          </p:cNvSpPr>
          <p:nvPr>
            <p:ph type="sldNum" sz="quarter" idx="12"/>
          </p:nvPr>
        </p:nvSpPr>
        <p:spPr>
          <a:xfrm>
            <a:off x="9202023" y="6347038"/>
            <a:ext cx="2844800" cy="320675"/>
          </a:xfrm>
        </p:spPr>
        <p:txBody>
          <a:bodyPr/>
          <a:lstStyle/>
          <a:p>
            <a:fld id="{9CA331A9-1DD5-4C34-BAC9-1026D4AF2589}" type="slidenum">
              <a:rPr lang="en-US" altLang="zh-CN" smtClean="0"/>
              <a:pPr/>
              <a:t>7</a:t>
            </a:fld>
            <a:endParaRPr lang="en-US" altLang="zh-CN" dirty="0"/>
          </a:p>
        </p:txBody>
      </p:sp>
    </p:spTree>
    <p:extLst>
      <p:ext uri="{BB962C8B-B14F-4D97-AF65-F5344CB8AC3E}">
        <p14:creationId xmlns:p14="http://schemas.microsoft.com/office/powerpoint/2010/main" val="42760685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C1ABAD-39C6-4AE7-BE7E-2ED244D33F9B}"/>
              </a:ext>
            </a:extLst>
          </p:cNvPr>
          <p:cNvSpPr>
            <a:spLocks noGrp="1"/>
          </p:cNvSpPr>
          <p:nvPr>
            <p:ph type="sldNum" sz="quarter" idx="12"/>
          </p:nvPr>
        </p:nvSpPr>
        <p:spPr/>
        <p:txBody>
          <a:bodyPr/>
          <a:lstStyle/>
          <a:p>
            <a:fld id="{7AF33C28-A71A-4459-B48B-0CF3BFDAB261}" type="slidenum">
              <a:rPr lang="en-US" altLang="zh-CN" smtClean="0"/>
              <a:pPr/>
              <a:t>70</a:t>
            </a:fld>
            <a:endParaRPr lang="en-US" altLang="zh-CN" dirty="0"/>
          </a:p>
        </p:txBody>
      </p:sp>
      <p:sp>
        <p:nvSpPr>
          <p:cNvPr id="10" name="文本框 9">
            <a:extLst>
              <a:ext uri="{FF2B5EF4-FFF2-40B4-BE49-F238E27FC236}">
                <a16:creationId xmlns:a16="http://schemas.microsoft.com/office/drawing/2014/main" id="{3E654FD9-C6AF-434C-A87C-23976C4E502D}"/>
              </a:ext>
            </a:extLst>
          </p:cNvPr>
          <p:cNvSpPr txBox="1"/>
          <p:nvPr>
            <p:custDataLst>
              <p:tags r:id="rId2"/>
            </p:custDataLst>
          </p:nvPr>
        </p:nvSpPr>
        <p:spPr>
          <a:xfrm>
            <a:off x="1219200" y="1462723"/>
            <a:ext cx="426116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云计算</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的简称。</a:t>
            </a:r>
          </a:p>
        </p:txBody>
      </p:sp>
      <p:sp>
        <p:nvSpPr>
          <p:cNvPr id="11" name="文本框 10">
            <a:extLst>
              <a:ext uri="{FF2B5EF4-FFF2-40B4-BE49-F238E27FC236}">
                <a16:creationId xmlns:a16="http://schemas.microsoft.com/office/drawing/2014/main" id="{CF1F0B8F-4D15-4909-9947-C1E72AC6C293}"/>
              </a:ext>
            </a:extLst>
          </p:cNvPr>
          <p:cNvSpPr txBox="1"/>
          <p:nvPr>
            <p:custDataLst>
              <p:tags r:id="rId3"/>
            </p:custDataLst>
          </p:nvPr>
        </p:nvSpPr>
        <p:spPr>
          <a:xfrm>
            <a:off x="2438400" y="2863691"/>
            <a:ext cx="2592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基础设施即服务</a:t>
            </a:r>
          </a:p>
        </p:txBody>
      </p:sp>
      <p:sp>
        <p:nvSpPr>
          <p:cNvPr id="12" name="椭圆 11">
            <a:extLst>
              <a:ext uri="{FF2B5EF4-FFF2-40B4-BE49-F238E27FC236}">
                <a16:creationId xmlns:a16="http://schemas.microsoft.com/office/drawing/2014/main" id="{EA79DD9D-D677-49EF-B2C2-31A73BE5DBFC}"/>
              </a:ext>
            </a:extLst>
          </p:cNvPr>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4B604EF2-D34D-47FB-988E-6F5D0E8F7B9B}"/>
              </a:ext>
            </a:extLst>
          </p:cNvPr>
          <p:cNvSpPr txBox="1"/>
          <p:nvPr>
            <p:custDataLst>
              <p:tags r:id="rId5"/>
            </p:custDataLst>
          </p:nvPr>
        </p:nvSpPr>
        <p:spPr>
          <a:xfrm>
            <a:off x="2438400" y="37209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平台即服务</a:t>
            </a:r>
          </a:p>
        </p:txBody>
      </p:sp>
      <p:sp>
        <p:nvSpPr>
          <p:cNvPr id="14" name="椭圆 13">
            <a:extLst>
              <a:ext uri="{FF2B5EF4-FFF2-40B4-BE49-F238E27FC236}">
                <a16:creationId xmlns:a16="http://schemas.microsoft.com/office/drawing/2014/main" id="{DD89C368-0823-4A4D-9DC1-146F7ED12A90}"/>
              </a:ext>
            </a:extLst>
          </p:cNvPr>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E6F69BDA-68B8-4913-AD31-6C47A752EADE}"/>
              </a:ext>
            </a:extLst>
          </p:cNvPr>
          <p:cNvSpPr txBox="1"/>
          <p:nvPr>
            <p:custDataLst>
              <p:tags r:id="rId7"/>
            </p:custDataLst>
          </p:nvPr>
        </p:nvSpPr>
        <p:spPr>
          <a:xfrm>
            <a:off x="2438400" y="457819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软件即服务</a:t>
            </a:r>
          </a:p>
        </p:txBody>
      </p:sp>
      <p:sp>
        <p:nvSpPr>
          <p:cNvPr id="16" name="椭圆 15">
            <a:extLst>
              <a:ext uri="{FF2B5EF4-FFF2-40B4-BE49-F238E27FC236}">
                <a16:creationId xmlns:a16="http://schemas.microsoft.com/office/drawing/2014/main" id="{A0A2C918-4E62-4E5D-95CF-4D9FBE43737E}"/>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61EFB868-14A0-498E-A402-B6095FC4EEEB}"/>
              </a:ext>
            </a:extLst>
          </p:cNvPr>
          <p:cNvSpPr txBox="1"/>
          <p:nvPr>
            <p:custDataLst>
              <p:tags r:id="rId9"/>
            </p:custDataLst>
          </p:nvPr>
        </p:nvSpPr>
        <p:spPr>
          <a:xfrm>
            <a:off x="2438400" y="54354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硬件即服务</a:t>
            </a:r>
          </a:p>
        </p:txBody>
      </p:sp>
      <p:sp>
        <p:nvSpPr>
          <p:cNvPr id="18" name="椭圆 17">
            <a:extLst>
              <a:ext uri="{FF2B5EF4-FFF2-40B4-BE49-F238E27FC236}">
                <a16:creationId xmlns:a16="http://schemas.microsoft.com/office/drawing/2014/main" id="{A5292422-053A-4DA8-AEE6-962B76B7E578}"/>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A41F9C82-1798-43C0-93CB-677C7E1A948B}"/>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01267E9E-9321-493D-A138-D0A9C962A765}"/>
              </a:ext>
            </a:extLst>
          </p:cNvPr>
          <p:cNvGrpSpPr/>
          <p:nvPr>
            <p:custDataLst>
              <p:tags r:id="rId12"/>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45EE2F6C-54E0-4DF5-A4AC-32B39052AA9A}"/>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6551A859-70A3-4CEA-B30D-B9307830042F}"/>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5D5A0C04-69B2-4BAC-BECB-DA35DEC8870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71A40219-DAA5-42D6-A2A8-34F4740BDBFA}"/>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3F4312A6-2837-459C-BF36-3DAC1B4D31B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852865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B6C16E1-763A-4104-8F27-D4A3F5C88DB5}"/>
              </a:ext>
            </a:extLst>
          </p:cNvPr>
          <p:cNvSpPr>
            <a:spLocks noGrp="1"/>
          </p:cNvSpPr>
          <p:nvPr>
            <p:ph type="sldNum" sz="quarter" idx="12"/>
          </p:nvPr>
        </p:nvSpPr>
        <p:spPr/>
        <p:txBody>
          <a:bodyPr/>
          <a:lstStyle/>
          <a:p>
            <a:fld id="{7AF33C28-A71A-4459-B48B-0CF3BFDAB261}" type="slidenum">
              <a:rPr lang="en-US" altLang="zh-CN" smtClean="0"/>
              <a:pPr/>
              <a:t>71</a:t>
            </a:fld>
            <a:endParaRPr lang="en-US" altLang="zh-CN" dirty="0"/>
          </a:p>
        </p:txBody>
      </p:sp>
      <p:sp>
        <p:nvSpPr>
          <p:cNvPr id="10" name="文本框 9">
            <a:extLst>
              <a:ext uri="{FF2B5EF4-FFF2-40B4-BE49-F238E27FC236}">
                <a16:creationId xmlns:a16="http://schemas.microsoft.com/office/drawing/2014/main" id="{890D7CC1-8585-40E6-9C07-FB481A847CF2}"/>
              </a:ext>
            </a:extLst>
          </p:cNvPr>
          <p:cNvSpPr txBox="1"/>
          <p:nvPr>
            <p:custDataLst>
              <p:tags r:id="rId2"/>
            </p:custDataLst>
          </p:nvPr>
        </p:nvSpPr>
        <p:spPr>
          <a:xfrm>
            <a:off x="1219200" y="1462723"/>
            <a:ext cx="7901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人工智能学科的研究领域中的主要内容不包括</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1" name="文本框 10">
            <a:extLst>
              <a:ext uri="{FF2B5EF4-FFF2-40B4-BE49-F238E27FC236}">
                <a16:creationId xmlns:a16="http://schemas.microsoft.com/office/drawing/2014/main" id="{11973C45-D1D5-4F26-91D5-50E0AA5C95F4}"/>
              </a:ext>
            </a:extLst>
          </p:cNvPr>
          <p:cNvSpPr txBox="1"/>
          <p:nvPr>
            <p:custDataLst>
              <p:tags r:id="rId3"/>
            </p:custDataLst>
          </p:nvPr>
        </p:nvSpPr>
        <p:spPr>
          <a:xfrm>
            <a:off x="2438400" y="286369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人机交互</a:t>
            </a:r>
          </a:p>
        </p:txBody>
      </p:sp>
      <p:sp>
        <p:nvSpPr>
          <p:cNvPr id="12" name="椭圆 11">
            <a:extLst>
              <a:ext uri="{FF2B5EF4-FFF2-40B4-BE49-F238E27FC236}">
                <a16:creationId xmlns:a16="http://schemas.microsoft.com/office/drawing/2014/main" id="{D2875181-5512-43D5-AFB6-444D45148D71}"/>
              </a:ext>
            </a:extLst>
          </p:cNvPr>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50A0B12F-ACE9-4E4E-BB84-0E681497D5C8}"/>
              </a:ext>
            </a:extLst>
          </p:cNvPr>
          <p:cNvSpPr txBox="1"/>
          <p:nvPr>
            <p:custDataLst>
              <p:tags r:id="rId5"/>
            </p:custDataLst>
          </p:nvPr>
        </p:nvSpPr>
        <p:spPr>
          <a:xfrm>
            <a:off x="2438400" y="372094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机器学习</a:t>
            </a:r>
          </a:p>
        </p:txBody>
      </p:sp>
      <p:sp>
        <p:nvSpPr>
          <p:cNvPr id="14" name="椭圆 13">
            <a:extLst>
              <a:ext uri="{FF2B5EF4-FFF2-40B4-BE49-F238E27FC236}">
                <a16:creationId xmlns:a16="http://schemas.microsoft.com/office/drawing/2014/main" id="{C90CC410-D738-4EDA-8F0B-0FE9B1F8FE65}"/>
              </a:ext>
            </a:extLst>
          </p:cNvPr>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6CEF8C3C-4DD2-49F7-9070-7BB859EB3063}"/>
              </a:ext>
            </a:extLst>
          </p:cNvPr>
          <p:cNvSpPr txBox="1"/>
          <p:nvPr>
            <p:custDataLst>
              <p:tags r:id="rId7"/>
            </p:custDataLst>
          </p:nvPr>
        </p:nvSpPr>
        <p:spPr>
          <a:xfrm>
            <a:off x="2438400" y="4578191"/>
            <a:ext cx="2262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自动程序设计</a:t>
            </a:r>
          </a:p>
        </p:txBody>
      </p:sp>
      <p:sp>
        <p:nvSpPr>
          <p:cNvPr id="16" name="椭圆 15">
            <a:extLst>
              <a:ext uri="{FF2B5EF4-FFF2-40B4-BE49-F238E27FC236}">
                <a16:creationId xmlns:a16="http://schemas.microsoft.com/office/drawing/2014/main" id="{F225256D-11EB-446B-9577-DE4BE039526E}"/>
              </a:ext>
            </a:extLst>
          </p:cNvPr>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A201FF12-9D6C-4B59-8921-1CCC32ED3A3B}"/>
              </a:ext>
            </a:extLst>
          </p:cNvPr>
          <p:cNvSpPr txBox="1"/>
          <p:nvPr>
            <p:custDataLst>
              <p:tags r:id="rId9"/>
            </p:custDataLst>
          </p:nvPr>
        </p:nvSpPr>
        <p:spPr>
          <a:xfrm>
            <a:off x="2438400" y="54354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计算机视觉</a:t>
            </a:r>
          </a:p>
        </p:txBody>
      </p:sp>
      <p:sp>
        <p:nvSpPr>
          <p:cNvPr id="18" name="椭圆 17">
            <a:extLst>
              <a:ext uri="{FF2B5EF4-FFF2-40B4-BE49-F238E27FC236}">
                <a16:creationId xmlns:a16="http://schemas.microsoft.com/office/drawing/2014/main" id="{B8816CB8-B11E-4B7D-BD9A-9113383D1061}"/>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圆角 18">
            <a:extLst>
              <a:ext uri="{FF2B5EF4-FFF2-40B4-BE49-F238E27FC236}">
                <a16:creationId xmlns:a16="http://schemas.microsoft.com/office/drawing/2014/main" id="{136FE3F7-1D41-41A4-8063-AA649F9A08B7}"/>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CD081054-2B99-4C4E-89DD-E74E1BFF64A4}"/>
              </a:ext>
            </a:extLst>
          </p:cNvPr>
          <p:cNvGrpSpPr/>
          <p:nvPr>
            <p:custDataLst>
              <p:tags r:id="rId12"/>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9151473A-C358-4B28-BB88-08B95D42CCB4}"/>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C282B43A-088A-41A1-85F5-6C4DA248D089}"/>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37CA22A8-CFE2-4330-A682-B5BAF2607DBE}"/>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B452C7D5-A165-481C-B502-1D7A32DA5465}"/>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F2D0BD86-A08C-413E-AB0B-79FAE277A0E3}"/>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81895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AC59CF-D3A2-402C-BB88-2D3BB9E99726}"/>
              </a:ext>
            </a:extLst>
          </p:cNvPr>
          <p:cNvSpPr>
            <a:spLocks noGrp="1"/>
          </p:cNvSpPr>
          <p:nvPr>
            <p:ph type="sldNum" sz="quarter" idx="12"/>
          </p:nvPr>
        </p:nvSpPr>
        <p:spPr/>
        <p:txBody>
          <a:bodyPr/>
          <a:lstStyle/>
          <a:p>
            <a:fld id="{7AF33C28-A71A-4459-B48B-0CF3BFDAB261}" type="slidenum">
              <a:rPr lang="en-US" altLang="zh-CN" smtClean="0"/>
              <a:pPr/>
              <a:t>72</a:t>
            </a:fld>
            <a:endParaRPr lang="en-US" altLang="zh-CN" dirty="0"/>
          </a:p>
        </p:txBody>
      </p:sp>
      <p:sp>
        <p:nvSpPr>
          <p:cNvPr id="10" name="文本框 9">
            <a:extLst>
              <a:ext uri="{FF2B5EF4-FFF2-40B4-BE49-F238E27FC236}">
                <a16:creationId xmlns:a16="http://schemas.microsoft.com/office/drawing/2014/main" id="{9307F10C-B3BB-408E-9EB7-000DAAA18DAD}"/>
              </a:ext>
            </a:extLst>
          </p:cNvPr>
          <p:cNvSpPr txBox="1"/>
          <p:nvPr>
            <p:custDataLst>
              <p:tags r:id="rId2"/>
            </p:custDataLst>
          </p:nvPr>
        </p:nvSpPr>
        <p:spPr>
          <a:xfrm>
            <a:off x="1219200" y="1462723"/>
            <a:ext cx="659796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12.DNS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服务是将域名地址转换为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地址。</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060D3A4A-BEFC-4CF6-833C-BCA6FF2EB643}"/>
              </a:ext>
            </a:extLst>
          </p:cNvPr>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p:txBody>
      </p:sp>
      <p:sp>
        <p:nvSpPr>
          <p:cNvPr id="12" name="椭圆 11">
            <a:extLst>
              <a:ext uri="{FF2B5EF4-FFF2-40B4-BE49-F238E27FC236}">
                <a16:creationId xmlns:a16="http://schemas.microsoft.com/office/drawing/2014/main" id="{F54897DE-72E9-4D24-9EDE-C0198503D3EF}"/>
              </a:ext>
            </a:extLst>
          </p:cNvPr>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C0CC3ED5-5A3F-4D1F-846D-5B4CE724ECE8}"/>
              </a:ext>
            </a:extLst>
          </p:cNvPr>
          <p:cNvSpPr txBox="1"/>
          <p:nvPr>
            <p:custDataLst>
              <p:tags r:id="rId5"/>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p>
        </p:txBody>
      </p:sp>
      <p:sp>
        <p:nvSpPr>
          <p:cNvPr id="14" name="椭圆 13">
            <a:extLst>
              <a:ext uri="{FF2B5EF4-FFF2-40B4-BE49-F238E27FC236}">
                <a16:creationId xmlns:a16="http://schemas.microsoft.com/office/drawing/2014/main" id="{27F1A116-711D-4675-BE1C-77FB09B4D995}"/>
              </a:ext>
            </a:extLst>
          </p:cNvPr>
          <p:cNvSpPr>
            <a:spLocks noChangeAspect="1"/>
          </p:cNvSpPr>
          <p:nvPr>
            <p:custDataLst>
              <p:tags r:id="rId6"/>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2E95BEBB-8698-4A9F-BC0D-12C981761AF9}"/>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9CC1419D-CA77-4A65-A9E6-1E68A1710CF2}"/>
              </a:ext>
            </a:extLst>
          </p:cNvPr>
          <p:cNvGrpSpPr/>
          <p:nvPr>
            <p:custDataLst>
              <p:tags r:id="rId8"/>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4997E138-9A3C-45DA-A046-043AB64E68B5}"/>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A8827858-1D25-4D44-99B2-48E5FF28239E}"/>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8D24D794-A3D8-486D-8745-D10A9EDA964D}"/>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FA061D78-FD17-4491-B329-9FD6A2A5B9BD}"/>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55A2E6F3-3AD1-4FF7-B19D-299E6268AFBC}"/>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78520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1F91D9A-8B28-48BB-BC56-1862780CF305}"/>
              </a:ext>
            </a:extLst>
          </p:cNvPr>
          <p:cNvSpPr>
            <a:spLocks noGrp="1"/>
          </p:cNvSpPr>
          <p:nvPr>
            <p:ph type="sldNum" sz="quarter" idx="12"/>
          </p:nvPr>
        </p:nvSpPr>
        <p:spPr/>
        <p:txBody>
          <a:bodyPr/>
          <a:lstStyle/>
          <a:p>
            <a:fld id="{7AF33C28-A71A-4459-B48B-0CF3BFDAB261}" type="slidenum">
              <a:rPr lang="en-US" altLang="zh-CN" smtClean="0"/>
              <a:pPr/>
              <a:t>73</a:t>
            </a:fld>
            <a:endParaRPr lang="en-US" altLang="zh-CN" dirty="0"/>
          </a:p>
        </p:txBody>
      </p:sp>
      <p:sp>
        <p:nvSpPr>
          <p:cNvPr id="10" name="文本框 9">
            <a:extLst>
              <a:ext uri="{FF2B5EF4-FFF2-40B4-BE49-F238E27FC236}">
                <a16:creationId xmlns:a16="http://schemas.microsoft.com/office/drawing/2014/main" id="{F79C6AD8-2484-4E73-9761-6089005BD777}"/>
              </a:ext>
            </a:extLst>
          </p:cNvPr>
          <p:cNvSpPr txBox="1"/>
          <p:nvPr>
            <p:custDataLst>
              <p:tags r:id="rId2"/>
            </p:custDataLst>
          </p:nvPr>
        </p:nvSpPr>
        <p:spPr>
          <a:xfrm>
            <a:off x="1219200" y="1264602"/>
            <a:ext cx="9539415"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Internet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中</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用户电子邮件地址的表示方式为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STML@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用户名</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主机名。</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43603207-040C-49DA-A216-649E97DFA856}"/>
              </a:ext>
            </a:extLst>
          </p:cNvPr>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p:txBody>
      </p:sp>
      <p:sp>
        <p:nvSpPr>
          <p:cNvPr id="12" name="椭圆 11">
            <a:extLst>
              <a:ext uri="{FF2B5EF4-FFF2-40B4-BE49-F238E27FC236}">
                <a16:creationId xmlns:a16="http://schemas.microsoft.com/office/drawing/2014/main" id="{194BB32F-3B45-476D-80DC-E548386AC96D}"/>
              </a:ext>
            </a:extLst>
          </p:cNvPr>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E51B0894-9F0A-48AA-84AE-F1C8086B0171}"/>
              </a:ext>
            </a:extLst>
          </p:cNvPr>
          <p:cNvSpPr txBox="1"/>
          <p:nvPr>
            <p:custDataLst>
              <p:tags r:id="rId5"/>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p>
        </p:txBody>
      </p:sp>
      <p:sp>
        <p:nvSpPr>
          <p:cNvPr id="14" name="椭圆 13">
            <a:extLst>
              <a:ext uri="{FF2B5EF4-FFF2-40B4-BE49-F238E27FC236}">
                <a16:creationId xmlns:a16="http://schemas.microsoft.com/office/drawing/2014/main" id="{4C8520E6-232C-43D4-9D9D-F300D4F94809}"/>
              </a:ext>
            </a:extLst>
          </p:cNvPr>
          <p:cNvSpPr>
            <a:spLocks noChangeAspect="1"/>
          </p:cNvSpPr>
          <p:nvPr>
            <p:custDataLst>
              <p:tags r:id="rId6"/>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614746C3-D809-4F81-BACD-B1097D9DEF69}"/>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8A88646A-01DA-4F0C-8283-F2CC30FD8D67}"/>
              </a:ext>
            </a:extLst>
          </p:cNvPr>
          <p:cNvGrpSpPr/>
          <p:nvPr>
            <p:custDataLst>
              <p:tags r:id="rId8"/>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8980C766-687B-4C8A-A27C-01CB6D4435F5}"/>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4410F33D-80F8-4371-9ECF-4DC95058E0B9}"/>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FCB4BF56-F334-4167-9973-15BFE98FEAB6}"/>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BCC496AA-E894-4BC5-BAAA-1D39F94D606C}"/>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7096C659-A701-47DC-8EEF-57E9C411826E}"/>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6854855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7621612-BBE9-4400-8703-57476A0DA729}"/>
              </a:ext>
            </a:extLst>
          </p:cNvPr>
          <p:cNvSpPr>
            <a:spLocks noGrp="1"/>
          </p:cNvSpPr>
          <p:nvPr>
            <p:ph type="sldNum" sz="quarter" idx="12"/>
          </p:nvPr>
        </p:nvSpPr>
        <p:spPr/>
        <p:txBody>
          <a:bodyPr/>
          <a:lstStyle/>
          <a:p>
            <a:fld id="{7AF33C28-A71A-4459-B48B-0CF3BFDAB261}" type="slidenum">
              <a:rPr lang="en-US" altLang="zh-CN" smtClean="0"/>
              <a:pPr/>
              <a:t>74</a:t>
            </a:fld>
            <a:endParaRPr lang="en-US" altLang="zh-CN" dirty="0"/>
          </a:p>
        </p:txBody>
      </p:sp>
      <p:sp>
        <p:nvSpPr>
          <p:cNvPr id="10" name="文本框 9">
            <a:extLst>
              <a:ext uri="{FF2B5EF4-FFF2-40B4-BE49-F238E27FC236}">
                <a16:creationId xmlns:a16="http://schemas.microsoft.com/office/drawing/2014/main" id="{A44DE81A-FFC3-49E6-BF63-56E54CBB41FB}"/>
              </a:ext>
            </a:extLst>
          </p:cNvPr>
          <p:cNvSpPr txBox="1"/>
          <p:nvPr>
            <p:custDataLst>
              <p:tags r:id="rId2"/>
            </p:custDataLst>
          </p:nvPr>
        </p:nvSpPr>
        <p:spPr>
          <a:xfrm>
            <a:off x="1219200" y="1264602"/>
            <a:ext cx="9497378"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14.</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在网络分类中</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,LAN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WAN</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的主要区别在于通信距离和传输速率。</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298EA9F3-77FC-452E-AA00-73893E46E0F2}"/>
              </a:ext>
            </a:extLst>
          </p:cNvPr>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p:txBody>
      </p:sp>
      <p:sp>
        <p:nvSpPr>
          <p:cNvPr id="12" name="椭圆 11">
            <a:extLst>
              <a:ext uri="{FF2B5EF4-FFF2-40B4-BE49-F238E27FC236}">
                <a16:creationId xmlns:a16="http://schemas.microsoft.com/office/drawing/2014/main" id="{421A4D9C-C051-400D-9E9F-83F225379D83}"/>
              </a:ext>
            </a:extLst>
          </p:cNvPr>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54774306-46ED-4A32-8EB0-94F101B46DF1}"/>
              </a:ext>
            </a:extLst>
          </p:cNvPr>
          <p:cNvSpPr txBox="1"/>
          <p:nvPr>
            <p:custDataLst>
              <p:tags r:id="rId5"/>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p>
        </p:txBody>
      </p:sp>
      <p:sp>
        <p:nvSpPr>
          <p:cNvPr id="14" name="椭圆 13">
            <a:extLst>
              <a:ext uri="{FF2B5EF4-FFF2-40B4-BE49-F238E27FC236}">
                <a16:creationId xmlns:a16="http://schemas.microsoft.com/office/drawing/2014/main" id="{55558918-3276-4108-ADC5-A7B8A6A13CB7}"/>
              </a:ext>
            </a:extLst>
          </p:cNvPr>
          <p:cNvSpPr>
            <a:spLocks noChangeAspect="1"/>
          </p:cNvSpPr>
          <p:nvPr>
            <p:custDataLst>
              <p:tags r:id="rId6"/>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29CA7251-6ED4-4244-A6D6-2C1419A0C525}"/>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73386F79-C146-41CB-B509-3E62C8314E81}"/>
              </a:ext>
            </a:extLst>
          </p:cNvPr>
          <p:cNvGrpSpPr/>
          <p:nvPr>
            <p:custDataLst>
              <p:tags r:id="rId8"/>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1BE7AB87-173F-4FAE-9651-B5B241C94B14}"/>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26B231D4-9CE2-4FCA-B94D-6C4C4168DCC2}"/>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E3E5CFBE-9F82-4F81-B973-925AEF88ECFD}"/>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1C04245A-6126-456A-BE8B-23E739FAEF15}"/>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57C66559-EDCE-4174-8988-B408B1BDE7FD}"/>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0694907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93AD87-DB31-42C5-BCB0-8BFB09B9C923}"/>
              </a:ext>
            </a:extLst>
          </p:cNvPr>
          <p:cNvSpPr>
            <a:spLocks noGrp="1"/>
          </p:cNvSpPr>
          <p:nvPr>
            <p:ph type="sldNum" sz="quarter" idx="12"/>
          </p:nvPr>
        </p:nvSpPr>
        <p:spPr/>
        <p:txBody>
          <a:bodyPr/>
          <a:lstStyle/>
          <a:p>
            <a:fld id="{7AF33C28-A71A-4459-B48B-0CF3BFDAB261}" type="slidenum">
              <a:rPr lang="en-US" altLang="zh-CN" smtClean="0"/>
              <a:pPr/>
              <a:t>75</a:t>
            </a:fld>
            <a:endParaRPr lang="en-US" altLang="zh-CN" dirty="0"/>
          </a:p>
        </p:txBody>
      </p:sp>
      <p:sp>
        <p:nvSpPr>
          <p:cNvPr id="10" name="文本框 9">
            <a:extLst>
              <a:ext uri="{FF2B5EF4-FFF2-40B4-BE49-F238E27FC236}">
                <a16:creationId xmlns:a16="http://schemas.microsoft.com/office/drawing/2014/main" id="{73BE6AEF-4AB1-42C0-93E9-E2F8B87D1D1F}"/>
              </a:ext>
            </a:extLst>
          </p:cNvPr>
          <p:cNvSpPr txBox="1"/>
          <p:nvPr>
            <p:custDataLst>
              <p:tags r:id="rId2"/>
            </p:custDataLst>
          </p:nvPr>
        </p:nvSpPr>
        <p:spPr>
          <a:xfrm>
            <a:off x="1219200" y="1460342"/>
            <a:ext cx="7037040"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15.IP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地址和主机域名间存在一对一的关系 。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7AA2262F-7B16-4C65-B1F2-B7FA43EF21B8}"/>
              </a:ext>
            </a:extLst>
          </p:cNvPr>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p:txBody>
      </p:sp>
      <p:sp>
        <p:nvSpPr>
          <p:cNvPr id="12" name="椭圆 11">
            <a:extLst>
              <a:ext uri="{FF2B5EF4-FFF2-40B4-BE49-F238E27FC236}">
                <a16:creationId xmlns:a16="http://schemas.microsoft.com/office/drawing/2014/main" id="{EEACC271-DA6A-485C-A6B1-F1FFFD1EBF5F}"/>
              </a:ext>
            </a:extLst>
          </p:cNvPr>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EA0A46D6-A8BC-4369-8880-3B42CEA469B9}"/>
              </a:ext>
            </a:extLst>
          </p:cNvPr>
          <p:cNvSpPr txBox="1"/>
          <p:nvPr>
            <p:custDataLst>
              <p:tags r:id="rId5"/>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p>
        </p:txBody>
      </p:sp>
      <p:sp>
        <p:nvSpPr>
          <p:cNvPr id="14" name="椭圆 13">
            <a:extLst>
              <a:ext uri="{FF2B5EF4-FFF2-40B4-BE49-F238E27FC236}">
                <a16:creationId xmlns:a16="http://schemas.microsoft.com/office/drawing/2014/main" id="{E42F1860-04F3-4665-9805-23ED2759CE1B}"/>
              </a:ext>
            </a:extLst>
          </p:cNvPr>
          <p:cNvSpPr>
            <a:spLocks noChangeAspect="1"/>
          </p:cNvSpPr>
          <p:nvPr>
            <p:custDataLst>
              <p:tags r:id="rId6"/>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E0FD8A56-493F-4D66-972F-212DFFD360E5}"/>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8ED686CB-7139-4DA9-AD22-B85990583816}"/>
              </a:ext>
            </a:extLst>
          </p:cNvPr>
          <p:cNvGrpSpPr/>
          <p:nvPr>
            <p:custDataLst>
              <p:tags r:id="rId8"/>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592AE102-F9CC-4E45-8029-FE8BB5E41C0D}"/>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A50F6AFC-4594-4D4E-AB5D-96A1D9B516AE}"/>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215DB5B5-E9B5-423D-B766-E9CA17B5D0D0}"/>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E54A77D5-2BE3-4B0E-9131-6B0BDC40F72A}"/>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9C9E3E77-692C-45E8-8B01-30A6803F68B1}"/>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9592592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A3EA52E-54F1-4A5C-87A1-FED929487B2E}"/>
              </a:ext>
            </a:extLst>
          </p:cNvPr>
          <p:cNvSpPr>
            <a:spLocks noGrp="1"/>
          </p:cNvSpPr>
          <p:nvPr>
            <p:ph type="sldNum" sz="quarter" idx="12"/>
          </p:nvPr>
        </p:nvSpPr>
        <p:spPr/>
        <p:txBody>
          <a:bodyPr/>
          <a:lstStyle/>
          <a:p>
            <a:fld id="{7AF33C28-A71A-4459-B48B-0CF3BFDAB261}" type="slidenum">
              <a:rPr lang="en-US" altLang="zh-CN" smtClean="0"/>
              <a:pPr/>
              <a:t>76</a:t>
            </a:fld>
            <a:endParaRPr lang="en-US" altLang="zh-CN" dirty="0"/>
          </a:p>
        </p:txBody>
      </p:sp>
      <p:sp>
        <p:nvSpPr>
          <p:cNvPr id="10" name="文本框 9">
            <a:extLst>
              <a:ext uri="{FF2B5EF4-FFF2-40B4-BE49-F238E27FC236}">
                <a16:creationId xmlns:a16="http://schemas.microsoft.com/office/drawing/2014/main" id="{56A38102-30C9-46D8-B596-7407652612DA}"/>
              </a:ext>
            </a:extLst>
          </p:cNvPr>
          <p:cNvSpPr txBox="1"/>
          <p:nvPr>
            <p:custDataLst>
              <p:tags r:id="rId2"/>
            </p:custDataLst>
          </p:nvPr>
        </p:nvSpPr>
        <p:spPr>
          <a:xfrm>
            <a:off x="1219200" y="1460342"/>
            <a:ext cx="9239250"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物联网就是物物相连的网络</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它的核心和基础是智能化 。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a:extLst>
              <a:ext uri="{FF2B5EF4-FFF2-40B4-BE49-F238E27FC236}">
                <a16:creationId xmlns:a16="http://schemas.microsoft.com/office/drawing/2014/main" id="{A5F4F40F-9307-4607-973A-FAB703A5C00F}"/>
              </a:ext>
            </a:extLst>
          </p:cNvPr>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p:txBody>
      </p:sp>
      <p:sp>
        <p:nvSpPr>
          <p:cNvPr id="12" name="椭圆 11">
            <a:extLst>
              <a:ext uri="{FF2B5EF4-FFF2-40B4-BE49-F238E27FC236}">
                <a16:creationId xmlns:a16="http://schemas.microsoft.com/office/drawing/2014/main" id="{DAA3D80B-4222-4257-9B8C-781D36FA452C}"/>
              </a:ext>
            </a:extLst>
          </p:cNvPr>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ABA617B3-75BD-4B9A-9EDA-935139C87F1C}"/>
              </a:ext>
            </a:extLst>
          </p:cNvPr>
          <p:cNvSpPr txBox="1"/>
          <p:nvPr>
            <p:custDataLst>
              <p:tags r:id="rId5"/>
            </p:custDataLst>
          </p:nvPr>
        </p:nvSpPr>
        <p:spPr>
          <a:xfrm>
            <a:off x="2438400" y="45781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错误</a:t>
            </a:r>
          </a:p>
        </p:txBody>
      </p:sp>
      <p:sp>
        <p:nvSpPr>
          <p:cNvPr id="14" name="椭圆 13">
            <a:extLst>
              <a:ext uri="{FF2B5EF4-FFF2-40B4-BE49-F238E27FC236}">
                <a16:creationId xmlns:a16="http://schemas.microsoft.com/office/drawing/2014/main" id="{6DC522B1-C943-4963-9A26-F8C12274C45F}"/>
              </a:ext>
            </a:extLst>
          </p:cNvPr>
          <p:cNvSpPr>
            <a:spLocks noChangeAspect="1"/>
          </p:cNvSpPr>
          <p:nvPr>
            <p:custDataLst>
              <p:tags r:id="rId6"/>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C7B86525-ABFA-422F-A61B-1F350E2489BC}"/>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EAC78F19-3661-478D-86A6-7C87F66AC7B0}"/>
              </a:ext>
            </a:extLst>
          </p:cNvPr>
          <p:cNvGrpSpPr/>
          <p:nvPr>
            <p:custDataLst>
              <p:tags r:id="rId8"/>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4C08192C-8AB2-4F3B-A9C2-5B0D51A07A2C}"/>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900569AE-E02C-4661-B402-795BC86E9F2B}"/>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A29ED77B-89BF-4371-927B-F4C80B579E53}"/>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8" name="TipText">
              <a:extLst>
                <a:ext uri="{FF2B5EF4-FFF2-40B4-BE49-F238E27FC236}">
                  <a16:creationId xmlns:a16="http://schemas.microsoft.com/office/drawing/2014/main" id="{E88D569E-57EC-48C8-8502-7993901E1D3F}"/>
                </a:ext>
              </a:extLst>
            </p:cNvPr>
            <p:cNvSpPr txBox="1"/>
            <p:nvPr>
              <p:custDataLst>
                <p:tags r:id="rId13"/>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FEC7CD1D-5C23-456D-A8E1-0EE12D5D2F9D}"/>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809360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DB638A-44EB-4D25-8D2B-F700FEBF4799}"/>
              </a:ext>
            </a:extLst>
          </p:cNvPr>
          <p:cNvSpPr>
            <a:spLocks noGrp="1"/>
          </p:cNvSpPr>
          <p:nvPr>
            <p:ph type="sldNum" sz="quarter" idx="12"/>
          </p:nvPr>
        </p:nvSpPr>
        <p:spPr/>
        <p:txBody>
          <a:bodyPr/>
          <a:lstStyle/>
          <a:p>
            <a:fld id="{7AF33C28-A71A-4459-B48B-0CF3BFDAB261}" type="slidenum">
              <a:rPr lang="en-US" altLang="zh-CN" smtClean="0"/>
              <a:pPr/>
              <a:t>77</a:t>
            </a:fld>
            <a:endParaRPr lang="en-US" altLang="zh-CN" dirty="0"/>
          </a:p>
        </p:txBody>
      </p:sp>
      <p:sp>
        <p:nvSpPr>
          <p:cNvPr id="10" name="文本框 9">
            <a:extLst>
              <a:ext uri="{FF2B5EF4-FFF2-40B4-BE49-F238E27FC236}">
                <a16:creationId xmlns:a16="http://schemas.microsoft.com/office/drawing/2014/main" id="{EA021B7D-D652-4F99-AA76-5F02C96D74A9}"/>
              </a:ext>
            </a:extLst>
          </p:cNvPr>
          <p:cNvSpPr txBox="1"/>
          <p:nvPr>
            <p:custDataLst>
              <p:tags r:id="rId2"/>
            </p:custDataLst>
          </p:nvPr>
        </p:nvSpPr>
        <p:spPr>
          <a:xfrm>
            <a:off x="1219200" y="1462723"/>
            <a:ext cx="600564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计算机网络的主要功能是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1" name="文本框 10">
            <a:extLst>
              <a:ext uri="{FF2B5EF4-FFF2-40B4-BE49-F238E27FC236}">
                <a16:creationId xmlns:a16="http://schemas.microsoft.com/office/drawing/2014/main" id="{C492C3BB-7EA5-4119-89AF-82D86568A0B2}"/>
              </a:ext>
            </a:extLst>
          </p:cNvPr>
          <p:cNvSpPr txBox="1"/>
          <p:nvPr>
            <p:custDataLst>
              <p:tags r:id="rId3"/>
            </p:custDataLst>
          </p:nvPr>
        </p:nvSpPr>
        <p:spPr>
          <a:xfrm>
            <a:off x="2438400" y="2863691"/>
            <a:ext cx="3583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计算机之间的相互制约</a:t>
            </a:r>
          </a:p>
        </p:txBody>
      </p:sp>
      <p:sp>
        <p:nvSpPr>
          <p:cNvPr id="12" name="矩形 11">
            <a:extLst>
              <a:ext uri="{FF2B5EF4-FFF2-40B4-BE49-F238E27FC236}">
                <a16:creationId xmlns:a16="http://schemas.microsoft.com/office/drawing/2014/main" id="{29BB860D-FDD2-4109-A4F4-B9A19CEA4536}"/>
              </a:ext>
            </a:extLst>
          </p:cNvPr>
          <p:cNvSpPr>
            <a:spLocks noChangeAspect="1"/>
          </p:cNvSpPr>
          <p:nvPr>
            <p:custDataLst>
              <p:tags r:id="rId4"/>
            </p:custDataLst>
          </p:nvPr>
        </p:nvSpPr>
        <p:spPr>
          <a:xfrm>
            <a:off x="15716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9D8626AD-E6FD-4EDA-A593-33EF2C738B35}"/>
              </a:ext>
            </a:extLst>
          </p:cNvPr>
          <p:cNvSpPr txBox="1"/>
          <p:nvPr>
            <p:custDataLst>
              <p:tags r:id="rId5"/>
            </p:custDataLst>
          </p:nvPr>
        </p:nvSpPr>
        <p:spPr>
          <a:xfrm>
            <a:off x="2438400" y="354949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分布处理</a:t>
            </a:r>
          </a:p>
        </p:txBody>
      </p:sp>
      <p:sp>
        <p:nvSpPr>
          <p:cNvPr id="14" name="矩形 13">
            <a:extLst>
              <a:ext uri="{FF2B5EF4-FFF2-40B4-BE49-F238E27FC236}">
                <a16:creationId xmlns:a16="http://schemas.microsoft.com/office/drawing/2014/main" id="{50E87868-34ED-463D-B2FA-92E08ED3B8FE}"/>
              </a:ext>
            </a:extLst>
          </p:cNvPr>
          <p:cNvSpPr>
            <a:spLocks noChangeAspect="1"/>
          </p:cNvSpPr>
          <p:nvPr>
            <p:custDataLst>
              <p:tags r:id="rId6"/>
            </p:custDataLst>
          </p:nvPr>
        </p:nvSpPr>
        <p:spPr>
          <a:xfrm>
            <a:off x="1571625" y="35361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2C398F93-113C-4188-BD7D-B4CBB994FC6C}"/>
              </a:ext>
            </a:extLst>
          </p:cNvPr>
          <p:cNvSpPr txBox="1"/>
          <p:nvPr>
            <p:custDataLst>
              <p:tags r:id="rId7"/>
            </p:custDataLst>
          </p:nvPr>
        </p:nvSpPr>
        <p:spPr>
          <a:xfrm>
            <a:off x="2438400" y="423529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均匀负荷</a:t>
            </a:r>
          </a:p>
        </p:txBody>
      </p:sp>
      <p:sp>
        <p:nvSpPr>
          <p:cNvPr id="16" name="矩形 15">
            <a:extLst>
              <a:ext uri="{FF2B5EF4-FFF2-40B4-BE49-F238E27FC236}">
                <a16:creationId xmlns:a16="http://schemas.microsoft.com/office/drawing/2014/main" id="{258BFDC8-E31C-4E68-BA34-ECE7A682AAB6}"/>
              </a:ext>
            </a:extLst>
          </p:cNvPr>
          <p:cNvSpPr>
            <a:spLocks noChangeAspect="1"/>
          </p:cNvSpPr>
          <p:nvPr>
            <p:custDataLst>
              <p:tags r:id="rId8"/>
            </p:custDataLst>
          </p:nvPr>
        </p:nvSpPr>
        <p:spPr>
          <a:xfrm>
            <a:off x="1571625" y="42219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C1AC3857-096D-4AE5-BD23-7FD278EC4916}"/>
              </a:ext>
            </a:extLst>
          </p:cNvPr>
          <p:cNvSpPr txBox="1"/>
          <p:nvPr>
            <p:custDataLst>
              <p:tags r:id="rId9"/>
            </p:custDataLst>
          </p:nvPr>
        </p:nvSpPr>
        <p:spPr>
          <a:xfrm>
            <a:off x="2438400" y="4921091"/>
            <a:ext cx="3253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数据通信和资源共享</a:t>
            </a:r>
          </a:p>
        </p:txBody>
      </p:sp>
      <p:sp>
        <p:nvSpPr>
          <p:cNvPr id="18" name="矩形 17">
            <a:extLst>
              <a:ext uri="{FF2B5EF4-FFF2-40B4-BE49-F238E27FC236}">
                <a16:creationId xmlns:a16="http://schemas.microsoft.com/office/drawing/2014/main" id="{AB34F707-68D3-4153-9AB0-4A4E9B276358}"/>
              </a:ext>
            </a:extLst>
          </p:cNvPr>
          <p:cNvSpPr>
            <a:spLocks noChangeAspect="1"/>
          </p:cNvSpPr>
          <p:nvPr>
            <p:custDataLst>
              <p:tags r:id="rId10"/>
            </p:custDataLst>
          </p:nvPr>
        </p:nvSpPr>
        <p:spPr>
          <a:xfrm>
            <a:off x="1571625" y="49077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文本框 18">
            <a:extLst>
              <a:ext uri="{FF2B5EF4-FFF2-40B4-BE49-F238E27FC236}">
                <a16:creationId xmlns:a16="http://schemas.microsoft.com/office/drawing/2014/main" id="{A64FE3F8-3C82-4276-BADC-147B4EA3E3D8}"/>
              </a:ext>
            </a:extLst>
          </p:cNvPr>
          <p:cNvSpPr txBox="1"/>
          <p:nvPr>
            <p:custDataLst>
              <p:tags r:id="rId11"/>
            </p:custDataLst>
          </p:nvPr>
        </p:nvSpPr>
        <p:spPr>
          <a:xfrm>
            <a:off x="2438400" y="5606891"/>
            <a:ext cx="2592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提高系统可靠性</a:t>
            </a:r>
          </a:p>
        </p:txBody>
      </p:sp>
      <p:sp>
        <p:nvSpPr>
          <p:cNvPr id="20" name="矩形 19">
            <a:extLst>
              <a:ext uri="{FF2B5EF4-FFF2-40B4-BE49-F238E27FC236}">
                <a16:creationId xmlns:a16="http://schemas.microsoft.com/office/drawing/2014/main" id="{97919CC0-90C6-4DCD-841D-5A11ADF520B7}"/>
              </a:ext>
            </a:extLst>
          </p:cNvPr>
          <p:cNvSpPr>
            <a:spLocks noChangeAspect="1"/>
          </p:cNvSpPr>
          <p:nvPr>
            <p:custDataLst>
              <p:tags r:id="rId12"/>
            </p:custDataLst>
          </p:nvPr>
        </p:nvSpPr>
        <p:spPr>
          <a:xfrm>
            <a:off x="1571625" y="55935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圆角 20">
            <a:extLst>
              <a:ext uri="{FF2B5EF4-FFF2-40B4-BE49-F238E27FC236}">
                <a16:creationId xmlns:a16="http://schemas.microsoft.com/office/drawing/2014/main" id="{3B25BEC8-401C-4857-875E-DED22D4B2143}"/>
              </a:ext>
            </a:extLst>
          </p:cNvPr>
          <p:cNvSpPr/>
          <p:nvPr>
            <p:custDataLst>
              <p:tags r:id="rId1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194CB518-201C-4329-A5EB-5C13ADAD3B59}"/>
              </a:ext>
            </a:extLst>
          </p:cNvPr>
          <p:cNvGrpSpPr/>
          <p:nvPr>
            <p:custDataLst>
              <p:tags r:id="rId14"/>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483E4BF9-B81A-4BAE-80B6-C49589353995}"/>
                </a:ext>
              </a:extLst>
            </p:cNvPr>
            <p:cNvSpPr/>
            <p:nvPr>
              <p:custDataLst>
                <p:tags r:id="rId1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E7B28795-82E1-4B3F-8BAD-A36513F8A356}"/>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4DFFB46E-A385-4546-9B8C-F44CB4082557}"/>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8" name="TipText">
              <a:extLst>
                <a:ext uri="{FF2B5EF4-FFF2-40B4-BE49-F238E27FC236}">
                  <a16:creationId xmlns:a16="http://schemas.microsoft.com/office/drawing/2014/main" id="{DCC75638-C957-4C8E-9EA9-3E4323C80A09}"/>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DB7001E6-7532-4B22-84DF-10789C622A61}"/>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1477925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5ACBB5A-492C-4C8A-85E1-4A5ED18BE8CF}"/>
              </a:ext>
            </a:extLst>
          </p:cNvPr>
          <p:cNvSpPr>
            <a:spLocks noGrp="1"/>
          </p:cNvSpPr>
          <p:nvPr>
            <p:ph type="sldNum" sz="quarter" idx="12"/>
          </p:nvPr>
        </p:nvSpPr>
        <p:spPr/>
        <p:txBody>
          <a:bodyPr/>
          <a:lstStyle/>
          <a:p>
            <a:fld id="{7AF33C28-A71A-4459-B48B-0CF3BFDAB261}" type="slidenum">
              <a:rPr lang="en-US" altLang="zh-CN" smtClean="0"/>
              <a:pPr/>
              <a:t>78</a:t>
            </a:fld>
            <a:endParaRPr lang="en-US" altLang="zh-CN" dirty="0"/>
          </a:p>
        </p:txBody>
      </p:sp>
      <p:sp>
        <p:nvSpPr>
          <p:cNvPr id="10" name="文本框 9">
            <a:extLst>
              <a:ext uri="{FF2B5EF4-FFF2-40B4-BE49-F238E27FC236}">
                <a16:creationId xmlns:a16="http://schemas.microsoft.com/office/drawing/2014/main" id="{48504589-004F-4422-861E-D2A7B7D7B682}"/>
              </a:ext>
            </a:extLst>
          </p:cNvPr>
          <p:cNvSpPr txBox="1"/>
          <p:nvPr>
            <p:custDataLst>
              <p:tags r:id="rId2"/>
            </p:custDataLst>
          </p:nvPr>
        </p:nvSpPr>
        <p:spPr>
          <a:xfrm>
            <a:off x="1219200" y="1462723"/>
            <a:ext cx="9340152"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13.TCP/IP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体系结构有</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层</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其中包括</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、网络层和应用层。</a:t>
            </a:r>
          </a:p>
        </p:txBody>
      </p:sp>
      <p:sp>
        <p:nvSpPr>
          <p:cNvPr id="11" name="文本框 10">
            <a:extLst>
              <a:ext uri="{FF2B5EF4-FFF2-40B4-BE49-F238E27FC236}">
                <a16:creationId xmlns:a16="http://schemas.microsoft.com/office/drawing/2014/main" id="{DD6FFDE5-DBEF-40AF-A2C8-647EFA7796F7}"/>
              </a:ext>
            </a:extLst>
          </p:cNvPr>
          <p:cNvSpPr txBox="1"/>
          <p:nvPr>
            <p:custDataLst>
              <p:tags r:id="rId3"/>
            </p:custDataLst>
          </p:nvPr>
        </p:nvSpPr>
        <p:spPr>
          <a:xfrm>
            <a:off x="2438400" y="28636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物理层</a:t>
            </a:r>
          </a:p>
        </p:txBody>
      </p:sp>
      <p:sp>
        <p:nvSpPr>
          <p:cNvPr id="12" name="矩形 11">
            <a:extLst>
              <a:ext uri="{FF2B5EF4-FFF2-40B4-BE49-F238E27FC236}">
                <a16:creationId xmlns:a16="http://schemas.microsoft.com/office/drawing/2014/main" id="{2E4235F9-A579-4249-B6A3-0C9B5249531F}"/>
              </a:ext>
            </a:extLst>
          </p:cNvPr>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45C15791-7A91-4122-9726-463D19155A88}"/>
              </a:ext>
            </a:extLst>
          </p:cNvPr>
          <p:cNvSpPr txBox="1"/>
          <p:nvPr>
            <p:custDataLst>
              <p:tags r:id="rId5"/>
            </p:custDataLst>
          </p:nvPr>
        </p:nvSpPr>
        <p:spPr>
          <a:xfrm>
            <a:off x="2438400" y="35494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链路层</a:t>
            </a:r>
          </a:p>
        </p:txBody>
      </p:sp>
      <p:sp>
        <p:nvSpPr>
          <p:cNvPr id="14" name="矩形 13">
            <a:extLst>
              <a:ext uri="{FF2B5EF4-FFF2-40B4-BE49-F238E27FC236}">
                <a16:creationId xmlns:a16="http://schemas.microsoft.com/office/drawing/2014/main" id="{4AFDE8F1-B9DB-49E4-AC91-44B94CB31D75}"/>
              </a:ext>
            </a:extLst>
          </p:cNvPr>
          <p:cNvSpPr>
            <a:spLocks noChangeAspect="1"/>
          </p:cNvSpPr>
          <p:nvPr>
            <p:custDataLst>
              <p:tags r:id="rId6"/>
            </p:custDataLst>
          </p:nvPr>
        </p:nvSpPr>
        <p:spPr>
          <a:xfrm>
            <a:off x="1571625" y="35361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42B43667-25A9-48D1-80B0-3F850332ABB7}"/>
              </a:ext>
            </a:extLst>
          </p:cNvPr>
          <p:cNvSpPr txBox="1"/>
          <p:nvPr>
            <p:custDataLst>
              <p:tags r:id="rId7"/>
            </p:custDataLst>
          </p:nvPr>
        </p:nvSpPr>
        <p:spPr>
          <a:xfrm>
            <a:off x="2438400" y="42352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感知层</a:t>
            </a:r>
          </a:p>
        </p:txBody>
      </p:sp>
      <p:sp>
        <p:nvSpPr>
          <p:cNvPr id="16" name="矩形 15">
            <a:extLst>
              <a:ext uri="{FF2B5EF4-FFF2-40B4-BE49-F238E27FC236}">
                <a16:creationId xmlns:a16="http://schemas.microsoft.com/office/drawing/2014/main" id="{0BAA232A-4D28-4374-AB71-1C5BB5B1A153}"/>
              </a:ext>
            </a:extLst>
          </p:cNvPr>
          <p:cNvSpPr>
            <a:spLocks noChangeAspect="1"/>
          </p:cNvSpPr>
          <p:nvPr>
            <p:custDataLst>
              <p:tags r:id="rId8"/>
            </p:custDataLst>
          </p:nvPr>
        </p:nvSpPr>
        <p:spPr>
          <a:xfrm>
            <a:off x="1571625" y="42219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FBE0269B-2AFD-4A52-9D9A-7A66EB3A1947}"/>
              </a:ext>
            </a:extLst>
          </p:cNvPr>
          <p:cNvSpPr txBox="1"/>
          <p:nvPr>
            <p:custDataLst>
              <p:tags r:id="rId9"/>
            </p:custDataLst>
          </p:nvPr>
        </p:nvSpPr>
        <p:spPr>
          <a:xfrm>
            <a:off x="2438400" y="49210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测试层</a:t>
            </a:r>
          </a:p>
        </p:txBody>
      </p:sp>
      <p:sp>
        <p:nvSpPr>
          <p:cNvPr id="18" name="矩形 17">
            <a:extLst>
              <a:ext uri="{FF2B5EF4-FFF2-40B4-BE49-F238E27FC236}">
                <a16:creationId xmlns:a16="http://schemas.microsoft.com/office/drawing/2014/main" id="{415E87F2-8ABE-475D-B09C-ACE6A787C06E}"/>
              </a:ext>
            </a:extLst>
          </p:cNvPr>
          <p:cNvSpPr>
            <a:spLocks noChangeAspect="1"/>
          </p:cNvSpPr>
          <p:nvPr>
            <p:custDataLst>
              <p:tags r:id="rId10"/>
            </p:custDataLst>
          </p:nvPr>
        </p:nvSpPr>
        <p:spPr>
          <a:xfrm>
            <a:off x="1571625" y="49077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文本框 18">
            <a:extLst>
              <a:ext uri="{FF2B5EF4-FFF2-40B4-BE49-F238E27FC236}">
                <a16:creationId xmlns:a16="http://schemas.microsoft.com/office/drawing/2014/main" id="{D30FFD4F-CA0A-4B9C-B669-268061014B2E}"/>
              </a:ext>
            </a:extLst>
          </p:cNvPr>
          <p:cNvSpPr txBox="1"/>
          <p:nvPr>
            <p:custDataLst>
              <p:tags r:id="rId11"/>
            </p:custDataLst>
          </p:nvPr>
        </p:nvSpPr>
        <p:spPr>
          <a:xfrm>
            <a:off x="2438400" y="56068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传输层</a:t>
            </a:r>
          </a:p>
        </p:txBody>
      </p:sp>
      <p:sp>
        <p:nvSpPr>
          <p:cNvPr id="20" name="矩形 19">
            <a:extLst>
              <a:ext uri="{FF2B5EF4-FFF2-40B4-BE49-F238E27FC236}">
                <a16:creationId xmlns:a16="http://schemas.microsoft.com/office/drawing/2014/main" id="{2BA4C8D4-75B8-4482-9E0E-03DBF05FDF9B}"/>
              </a:ext>
            </a:extLst>
          </p:cNvPr>
          <p:cNvSpPr>
            <a:spLocks noChangeAspect="1"/>
          </p:cNvSpPr>
          <p:nvPr>
            <p:custDataLst>
              <p:tags r:id="rId12"/>
            </p:custDataLst>
          </p:nvPr>
        </p:nvSpPr>
        <p:spPr>
          <a:xfrm>
            <a:off x="1571625" y="55935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圆角 20">
            <a:extLst>
              <a:ext uri="{FF2B5EF4-FFF2-40B4-BE49-F238E27FC236}">
                <a16:creationId xmlns:a16="http://schemas.microsoft.com/office/drawing/2014/main" id="{5F25FE48-FF3B-40EF-8C89-530E2D6A4EAC}"/>
              </a:ext>
            </a:extLst>
          </p:cNvPr>
          <p:cNvSpPr/>
          <p:nvPr>
            <p:custDataLst>
              <p:tags r:id="rId1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4FF0DCA1-5262-4F24-A718-A841E801B22A}"/>
              </a:ext>
            </a:extLst>
          </p:cNvPr>
          <p:cNvGrpSpPr/>
          <p:nvPr>
            <p:custDataLst>
              <p:tags r:id="rId14"/>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430DCA41-1181-4D7D-AEFC-73906AA55C15}"/>
                </a:ext>
              </a:extLst>
            </p:cNvPr>
            <p:cNvSpPr/>
            <p:nvPr>
              <p:custDataLst>
                <p:tags r:id="rId1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32BF5144-EA40-406D-AA1E-7B480DCF1727}"/>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795143B5-4E9F-448C-8D02-131BC62B7AAD}"/>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8" name="TipText">
              <a:extLst>
                <a:ext uri="{FF2B5EF4-FFF2-40B4-BE49-F238E27FC236}">
                  <a16:creationId xmlns:a16="http://schemas.microsoft.com/office/drawing/2014/main" id="{2C1D39A0-B24D-44E6-93D9-6906F4E83D61}"/>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403442FE-1DD6-49B3-BCC2-370277D52730}"/>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513153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795551-7C84-47DD-89BD-9EF1B297AF37}"/>
              </a:ext>
            </a:extLst>
          </p:cNvPr>
          <p:cNvSpPr>
            <a:spLocks noGrp="1"/>
          </p:cNvSpPr>
          <p:nvPr>
            <p:ph type="sldNum" sz="quarter" idx="12"/>
          </p:nvPr>
        </p:nvSpPr>
        <p:spPr/>
        <p:txBody>
          <a:bodyPr/>
          <a:lstStyle/>
          <a:p>
            <a:fld id="{7AF33C28-A71A-4459-B48B-0CF3BFDAB261}" type="slidenum">
              <a:rPr lang="en-US" altLang="zh-CN" smtClean="0"/>
              <a:pPr/>
              <a:t>79</a:t>
            </a:fld>
            <a:endParaRPr lang="en-US" altLang="zh-CN" dirty="0"/>
          </a:p>
        </p:txBody>
      </p:sp>
      <p:sp>
        <p:nvSpPr>
          <p:cNvPr id="10" name="文本框 9">
            <a:extLst>
              <a:ext uri="{FF2B5EF4-FFF2-40B4-BE49-F238E27FC236}">
                <a16:creationId xmlns:a16="http://schemas.microsoft.com/office/drawing/2014/main" id="{90EE07AA-2858-409F-BBE6-11C1DEEC2042}"/>
              </a:ext>
            </a:extLst>
          </p:cNvPr>
          <p:cNvSpPr txBox="1"/>
          <p:nvPr>
            <p:custDataLst>
              <p:tags r:id="rId2"/>
            </p:custDataLst>
          </p:nvPr>
        </p:nvSpPr>
        <p:spPr>
          <a:xfrm>
            <a:off x="1219200" y="1462723"/>
            <a:ext cx="56978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14.</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物联网体系架构主要分为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1" name="文本框 10">
            <a:extLst>
              <a:ext uri="{FF2B5EF4-FFF2-40B4-BE49-F238E27FC236}">
                <a16:creationId xmlns:a16="http://schemas.microsoft.com/office/drawing/2014/main" id="{BB0113AC-FAA1-4C9D-945E-B34EFDE63AC9}"/>
              </a:ext>
            </a:extLst>
          </p:cNvPr>
          <p:cNvSpPr txBox="1"/>
          <p:nvPr>
            <p:custDataLst>
              <p:tags r:id="rId3"/>
            </p:custDataLst>
          </p:nvPr>
        </p:nvSpPr>
        <p:spPr>
          <a:xfrm>
            <a:off x="2438400" y="28636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数据层</a:t>
            </a:r>
          </a:p>
        </p:txBody>
      </p:sp>
      <p:sp>
        <p:nvSpPr>
          <p:cNvPr id="12" name="矩形 11">
            <a:extLst>
              <a:ext uri="{FF2B5EF4-FFF2-40B4-BE49-F238E27FC236}">
                <a16:creationId xmlns:a16="http://schemas.microsoft.com/office/drawing/2014/main" id="{CFD9683A-0D84-4796-82F8-B75A35B3C973}"/>
              </a:ext>
            </a:extLst>
          </p:cNvPr>
          <p:cNvSpPr>
            <a:spLocks noChangeAspect="1"/>
          </p:cNvSpPr>
          <p:nvPr>
            <p:custDataLst>
              <p:tags r:id="rId4"/>
            </p:custDataLst>
          </p:nvPr>
        </p:nvSpPr>
        <p:spPr>
          <a:xfrm>
            <a:off x="15716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文本框 12">
            <a:extLst>
              <a:ext uri="{FF2B5EF4-FFF2-40B4-BE49-F238E27FC236}">
                <a16:creationId xmlns:a16="http://schemas.microsoft.com/office/drawing/2014/main" id="{FD9B782A-496A-4550-878A-3740EC52227D}"/>
              </a:ext>
            </a:extLst>
          </p:cNvPr>
          <p:cNvSpPr txBox="1"/>
          <p:nvPr>
            <p:custDataLst>
              <p:tags r:id="rId5"/>
            </p:custDataLst>
          </p:nvPr>
        </p:nvSpPr>
        <p:spPr>
          <a:xfrm>
            <a:off x="2438400" y="35494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感知层</a:t>
            </a:r>
          </a:p>
        </p:txBody>
      </p:sp>
      <p:sp>
        <p:nvSpPr>
          <p:cNvPr id="14" name="矩形 13">
            <a:extLst>
              <a:ext uri="{FF2B5EF4-FFF2-40B4-BE49-F238E27FC236}">
                <a16:creationId xmlns:a16="http://schemas.microsoft.com/office/drawing/2014/main" id="{CE746093-D442-4070-AE64-331DDEC62A59}"/>
              </a:ext>
            </a:extLst>
          </p:cNvPr>
          <p:cNvSpPr>
            <a:spLocks noChangeAspect="1"/>
          </p:cNvSpPr>
          <p:nvPr>
            <p:custDataLst>
              <p:tags r:id="rId6"/>
            </p:custDataLst>
          </p:nvPr>
        </p:nvSpPr>
        <p:spPr>
          <a:xfrm>
            <a:off x="1571625" y="35361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文本框 14">
            <a:extLst>
              <a:ext uri="{FF2B5EF4-FFF2-40B4-BE49-F238E27FC236}">
                <a16:creationId xmlns:a16="http://schemas.microsoft.com/office/drawing/2014/main" id="{F3CACD36-C74D-48AA-8F88-4FF7A443E7D2}"/>
              </a:ext>
            </a:extLst>
          </p:cNvPr>
          <p:cNvSpPr txBox="1"/>
          <p:nvPr>
            <p:custDataLst>
              <p:tags r:id="rId7"/>
            </p:custDataLst>
          </p:nvPr>
        </p:nvSpPr>
        <p:spPr>
          <a:xfrm>
            <a:off x="2438400" y="42352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网络层</a:t>
            </a:r>
          </a:p>
        </p:txBody>
      </p:sp>
      <p:sp>
        <p:nvSpPr>
          <p:cNvPr id="16" name="矩形 15">
            <a:extLst>
              <a:ext uri="{FF2B5EF4-FFF2-40B4-BE49-F238E27FC236}">
                <a16:creationId xmlns:a16="http://schemas.microsoft.com/office/drawing/2014/main" id="{17D75DB8-E26F-44BE-A987-C0B6FA6C6C80}"/>
              </a:ext>
            </a:extLst>
          </p:cNvPr>
          <p:cNvSpPr>
            <a:spLocks noChangeAspect="1"/>
          </p:cNvSpPr>
          <p:nvPr>
            <p:custDataLst>
              <p:tags r:id="rId8"/>
            </p:custDataLst>
          </p:nvPr>
        </p:nvSpPr>
        <p:spPr>
          <a:xfrm>
            <a:off x="1571625" y="42219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文本框 16">
            <a:extLst>
              <a:ext uri="{FF2B5EF4-FFF2-40B4-BE49-F238E27FC236}">
                <a16:creationId xmlns:a16="http://schemas.microsoft.com/office/drawing/2014/main" id="{BEF30D4B-D99B-4604-8BB1-DD7A738D8CA0}"/>
              </a:ext>
            </a:extLst>
          </p:cNvPr>
          <p:cNvSpPr txBox="1"/>
          <p:nvPr>
            <p:custDataLst>
              <p:tags r:id="rId9"/>
            </p:custDataLst>
          </p:nvPr>
        </p:nvSpPr>
        <p:spPr>
          <a:xfrm>
            <a:off x="2438400" y="49210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物理层</a:t>
            </a:r>
          </a:p>
        </p:txBody>
      </p:sp>
      <p:sp>
        <p:nvSpPr>
          <p:cNvPr id="18" name="矩形 17">
            <a:extLst>
              <a:ext uri="{FF2B5EF4-FFF2-40B4-BE49-F238E27FC236}">
                <a16:creationId xmlns:a16="http://schemas.microsoft.com/office/drawing/2014/main" id="{16503B78-E2C9-4C65-BE89-84C1139773CD}"/>
              </a:ext>
            </a:extLst>
          </p:cNvPr>
          <p:cNvSpPr>
            <a:spLocks noChangeAspect="1"/>
          </p:cNvSpPr>
          <p:nvPr>
            <p:custDataLst>
              <p:tags r:id="rId10"/>
            </p:custDataLst>
          </p:nvPr>
        </p:nvSpPr>
        <p:spPr>
          <a:xfrm>
            <a:off x="1571625" y="49077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文本框 18">
            <a:extLst>
              <a:ext uri="{FF2B5EF4-FFF2-40B4-BE49-F238E27FC236}">
                <a16:creationId xmlns:a16="http://schemas.microsoft.com/office/drawing/2014/main" id="{E9B7CE76-148B-48D1-A71C-F3968B2496A9}"/>
              </a:ext>
            </a:extLst>
          </p:cNvPr>
          <p:cNvSpPr txBox="1"/>
          <p:nvPr>
            <p:custDataLst>
              <p:tags r:id="rId11"/>
            </p:custDataLst>
          </p:nvPr>
        </p:nvSpPr>
        <p:spPr>
          <a:xfrm>
            <a:off x="2438400" y="56068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应用层</a:t>
            </a:r>
          </a:p>
        </p:txBody>
      </p:sp>
      <p:sp>
        <p:nvSpPr>
          <p:cNvPr id="20" name="矩形 19">
            <a:extLst>
              <a:ext uri="{FF2B5EF4-FFF2-40B4-BE49-F238E27FC236}">
                <a16:creationId xmlns:a16="http://schemas.microsoft.com/office/drawing/2014/main" id="{715CB2CA-11B4-4E6B-B37E-A93A4D8A1C57}"/>
              </a:ext>
            </a:extLst>
          </p:cNvPr>
          <p:cNvSpPr>
            <a:spLocks noChangeAspect="1"/>
          </p:cNvSpPr>
          <p:nvPr>
            <p:custDataLst>
              <p:tags r:id="rId12"/>
            </p:custDataLst>
          </p:nvPr>
        </p:nvSpPr>
        <p:spPr>
          <a:xfrm>
            <a:off x="1571625" y="55935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矩形: 圆角 20">
            <a:extLst>
              <a:ext uri="{FF2B5EF4-FFF2-40B4-BE49-F238E27FC236}">
                <a16:creationId xmlns:a16="http://schemas.microsoft.com/office/drawing/2014/main" id="{484D1F59-6F27-4611-9315-82982E16A566}"/>
              </a:ext>
            </a:extLst>
          </p:cNvPr>
          <p:cNvSpPr/>
          <p:nvPr>
            <p:custDataLst>
              <p:tags r:id="rId1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9" name="组合 8">
            <a:extLst>
              <a:ext uri="{FF2B5EF4-FFF2-40B4-BE49-F238E27FC236}">
                <a16:creationId xmlns:a16="http://schemas.microsoft.com/office/drawing/2014/main" id="{F8E164F1-12F1-4683-8CCF-500E8ECDEB62}"/>
              </a:ext>
            </a:extLst>
          </p:cNvPr>
          <p:cNvGrpSpPr/>
          <p:nvPr>
            <p:custDataLst>
              <p:tags r:id="rId14"/>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707CEC8E-9B68-4F4E-B817-45A1352F829E}"/>
                </a:ext>
              </a:extLst>
            </p:cNvPr>
            <p:cNvSpPr/>
            <p:nvPr>
              <p:custDataLst>
                <p:tags r:id="rId1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BCF30141-34E3-43B8-866B-4CD02ECE89A3}"/>
                </a:ext>
              </a:extLst>
            </p:cNvPr>
            <p:cNvSpPr/>
            <p:nvPr>
              <p:custDataLst>
                <p:tags r:id="rId1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4CBBB1C4-B688-4612-BA78-0A0AD6151808}"/>
                </a:ext>
              </a:extLst>
            </p:cNvPr>
            <p:cNvSpPr txBox="1"/>
            <p:nvPr>
              <p:custDataLst>
                <p:tags r:id="rId1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8" name="TipText">
              <a:extLst>
                <a:ext uri="{FF2B5EF4-FFF2-40B4-BE49-F238E27FC236}">
                  <a16:creationId xmlns:a16="http://schemas.microsoft.com/office/drawing/2014/main" id="{424DC86E-5126-4ACA-8957-1FA61F4521D6}"/>
                </a:ext>
              </a:extLst>
            </p:cNvPr>
            <p:cNvSpPr txBox="1"/>
            <p:nvPr>
              <p:custDataLst>
                <p:tags r:id="rId19"/>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F30A1E80-CCF6-4771-9BB5-75CDF5A1E18A}"/>
              </a:ext>
            </a:extLst>
          </p:cNvPr>
          <p:cNvPicPr>
            <a:picLocks/>
          </p:cNvPicPr>
          <p:nvPr>
            <p:custDataLst>
              <p:tags r:id="rId15"/>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237738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zh-CN" altLang="zh-CN" dirty="0"/>
              <a:t>网络的性能指标</a:t>
            </a:r>
            <a:endParaRPr lang="en-US" altLang="zh-CN" dirty="0">
              <a:ea typeface="宋体" panose="02010600030101010101" pitchFamily="2" charset="-122"/>
            </a:endParaRPr>
          </a:p>
        </p:txBody>
      </p:sp>
      <p:sp>
        <p:nvSpPr>
          <p:cNvPr id="103427" name="AutoShape 3"/>
          <p:cNvSpPr>
            <a:spLocks noChangeArrowheads="1"/>
          </p:cNvSpPr>
          <p:nvPr/>
        </p:nvSpPr>
        <p:spPr bwMode="auto">
          <a:xfrm>
            <a:off x="8102203" y="3429000"/>
            <a:ext cx="1620837" cy="2738437"/>
          </a:xfrm>
          <a:prstGeom prst="roundRect">
            <a:avLst>
              <a:gd name="adj" fmla="val 13745"/>
            </a:avLst>
          </a:prstGeom>
          <a:noFill/>
          <a:ln w="38100">
            <a:solidFill>
              <a:schemeClr val="bg2"/>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8" name="AutoShape 4"/>
          <p:cNvSpPr>
            <a:spLocks noChangeArrowheads="1"/>
          </p:cNvSpPr>
          <p:nvPr/>
        </p:nvSpPr>
        <p:spPr bwMode="auto">
          <a:xfrm>
            <a:off x="6291880" y="3418367"/>
            <a:ext cx="1611312" cy="2738437"/>
          </a:xfrm>
          <a:prstGeom prst="roundRect">
            <a:avLst>
              <a:gd name="adj" fmla="val 13745"/>
            </a:avLst>
          </a:prstGeom>
          <a:noFill/>
          <a:ln w="38100">
            <a:solidFill>
              <a:schemeClr val="bg2"/>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9" name="AutoShape 5"/>
          <p:cNvSpPr>
            <a:spLocks noChangeArrowheads="1"/>
          </p:cNvSpPr>
          <p:nvPr/>
        </p:nvSpPr>
        <p:spPr bwMode="auto">
          <a:xfrm>
            <a:off x="4545626" y="3410415"/>
            <a:ext cx="1563687" cy="2738437"/>
          </a:xfrm>
          <a:prstGeom prst="roundRect">
            <a:avLst>
              <a:gd name="adj" fmla="val 13745"/>
            </a:avLst>
          </a:prstGeom>
          <a:noFill/>
          <a:ln w="38100">
            <a:solidFill>
              <a:schemeClr val="bg2"/>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0" name="AutoShape 6"/>
          <p:cNvSpPr>
            <a:spLocks noChangeArrowheads="1"/>
          </p:cNvSpPr>
          <p:nvPr/>
        </p:nvSpPr>
        <p:spPr bwMode="auto">
          <a:xfrm>
            <a:off x="2723956" y="3410414"/>
            <a:ext cx="1620839" cy="2738437"/>
          </a:xfrm>
          <a:prstGeom prst="roundRect">
            <a:avLst>
              <a:gd name="adj" fmla="val 13745"/>
            </a:avLst>
          </a:prstGeom>
          <a:noFill/>
          <a:ln w="38100">
            <a:solidFill>
              <a:schemeClr val="bg2"/>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431" name="Group 7"/>
          <p:cNvGrpSpPr>
            <a:grpSpLocks/>
          </p:cNvGrpSpPr>
          <p:nvPr/>
        </p:nvGrpSpPr>
        <p:grpSpPr bwMode="auto">
          <a:xfrm>
            <a:off x="2927524" y="1926899"/>
            <a:ext cx="6116644" cy="1120537"/>
            <a:chOff x="624" y="1152"/>
            <a:chExt cx="4080" cy="720"/>
          </a:xfrm>
        </p:grpSpPr>
        <p:sp>
          <p:nvSpPr>
            <p:cNvPr id="103432"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000">
                <a:solidFill>
                  <a:schemeClr val="accent5">
                    <a:lumMod val="20000"/>
                    <a:lumOff val="80000"/>
                  </a:schemeClr>
                </a:solidFill>
              </a:endParaRPr>
            </a:p>
          </p:txBody>
        </p:sp>
        <p:grpSp>
          <p:nvGrpSpPr>
            <p:cNvPr id="103433" name="Group 9"/>
            <p:cNvGrpSpPr>
              <a:grpSpLocks/>
            </p:cNvGrpSpPr>
            <p:nvPr/>
          </p:nvGrpSpPr>
          <p:grpSpPr bwMode="auto">
            <a:xfrm>
              <a:off x="1296" y="1296"/>
              <a:ext cx="624" cy="96"/>
              <a:chOff x="2003" y="3439"/>
              <a:chExt cx="468" cy="244"/>
            </a:xfrm>
          </p:grpSpPr>
          <p:sp>
            <p:nvSpPr>
              <p:cNvPr id="103434" name="Oval 10"/>
              <p:cNvSpPr>
                <a:spLocks noChangeArrowheads="1"/>
              </p:cNvSpPr>
              <p:nvPr/>
            </p:nvSpPr>
            <p:spPr bwMode="gray">
              <a:xfrm>
                <a:off x="2003" y="3439"/>
                <a:ext cx="79" cy="242"/>
              </a:xfrm>
              <a:prstGeom prst="ellipse">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sp>
            <p:nvSpPr>
              <p:cNvPr id="103435" name="Rectangle 11"/>
              <p:cNvSpPr>
                <a:spLocks noChangeArrowheads="1"/>
              </p:cNvSpPr>
              <p:nvPr/>
            </p:nvSpPr>
            <p:spPr bwMode="gray">
              <a:xfrm>
                <a:off x="2048" y="3441"/>
                <a:ext cx="388" cy="242"/>
              </a:xfrm>
              <a:prstGeom prst="rect">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sp>
            <p:nvSpPr>
              <p:cNvPr id="103436" name="Oval 12"/>
              <p:cNvSpPr>
                <a:spLocks noChangeArrowheads="1"/>
              </p:cNvSpPr>
              <p:nvPr/>
            </p:nvSpPr>
            <p:spPr bwMode="gray">
              <a:xfrm>
                <a:off x="2400" y="3443"/>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sp>
            <p:nvSpPr>
              <p:cNvPr id="103437" name="Oval 13"/>
              <p:cNvSpPr>
                <a:spLocks noChangeArrowheads="1"/>
              </p:cNvSpPr>
              <p:nvPr/>
            </p:nvSpPr>
            <p:spPr bwMode="gray">
              <a:xfrm>
                <a:off x="2438" y="3519"/>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grpSp>
        <p:sp>
          <p:nvSpPr>
            <p:cNvPr id="103438" name="Rectangle 14"/>
            <p:cNvSpPr>
              <a:spLocks noChangeArrowheads="1"/>
            </p:cNvSpPr>
            <p:nvPr/>
          </p:nvSpPr>
          <p:spPr bwMode="gray">
            <a:xfrm rot="3419336">
              <a:off x="1776" y="1152"/>
              <a:ext cx="672" cy="672"/>
            </a:xfrm>
            <a:prstGeom prst="rect">
              <a:avLst/>
            </a:prstGeom>
            <a:solidFill>
              <a:schemeClr val="accent1"/>
            </a:soli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000">
                <a:solidFill>
                  <a:schemeClr val="accent5">
                    <a:lumMod val="20000"/>
                    <a:lumOff val="80000"/>
                  </a:schemeClr>
                </a:solidFill>
              </a:endParaRPr>
            </a:p>
          </p:txBody>
        </p:sp>
        <p:grpSp>
          <p:nvGrpSpPr>
            <p:cNvPr id="103439" name="Group 15"/>
            <p:cNvGrpSpPr>
              <a:grpSpLocks/>
            </p:cNvGrpSpPr>
            <p:nvPr/>
          </p:nvGrpSpPr>
          <p:grpSpPr bwMode="auto">
            <a:xfrm>
              <a:off x="2448" y="1296"/>
              <a:ext cx="624" cy="96"/>
              <a:chOff x="2003" y="3439"/>
              <a:chExt cx="468" cy="244"/>
            </a:xfrm>
          </p:grpSpPr>
          <p:sp>
            <p:nvSpPr>
              <p:cNvPr id="103440" name="Oval 16"/>
              <p:cNvSpPr>
                <a:spLocks noChangeArrowheads="1"/>
              </p:cNvSpPr>
              <p:nvPr/>
            </p:nvSpPr>
            <p:spPr bwMode="gray">
              <a:xfrm>
                <a:off x="2003" y="3439"/>
                <a:ext cx="79" cy="242"/>
              </a:xfrm>
              <a:prstGeom prst="ellipse">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sp>
            <p:nvSpPr>
              <p:cNvPr id="103441" name="Rectangle 17"/>
              <p:cNvSpPr>
                <a:spLocks noChangeArrowheads="1"/>
              </p:cNvSpPr>
              <p:nvPr/>
            </p:nvSpPr>
            <p:spPr bwMode="gray">
              <a:xfrm>
                <a:off x="2048" y="3441"/>
                <a:ext cx="388" cy="242"/>
              </a:xfrm>
              <a:prstGeom prst="rect">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sp>
            <p:nvSpPr>
              <p:cNvPr id="103442" name="Oval 18"/>
              <p:cNvSpPr>
                <a:spLocks noChangeArrowheads="1"/>
              </p:cNvSpPr>
              <p:nvPr/>
            </p:nvSpPr>
            <p:spPr bwMode="gray">
              <a:xfrm>
                <a:off x="2400" y="3443"/>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sp>
            <p:nvSpPr>
              <p:cNvPr id="103443" name="Oval 19"/>
              <p:cNvSpPr>
                <a:spLocks noChangeArrowheads="1"/>
              </p:cNvSpPr>
              <p:nvPr/>
            </p:nvSpPr>
            <p:spPr bwMode="gray">
              <a:xfrm>
                <a:off x="2438" y="3519"/>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grpSp>
        <p:sp>
          <p:nvSpPr>
            <p:cNvPr id="103444" name="Rectangle 20"/>
            <p:cNvSpPr>
              <a:spLocks noChangeArrowheads="1"/>
            </p:cNvSpPr>
            <p:nvPr/>
          </p:nvSpPr>
          <p:spPr bwMode="gray">
            <a:xfrm rot="3419336">
              <a:off x="2880" y="1152"/>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000">
                <a:solidFill>
                  <a:schemeClr val="accent5">
                    <a:lumMod val="20000"/>
                    <a:lumOff val="80000"/>
                  </a:schemeClr>
                </a:solidFill>
              </a:endParaRPr>
            </a:p>
          </p:txBody>
        </p:sp>
        <p:grpSp>
          <p:nvGrpSpPr>
            <p:cNvPr id="103445" name="Group 21"/>
            <p:cNvGrpSpPr>
              <a:grpSpLocks/>
            </p:cNvGrpSpPr>
            <p:nvPr/>
          </p:nvGrpSpPr>
          <p:grpSpPr bwMode="auto">
            <a:xfrm>
              <a:off x="3600" y="1296"/>
              <a:ext cx="816" cy="96"/>
              <a:chOff x="2003" y="3439"/>
              <a:chExt cx="468" cy="244"/>
            </a:xfrm>
          </p:grpSpPr>
          <p:sp>
            <p:nvSpPr>
              <p:cNvPr id="103446" name="Oval 22"/>
              <p:cNvSpPr>
                <a:spLocks noChangeArrowheads="1"/>
              </p:cNvSpPr>
              <p:nvPr/>
            </p:nvSpPr>
            <p:spPr bwMode="gray">
              <a:xfrm>
                <a:off x="2003" y="3439"/>
                <a:ext cx="79" cy="242"/>
              </a:xfrm>
              <a:prstGeom prst="ellipse">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sp>
            <p:nvSpPr>
              <p:cNvPr id="103447" name="Rectangle 23"/>
              <p:cNvSpPr>
                <a:spLocks noChangeArrowheads="1"/>
              </p:cNvSpPr>
              <p:nvPr/>
            </p:nvSpPr>
            <p:spPr bwMode="gray">
              <a:xfrm>
                <a:off x="2048" y="3441"/>
                <a:ext cx="388" cy="242"/>
              </a:xfrm>
              <a:prstGeom prst="rect">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sp>
            <p:nvSpPr>
              <p:cNvPr id="103448" name="Oval 24"/>
              <p:cNvSpPr>
                <a:spLocks noChangeArrowheads="1"/>
              </p:cNvSpPr>
              <p:nvPr/>
            </p:nvSpPr>
            <p:spPr bwMode="gray">
              <a:xfrm>
                <a:off x="2400" y="3443"/>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sp>
            <p:nvSpPr>
              <p:cNvPr id="103449" name="Oval 25"/>
              <p:cNvSpPr>
                <a:spLocks noChangeArrowheads="1"/>
              </p:cNvSpPr>
              <p:nvPr/>
            </p:nvSpPr>
            <p:spPr bwMode="gray">
              <a:xfrm>
                <a:off x="2438" y="3519"/>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chemeClr val="accent5">
                      <a:lumMod val="20000"/>
                      <a:lumOff val="80000"/>
                    </a:schemeClr>
                  </a:solidFill>
                </a:endParaRPr>
              </a:p>
            </p:txBody>
          </p:sp>
        </p:grpSp>
        <p:sp>
          <p:nvSpPr>
            <p:cNvPr id="103450" name="Rectangle 26"/>
            <p:cNvSpPr>
              <a:spLocks noChangeArrowheads="1"/>
            </p:cNvSpPr>
            <p:nvPr/>
          </p:nvSpPr>
          <p:spPr bwMode="gray">
            <a:xfrm rot="3419336">
              <a:off x="4032" y="1152"/>
              <a:ext cx="672" cy="672"/>
            </a:xfrm>
            <a:prstGeom prst="rect">
              <a:avLst/>
            </a:prstGeom>
            <a:solidFill>
              <a:schemeClr val="accent1"/>
            </a:soli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sz="2000">
                <a:solidFill>
                  <a:schemeClr val="accent5">
                    <a:lumMod val="20000"/>
                    <a:lumOff val="80000"/>
                  </a:schemeClr>
                </a:solidFill>
              </a:endParaRPr>
            </a:p>
          </p:txBody>
        </p:sp>
      </p:grpSp>
      <p:sp>
        <p:nvSpPr>
          <p:cNvPr id="103451" name="Rectangle 27"/>
          <p:cNvSpPr>
            <a:spLocks noChangeArrowheads="1"/>
          </p:cNvSpPr>
          <p:nvPr/>
        </p:nvSpPr>
        <p:spPr bwMode="gray">
          <a:xfrm>
            <a:off x="3250838" y="2324147"/>
            <a:ext cx="7237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000" b="1" dirty="0">
                <a:solidFill>
                  <a:schemeClr val="accent5">
                    <a:lumMod val="20000"/>
                    <a:lumOff val="80000"/>
                  </a:schemeClr>
                </a:solidFill>
              </a:rPr>
              <a:t>速率</a:t>
            </a:r>
            <a:endParaRPr lang="en-US" altLang="zh-CN" sz="2000" b="1" dirty="0">
              <a:solidFill>
                <a:schemeClr val="accent5">
                  <a:lumMod val="20000"/>
                  <a:lumOff val="80000"/>
                </a:schemeClr>
              </a:solidFill>
              <a:ea typeface="宋体" panose="02010600030101010101" pitchFamily="2" charset="-122"/>
            </a:endParaRPr>
          </a:p>
        </p:txBody>
      </p:sp>
      <p:sp>
        <p:nvSpPr>
          <p:cNvPr id="103452" name="Rectangle 28"/>
          <p:cNvSpPr>
            <a:spLocks noChangeArrowheads="1"/>
          </p:cNvSpPr>
          <p:nvPr/>
        </p:nvSpPr>
        <p:spPr bwMode="gray">
          <a:xfrm>
            <a:off x="4895681" y="2264336"/>
            <a:ext cx="7237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000" b="1" dirty="0">
                <a:solidFill>
                  <a:schemeClr val="accent5">
                    <a:lumMod val="20000"/>
                    <a:lumOff val="80000"/>
                  </a:schemeClr>
                </a:solidFill>
              </a:rPr>
              <a:t>带宽</a:t>
            </a:r>
            <a:endParaRPr lang="en-US" altLang="zh-CN" sz="2000" b="1" dirty="0">
              <a:solidFill>
                <a:schemeClr val="accent5">
                  <a:lumMod val="20000"/>
                  <a:lumOff val="80000"/>
                </a:schemeClr>
              </a:solidFill>
              <a:ea typeface="宋体" panose="02010600030101010101" pitchFamily="2" charset="-122"/>
            </a:endParaRPr>
          </a:p>
        </p:txBody>
      </p:sp>
      <p:sp>
        <p:nvSpPr>
          <p:cNvPr id="103453" name="Rectangle 29"/>
          <p:cNvSpPr>
            <a:spLocks noChangeArrowheads="1"/>
          </p:cNvSpPr>
          <p:nvPr/>
        </p:nvSpPr>
        <p:spPr bwMode="gray">
          <a:xfrm>
            <a:off x="6450476" y="2242152"/>
            <a:ext cx="9898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000" b="1" dirty="0">
                <a:solidFill>
                  <a:schemeClr val="accent5">
                    <a:lumMod val="20000"/>
                    <a:lumOff val="80000"/>
                  </a:schemeClr>
                </a:solidFill>
              </a:rPr>
              <a:t>吞吐量</a:t>
            </a:r>
            <a:endParaRPr lang="en-US" altLang="zh-CN" sz="2000" b="1" dirty="0">
              <a:solidFill>
                <a:schemeClr val="accent5">
                  <a:lumMod val="20000"/>
                  <a:lumOff val="80000"/>
                </a:schemeClr>
              </a:solidFill>
              <a:ea typeface="宋体" panose="02010600030101010101" pitchFamily="2" charset="-122"/>
            </a:endParaRPr>
          </a:p>
        </p:txBody>
      </p:sp>
      <p:sp>
        <p:nvSpPr>
          <p:cNvPr id="103454" name="Rectangle 30"/>
          <p:cNvSpPr>
            <a:spLocks noChangeArrowheads="1"/>
          </p:cNvSpPr>
          <p:nvPr/>
        </p:nvSpPr>
        <p:spPr bwMode="gray">
          <a:xfrm>
            <a:off x="8204793" y="2288777"/>
            <a:ext cx="7237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000" b="1" dirty="0">
                <a:solidFill>
                  <a:schemeClr val="accent5">
                    <a:lumMod val="20000"/>
                    <a:lumOff val="80000"/>
                  </a:schemeClr>
                </a:solidFill>
              </a:rPr>
              <a:t>时延</a:t>
            </a:r>
            <a:endParaRPr lang="en-US" altLang="zh-CN" sz="2000" b="1" dirty="0">
              <a:solidFill>
                <a:schemeClr val="accent5">
                  <a:lumMod val="20000"/>
                  <a:lumOff val="80000"/>
                </a:schemeClr>
              </a:solidFill>
              <a:ea typeface="宋体" panose="02010600030101010101" pitchFamily="2" charset="-122"/>
            </a:endParaRPr>
          </a:p>
        </p:txBody>
      </p:sp>
      <p:sp>
        <p:nvSpPr>
          <p:cNvPr id="103455" name="Rectangle 31"/>
          <p:cNvSpPr>
            <a:spLocks noChangeArrowheads="1"/>
          </p:cNvSpPr>
          <p:nvPr/>
        </p:nvSpPr>
        <p:spPr bwMode="auto">
          <a:xfrm>
            <a:off x="3001394" y="3763955"/>
            <a:ext cx="129614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dirty="0"/>
              <a:t>数据传输速率，</a:t>
            </a:r>
            <a:r>
              <a:rPr lang="zh-CN" altLang="en-US" dirty="0"/>
              <a:t>指</a:t>
            </a:r>
            <a:r>
              <a:rPr lang="zh-CN" altLang="zh-CN" dirty="0"/>
              <a:t>每秒传输的比特数</a:t>
            </a:r>
            <a:endParaRPr lang="en-US" altLang="zh-CN" dirty="0"/>
          </a:p>
          <a:p>
            <a:r>
              <a:rPr lang="zh-CN" altLang="zh-CN" dirty="0"/>
              <a:t>也称比特率</a:t>
            </a:r>
            <a:r>
              <a:rPr lang="zh-CN" altLang="en-US" dirty="0"/>
              <a:t>。</a:t>
            </a:r>
            <a:r>
              <a:rPr lang="en-US" altLang="zh-CN" dirty="0"/>
              <a:t>bit/s</a:t>
            </a:r>
            <a:endParaRPr lang="en-US" altLang="zh-CN" b="1" dirty="0">
              <a:solidFill>
                <a:schemeClr val="tx2"/>
              </a:solidFill>
              <a:ea typeface="宋体" panose="02010600030101010101" pitchFamily="2" charset="-122"/>
            </a:endParaRPr>
          </a:p>
        </p:txBody>
      </p:sp>
      <p:sp>
        <p:nvSpPr>
          <p:cNvPr id="103456" name="Rectangle 32"/>
          <p:cNvSpPr>
            <a:spLocks noChangeArrowheads="1"/>
          </p:cNvSpPr>
          <p:nvPr/>
        </p:nvSpPr>
        <p:spPr bwMode="auto">
          <a:xfrm>
            <a:off x="4754329" y="3799927"/>
            <a:ext cx="123151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dirty="0"/>
              <a:t>单位时间内网络通信线路所能传输的最高速率</a:t>
            </a:r>
            <a:r>
              <a:rPr lang="en-US" altLang="zh-CN" dirty="0"/>
              <a:t>bit/s</a:t>
            </a:r>
            <a:endParaRPr lang="en-US" altLang="zh-CN" b="1" dirty="0">
              <a:solidFill>
                <a:schemeClr val="tx2"/>
              </a:solidFill>
              <a:ea typeface="宋体" panose="02010600030101010101" pitchFamily="2" charset="-122"/>
            </a:endParaRPr>
          </a:p>
        </p:txBody>
      </p:sp>
      <p:sp>
        <p:nvSpPr>
          <p:cNvPr id="103457" name="Rectangle 33"/>
          <p:cNvSpPr>
            <a:spLocks noChangeArrowheads="1"/>
          </p:cNvSpPr>
          <p:nvPr/>
        </p:nvSpPr>
        <p:spPr bwMode="auto">
          <a:xfrm>
            <a:off x="6525371" y="3818812"/>
            <a:ext cx="110398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dirty="0"/>
              <a:t>单位时间内通过某个网络或接口的实际数据量</a:t>
            </a:r>
            <a:endParaRPr lang="en-US" altLang="zh-CN" b="1" dirty="0">
              <a:solidFill>
                <a:schemeClr val="tx2"/>
              </a:solidFill>
              <a:ea typeface="宋体" panose="02010600030101010101" pitchFamily="2" charset="-122"/>
            </a:endParaRPr>
          </a:p>
        </p:txBody>
      </p:sp>
      <p:sp>
        <p:nvSpPr>
          <p:cNvPr id="103458" name="Rectangle 34"/>
          <p:cNvSpPr>
            <a:spLocks noChangeArrowheads="1"/>
          </p:cNvSpPr>
          <p:nvPr/>
        </p:nvSpPr>
        <p:spPr bwMode="auto">
          <a:xfrm>
            <a:off x="8344730" y="3813445"/>
            <a:ext cx="113578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dirty="0"/>
              <a:t>数据从网络的一端传送到另一端所需的时间</a:t>
            </a:r>
            <a:r>
              <a:rPr lang="zh-CN" altLang="en-US" dirty="0"/>
              <a:t>。</a:t>
            </a:r>
            <a:r>
              <a:rPr lang="zh-CN" altLang="zh-CN" dirty="0"/>
              <a:t>单位毫秒</a:t>
            </a:r>
            <a:endParaRPr lang="en-US" altLang="zh-CN" b="1" dirty="0">
              <a:solidFill>
                <a:schemeClr val="tx2"/>
              </a:solidFill>
              <a:ea typeface="宋体" panose="02010600030101010101" pitchFamily="2" charset="-122"/>
            </a:endParaRPr>
          </a:p>
        </p:txBody>
      </p:sp>
      <p:pic>
        <p:nvPicPr>
          <p:cNvPr id="36" name="图片 35">
            <a:extLst>
              <a:ext uri="{FF2B5EF4-FFF2-40B4-BE49-F238E27FC236}">
                <a16:creationId xmlns:a16="http://schemas.microsoft.com/office/drawing/2014/main" id="{842A160E-AC6A-4DA8-A737-63938AE6D42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1084" y="980728"/>
            <a:ext cx="2133600" cy="1418656"/>
          </a:xfrm>
          <a:prstGeom prst="rect">
            <a:avLst/>
          </a:prstGeom>
        </p:spPr>
      </p:pic>
      <p:sp>
        <p:nvSpPr>
          <p:cNvPr id="39" name="Slide Number Placeholder 1">
            <a:extLst>
              <a:ext uri="{FF2B5EF4-FFF2-40B4-BE49-F238E27FC236}">
                <a16:creationId xmlns:a16="http://schemas.microsoft.com/office/drawing/2014/main" id="{3880D202-4CD9-44DB-9A4B-D0315BEBAF07}"/>
              </a:ext>
            </a:extLst>
          </p:cNvPr>
          <p:cNvSpPr txBox="1">
            <a:spLocks/>
          </p:cNvSpPr>
          <p:nvPr/>
        </p:nvSpPr>
        <p:spPr>
          <a:xfrm>
            <a:off x="9202023" y="6347038"/>
            <a:ext cx="2844800" cy="320675"/>
          </a:xfrm>
          <a:prstGeom prst="rect">
            <a:avLst/>
          </a:prstGeom>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fld id="{9CA331A9-1DD5-4C34-BAC9-1026D4AF2589}" type="slidenum">
              <a:rPr lang="en-US" altLang="zh-CN" sz="1100" smtClean="0"/>
              <a:pPr algn="r"/>
              <a:t>8</a:t>
            </a:fld>
            <a:endParaRPr lang="en-US" altLang="zh-CN" sz="1100" dirty="0"/>
          </a:p>
        </p:txBody>
      </p:sp>
    </p:spTree>
    <p:extLst>
      <p:ext uri="{BB962C8B-B14F-4D97-AF65-F5344CB8AC3E}">
        <p14:creationId xmlns:p14="http://schemas.microsoft.com/office/powerpoint/2010/main" val="34452442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740E354-099B-4ADA-AD6C-5E8069F22FF4}"/>
              </a:ext>
            </a:extLst>
          </p:cNvPr>
          <p:cNvSpPr>
            <a:spLocks noGrp="1"/>
          </p:cNvSpPr>
          <p:nvPr>
            <p:ph type="sldNum" sz="quarter" idx="12"/>
          </p:nvPr>
        </p:nvSpPr>
        <p:spPr/>
        <p:txBody>
          <a:bodyPr/>
          <a:lstStyle/>
          <a:p>
            <a:fld id="{7AF33C28-A71A-4459-B48B-0CF3BFDAB261}" type="slidenum">
              <a:rPr lang="en-US" altLang="zh-CN" smtClean="0"/>
              <a:pPr/>
              <a:t>80</a:t>
            </a:fld>
            <a:endParaRPr lang="en-US" altLang="zh-CN" dirty="0"/>
          </a:p>
        </p:txBody>
      </p:sp>
      <p:sp>
        <p:nvSpPr>
          <p:cNvPr id="10" name="文本框 9">
            <a:extLst>
              <a:ext uri="{FF2B5EF4-FFF2-40B4-BE49-F238E27FC236}">
                <a16:creationId xmlns:a16="http://schemas.microsoft.com/office/drawing/2014/main" id="{60ECEF0A-FD0A-4333-9670-D78D493D7AB5}"/>
              </a:ext>
            </a:extLst>
          </p:cNvPr>
          <p:cNvSpPr txBox="1"/>
          <p:nvPr>
            <p:custDataLst>
              <p:tags r:id="rId2"/>
            </p:custDataLst>
          </p:nvPr>
        </p:nvSpPr>
        <p:spPr>
          <a:xfrm>
            <a:off x="1223228" y="1412776"/>
            <a:ext cx="9692005"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20.IPv4</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地址采用</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个字节的二进制表示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每个</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地址由网络地址和</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地址两部分组成。</a:t>
            </a:r>
          </a:p>
        </p:txBody>
      </p:sp>
      <p:sp>
        <p:nvSpPr>
          <p:cNvPr id="11" name="矩形: 圆角 10">
            <a:extLst>
              <a:ext uri="{FF2B5EF4-FFF2-40B4-BE49-F238E27FC236}">
                <a16:creationId xmlns:a16="http://schemas.microsoft.com/office/drawing/2014/main" id="{AA53EA8A-7CE8-494D-9930-C7D6D515F6C3}"/>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DF9C5AFB-15FD-4CD5-AC1B-F2AE2B0DC54F}"/>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9" name="组合 8">
            <a:extLst>
              <a:ext uri="{FF2B5EF4-FFF2-40B4-BE49-F238E27FC236}">
                <a16:creationId xmlns:a16="http://schemas.microsoft.com/office/drawing/2014/main" id="{8656EA39-E1C9-44C3-94D7-0E8FE5A68E57}"/>
              </a:ext>
            </a:extLst>
          </p:cNvPr>
          <p:cNvGrpSpPr/>
          <p:nvPr>
            <p:custDataLst>
              <p:tags r:id="rId5"/>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AAD06F00-7738-4E49-A67A-BCB6471CF746}"/>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F2374169-C9EF-4357-9FC2-521D84F7C79F}"/>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EF521946-162F-4A79-9AE6-D023A917CB78}"/>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8" name="TipText">
              <a:extLst>
                <a:ext uri="{FF2B5EF4-FFF2-40B4-BE49-F238E27FC236}">
                  <a16:creationId xmlns:a16="http://schemas.microsoft.com/office/drawing/2014/main" id="{8BFCE547-624C-41E8-BBAE-42D99E0B4102}"/>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6A72C503-3E25-401C-ACB6-595052FC15CB}"/>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61260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644F9AE-ED18-4BC9-A2DC-73D5D0DB8C17}"/>
              </a:ext>
            </a:extLst>
          </p:cNvPr>
          <p:cNvSpPr>
            <a:spLocks noGrp="1"/>
          </p:cNvSpPr>
          <p:nvPr>
            <p:ph type="sldNum" sz="quarter" idx="12"/>
          </p:nvPr>
        </p:nvSpPr>
        <p:spPr/>
        <p:txBody>
          <a:bodyPr/>
          <a:lstStyle/>
          <a:p>
            <a:fld id="{7AF33C28-A71A-4459-B48B-0CF3BFDAB261}" type="slidenum">
              <a:rPr lang="en-US" altLang="zh-CN" smtClean="0"/>
              <a:pPr/>
              <a:t>81</a:t>
            </a:fld>
            <a:endParaRPr lang="en-US" altLang="zh-CN" dirty="0"/>
          </a:p>
        </p:txBody>
      </p:sp>
      <p:sp>
        <p:nvSpPr>
          <p:cNvPr id="10" name="文本框 9">
            <a:extLst>
              <a:ext uri="{FF2B5EF4-FFF2-40B4-BE49-F238E27FC236}">
                <a16:creationId xmlns:a16="http://schemas.microsoft.com/office/drawing/2014/main" id="{E8F2EA3A-A2A8-4A05-8F5D-83E7A304E695}"/>
              </a:ext>
            </a:extLst>
          </p:cNvPr>
          <p:cNvSpPr txBox="1"/>
          <p:nvPr>
            <p:custDataLst>
              <p:tags r:id="rId2"/>
            </p:custDataLst>
          </p:nvPr>
        </p:nvSpPr>
        <p:spPr>
          <a:xfrm>
            <a:off x="1219200" y="1412776"/>
            <a:ext cx="9753600"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云计算按服务模式来说可分为三个层次</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这三个层次分别是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IaaS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SaaS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1" name="矩形: 圆角 10">
            <a:extLst>
              <a:ext uri="{FF2B5EF4-FFF2-40B4-BE49-F238E27FC236}">
                <a16:creationId xmlns:a16="http://schemas.microsoft.com/office/drawing/2014/main" id="{9536A22A-59FF-4CAA-A175-0B49B6A3DCF7}"/>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2DD185F9-D874-4AEE-8C21-DEADE27D7765}"/>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9" name="组合 8">
            <a:extLst>
              <a:ext uri="{FF2B5EF4-FFF2-40B4-BE49-F238E27FC236}">
                <a16:creationId xmlns:a16="http://schemas.microsoft.com/office/drawing/2014/main" id="{ECE8124E-E5CA-4208-8302-430773D884A5}"/>
              </a:ext>
            </a:extLst>
          </p:cNvPr>
          <p:cNvGrpSpPr/>
          <p:nvPr>
            <p:custDataLst>
              <p:tags r:id="rId5"/>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F7778A3D-CE19-4B35-A4F3-308B4D2491A0}"/>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F037E767-68B0-4AF2-8EB4-6615F639C733}"/>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F5C7C656-B404-4A05-95DF-D785BE080AB7}"/>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8" name="TipText">
              <a:extLst>
                <a:ext uri="{FF2B5EF4-FFF2-40B4-BE49-F238E27FC236}">
                  <a16:creationId xmlns:a16="http://schemas.microsoft.com/office/drawing/2014/main" id="{DDA958D8-5B59-44AF-80E0-8A888F395DE1}"/>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6F901105-1295-4157-A9A7-29505796D2CF}"/>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6973640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BE8DEAE-8D19-4FF8-9CF2-E84835CF95E7}"/>
              </a:ext>
            </a:extLst>
          </p:cNvPr>
          <p:cNvSpPr>
            <a:spLocks noGrp="1"/>
          </p:cNvSpPr>
          <p:nvPr>
            <p:ph type="sldNum" sz="quarter" idx="12"/>
          </p:nvPr>
        </p:nvSpPr>
        <p:spPr/>
        <p:txBody>
          <a:bodyPr/>
          <a:lstStyle/>
          <a:p>
            <a:fld id="{7AF33C28-A71A-4459-B48B-0CF3BFDAB261}" type="slidenum">
              <a:rPr lang="en-US" altLang="zh-CN" smtClean="0"/>
              <a:pPr/>
              <a:t>82</a:t>
            </a:fld>
            <a:endParaRPr lang="en-US" altLang="zh-CN" dirty="0"/>
          </a:p>
        </p:txBody>
      </p:sp>
      <p:sp>
        <p:nvSpPr>
          <p:cNvPr id="10" name="文本框 9">
            <a:extLst>
              <a:ext uri="{FF2B5EF4-FFF2-40B4-BE49-F238E27FC236}">
                <a16:creationId xmlns:a16="http://schemas.microsoft.com/office/drawing/2014/main" id="{F4B05B13-8A4C-4F81-8694-CBB5D54E4F18}"/>
              </a:ext>
            </a:extLst>
          </p:cNvPr>
          <p:cNvSpPr txBox="1"/>
          <p:nvPr>
            <p:custDataLst>
              <p:tags r:id="rId2"/>
            </p:custDataLst>
          </p:nvPr>
        </p:nvSpPr>
        <p:spPr>
          <a:xfrm>
            <a:off x="1206500" y="1412776"/>
            <a:ext cx="9644380"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规模巨大且复杂</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用现有的数据处理工具难以获取、整理、管理以及处理的数据</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这指的是</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1" name="矩形: 圆角 10">
            <a:extLst>
              <a:ext uri="{FF2B5EF4-FFF2-40B4-BE49-F238E27FC236}">
                <a16:creationId xmlns:a16="http://schemas.microsoft.com/office/drawing/2014/main" id="{6C73447F-F4AE-428B-B4D6-4D3A4FF0EC58}"/>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1A4C421F-B2FE-43EC-9706-A65B8FCCFD14}"/>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9" name="组合 8">
            <a:extLst>
              <a:ext uri="{FF2B5EF4-FFF2-40B4-BE49-F238E27FC236}">
                <a16:creationId xmlns:a16="http://schemas.microsoft.com/office/drawing/2014/main" id="{CEF4F4F6-7926-4980-87D5-88D999DAE1CB}"/>
              </a:ext>
            </a:extLst>
          </p:cNvPr>
          <p:cNvGrpSpPr/>
          <p:nvPr>
            <p:custDataLst>
              <p:tags r:id="rId5"/>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FC1950E9-F7D7-43B4-BE08-86DA4113B140}"/>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052B150C-D0F3-4CBF-9B59-5AE7E45C0DF6}"/>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C4C30524-5C6C-4715-8736-C40144AC6068}"/>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8" name="TipText">
              <a:extLst>
                <a:ext uri="{FF2B5EF4-FFF2-40B4-BE49-F238E27FC236}">
                  <a16:creationId xmlns:a16="http://schemas.microsoft.com/office/drawing/2014/main" id="{37BCDB75-F606-4008-98E6-AF5F97B2B279}"/>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87A5E893-EAEA-4FBA-904C-268D7DBD9F1D}"/>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432929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0A40036-1B31-4B8E-A077-D55481481410}"/>
              </a:ext>
            </a:extLst>
          </p:cNvPr>
          <p:cNvSpPr>
            <a:spLocks noGrp="1"/>
          </p:cNvSpPr>
          <p:nvPr>
            <p:ph type="sldNum" sz="quarter" idx="12"/>
          </p:nvPr>
        </p:nvSpPr>
        <p:spPr/>
        <p:txBody>
          <a:bodyPr/>
          <a:lstStyle/>
          <a:p>
            <a:fld id="{7AF33C28-A71A-4459-B48B-0CF3BFDAB261}" type="slidenum">
              <a:rPr lang="en-US" altLang="zh-CN" smtClean="0"/>
              <a:pPr/>
              <a:t>83</a:t>
            </a:fld>
            <a:endParaRPr lang="en-US" altLang="zh-CN" dirty="0"/>
          </a:p>
        </p:txBody>
      </p:sp>
      <p:sp>
        <p:nvSpPr>
          <p:cNvPr id="10" name="文本框 9">
            <a:extLst>
              <a:ext uri="{FF2B5EF4-FFF2-40B4-BE49-F238E27FC236}">
                <a16:creationId xmlns:a16="http://schemas.microsoft.com/office/drawing/2014/main" id="{7B9C4A47-E4DC-4275-B6DD-23A94A6078AC}"/>
              </a:ext>
            </a:extLst>
          </p:cNvPr>
          <p:cNvSpPr txBox="1"/>
          <p:nvPr>
            <p:custDataLst>
              <p:tags r:id="rId2"/>
            </p:custDataLst>
          </p:nvPr>
        </p:nvSpPr>
        <p:spPr>
          <a:xfrm>
            <a:off x="1206500" y="1484784"/>
            <a:ext cx="9599930"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23.</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是一种接触式的自动识别技术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它通过射频信号自动识别目标图像并获取相关数据。</a:t>
            </a:r>
          </a:p>
        </p:txBody>
      </p:sp>
      <p:sp>
        <p:nvSpPr>
          <p:cNvPr id="11" name="矩形: 圆角 10">
            <a:extLst>
              <a:ext uri="{FF2B5EF4-FFF2-40B4-BE49-F238E27FC236}">
                <a16:creationId xmlns:a16="http://schemas.microsoft.com/office/drawing/2014/main" id="{9168B600-8594-4AA7-955D-460B747103F6}"/>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1AA62E21-FAE3-4BDB-9440-CBD1B9F0BB16}"/>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9" name="组合 8">
            <a:extLst>
              <a:ext uri="{FF2B5EF4-FFF2-40B4-BE49-F238E27FC236}">
                <a16:creationId xmlns:a16="http://schemas.microsoft.com/office/drawing/2014/main" id="{382EAC3F-8994-43AF-A9B9-6FEC7422D106}"/>
              </a:ext>
            </a:extLst>
          </p:cNvPr>
          <p:cNvGrpSpPr/>
          <p:nvPr>
            <p:custDataLst>
              <p:tags r:id="rId5"/>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3CE1CDDD-7CB8-4953-84F3-28DE84E7023D}"/>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251E813C-1D7F-4EC4-B327-92B2657782A7}"/>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B50E047E-7C92-4375-86DF-F9CA8B1D2A9C}"/>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8" name="TipText">
              <a:extLst>
                <a:ext uri="{FF2B5EF4-FFF2-40B4-BE49-F238E27FC236}">
                  <a16:creationId xmlns:a16="http://schemas.microsoft.com/office/drawing/2014/main" id="{649FD408-435A-4661-8254-F063B5281390}"/>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7442DCAB-BA0A-4CB1-8AA4-1F9E4EC71552}"/>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3507288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F23AC84-A61A-4F9D-91A7-0D05FC970B55}"/>
              </a:ext>
            </a:extLst>
          </p:cNvPr>
          <p:cNvSpPr>
            <a:spLocks noGrp="1"/>
          </p:cNvSpPr>
          <p:nvPr>
            <p:ph type="sldNum" sz="quarter" idx="12"/>
          </p:nvPr>
        </p:nvSpPr>
        <p:spPr/>
        <p:txBody>
          <a:bodyPr/>
          <a:lstStyle/>
          <a:p>
            <a:fld id="{7AF33C28-A71A-4459-B48B-0CF3BFDAB261}" type="slidenum">
              <a:rPr lang="en-US" altLang="zh-CN" smtClean="0"/>
              <a:pPr/>
              <a:t>84</a:t>
            </a:fld>
            <a:endParaRPr lang="en-US" altLang="zh-CN" dirty="0"/>
          </a:p>
        </p:txBody>
      </p:sp>
      <p:sp>
        <p:nvSpPr>
          <p:cNvPr id="10" name="文本框 9">
            <a:extLst>
              <a:ext uri="{FF2B5EF4-FFF2-40B4-BE49-F238E27FC236}">
                <a16:creationId xmlns:a16="http://schemas.microsoft.com/office/drawing/2014/main" id="{94EA1D2F-D6E9-4269-8703-4F5C26529A92}"/>
              </a:ext>
            </a:extLst>
          </p:cNvPr>
          <p:cNvSpPr txBox="1"/>
          <p:nvPr>
            <p:custDataLst>
              <p:tags r:id="rId2"/>
            </p:custDataLst>
          </p:nvPr>
        </p:nvSpPr>
        <p:spPr>
          <a:xfrm>
            <a:off x="1219200" y="1626419"/>
            <a:ext cx="9753600"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24.TCP/IP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体系结构中传输层有哪些主要协议</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简述其含义和作用。</a:t>
            </a:r>
          </a:p>
        </p:txBody>
      </p:sp>
      <p:sp>
        <p:nvSpPr>
          <p:cNvPr id="11" name="矩形: 圆角 10">
            <a:extLst>
              <a:ext uri="{FF2B5EF4-FFF2-40B4-BE49-F238E27FC236}">
                <a16:creationId xmlns:a16="http://schemas.microsoft.com/office/drawing/2014/main" id="{B3EEA43F-3852-477D-9D12-9CDB70A344A7}"/>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CBE9B7B9-6159-4AB0-8A99-7262769E3464}"/>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9" name="组合 8">
            <a:extLst>
              <a:ext uri="{FF2B5EF4-FFF2-40B4-BE49-F238E27FC236}">
                <a16:creationId xmlns:a16="http://schemas.microsoft.com/office/drawing/2014/main" id="{1E993940-BCC6-468A-8DE7-16CA9AD21BE0}"/>
              </a:ext>
            </a:extLst>
          </p:cNvPr>
          <p:cNvGrpSpPr/>
          <p:nvPr>
            <p:custDataLst>
              <p:tags r:id="rId5"/>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5392AE9F-0429-48DA-A1A5-CD236E3C1C2C}"/>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02C7BAEF-5440-40D5-83FD-7478B817C6C5}"/>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EB442924-B658-4400-AEAC-F000CBAE94EB}"/>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8" name="TipText">
              <a:extLst>
                <a:ext uri="{FF2B5EF4-FFF2-40B4-BE49-F238E27FC236}">
                  <a16:creationId xmlns:a16="http://schemas.microsoft.com/office/drawing/2014/main" id="{2A0EA5BD-D523-4EE9-9942-8E2520ED7BE3}"/>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6148FD1F-31CC-42D4-987E-6D424E3F874D}"/>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480433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C3572E-0633-4E31-B6B5-784CCF9D028E}"/>
              </a:ext>
            </a:extLst>
          </p:cNvPr>
          <p:cNvSpPr>
            <a:spLocks noGrp="1"/>
          </p:cNvSpPr>
          <p:nvPr>
            <p:ph type="sldNum" sz="quarter" idx="12"/>
          </p:nvPr>
        </p:nvSpPr>
        <p:spPr/>
        <p:txBody>
          <a:bodyPr/>
          <a:lstStyle/>
          <a:p>
            <a:fld id="{7AF33C28-A71A-4459-B48B-0CF3BFDAB261}" type="slidenum">
              <a:rPr lang="en-US" altLang="zh-CN" smtClean="0"/>
              <a:pPr/>
              <a:t>85</a:t>
            </a:fld>
            <a:endParaRPr lang="en-US" altLang="zh-CN" dirty="0"/>
          </a:p>
        </p:txBody>
      </p:sp>
      <p:sp>
        <p:nvSpPr>
          <p:cNvPr id="10" name="文本框 9">
            <a:extLst>
              <a:ext uri="{FF2B5EF4-FFF2-40B4-BE49-F238E27FC236}">
                <a16:creationId xmlns:a16="http://schemas.microsoft.com/office/drawing/2014/main" id="{E631AB81-2FF9-4A4C-9D93-4758D2F220C7}"/>
              </a:ext>
            </a:extLst>
          </p:cNvPr>
          <p:cNvSpPr txBox="1"/>
          <p:nvPr>
            <p:custDataLst>
              <p:tags r:id="rId2"/>
            </p:custDataLst>
          </p:nvPr>
        </p:nvSpPr>
        <p:spPr>
          <a:xfrm>
            <a:off x="1220126" y="1628800"/>
            <a:ext cx="88315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25.</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简述与传统的网络应用模式相比</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云计算具有什么特点。</a:t>
            </a:r>
          </a:p>
        </p:txBody>
      </p:sp>
      <p:sp>
        <p:nvSpPr>
          <p:cNvPr id="11" name="矩形: 圆角 10">
            <a:extLst>
              <a:ext uri="{FF2B5EF4-FFF2-40B4-BE49-F238E27FC236}">
                <a16:creationId xmlns:a16="http://schemas.microsoft.com/office/drawing/2014/main" id="{C7E07786-6186-4CD8-8EC9-D7FA11BC0BD6}"/>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06B719A4-F578-4DFA-A55D-46ADA1254566}"/>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9" name="组合 8">
            <a:extLst>
              <a:ext uri="{FF2B5EF4-FFF2-40B4-BE49-F238E27FC236}">
                <a16:creationId xmlns:a16="http://schemas.microsoft.com/office/drawing/2014/main" id="{60D241C4-1FE0-4D61-B209-9E14C29F2806}"/>
              </a:ext>
            </a:extLst>
          </p:cNvPr>
          <p:cNvGrpSpPr/>
          <p:nvPr>
            <p:custDataLst>
              <p:tags r:id="rId5"/>
            </p:custDataLst>
          </p:nvPr>
        </p:nvGrpSpPr>
        <p:grpSpPr>
          <a:xfrm>
            <a:off x="0" y="0"/>
            <a:ext cx="12192000" cy="635000"/>
            <a:chOff x="0" y="0"/>
            <a:chExt cx="12192000" cy="635000"/>
          </a:xfrm>
        </p:grpSpPr>
        <p:sp>
          <p:nvSpPr>
            <p:cNvPr id="5" name="TitleBackground">
              <a:extLst>
                <a:ext uri="{FF2B5EF4-FFF2-40B4-BE49-F238E27FC236}">
                  <a16:creationId xmlns:a16="http://schemas.microsoft.com/office/drawing/2014/main" id="{0C4D0B98-4CBE-46A8-BCE2-910B4FCBCFD7}"/>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a:extLst>
                <a:ext uri="{FF2B5EF4-FFF2-40B4-BE49-F238E27FC236}">
                  <a16:creationId xmlns:a16="http://schemas.microsoft.com/office/drawing/2014/main" id="{E7C21E59-FDFB-47D5-AC38-8BDEC89C7CB1}"/>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a:extLst>
                <a:ext uri="{FF2B5EF4-FFF2-40B4-BE49-F238E27FC236}">
                  <a16:creationId xmlns:a16="http://schemas.microsoft.com/office/drawing/2014/main" id="{69E2B482-A17C-4C3A-8E22-A5D9F92C9360}"/>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8" name="TipText">
              <a:extLst>
                <a:ext uri="{FF2B5EF4-FFF2-40B4-BE49-F238E27FC236}">
                  <a16:creationId xmlns:a16="http://schemas.microsoft.com/office/drawing/2014/main" id="{DFB39A5E-6817-4668-A78F-48BEAADF5201}"/>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1E69C1E2-67C4-4165-B5AC-B16A1989455D}"/>
              </a:ext>
            </a:extLst>
          </p:cNvPr>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60655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544371" y="116645"/>
            <a:ext cx="8151652" cy="563563"/>
          </a:xfrm>
        </p:spPr>
        <p:txBody>
          <a:bodyPr>
            <a:normAutofit fontScale="90000"/>
          </a:bodyPr>
          <a:lstStyle/>
          <a:p>
            <a:r>
              <a:rPr lang="zh-CN" altLang="zh-CN" dirty="0"/>
              <a:t>网络的分类</a:t>
            </a:r>
            <a:r>
              <a:rPr lang="en-US" altLang="zh-CN" dirty="0"/>
              <a:t>——</a:t>
            </a:r>
            <a:r>
              <a:rPr kumimoji="1" lang="zh-CN" altLang="zh-CN" dirty="0">
                <a:latin typeface="Times New Roman" panose="02020603050405020304" pitchFamily="18" charset="0"/>
              </a:rPr>
              <a:t>按网络覆盖范围分类</a:t>
            </a:r>
            <a:endParaRPr lang="zh-CN" altLang="zh-CN" dirty="0">
              <a:solidFill>
                <a:schemeClr val="tx2"/>
              </a:solidFill>
              <a:ea typeface="宋体" panose="02010600030101010101" pitchFamily="2" charset="-122"/>
            </a:endParaRPr>
          </a:p>
        </p:txBody>
      </p:sp>
      <p:sp>
        <p:nvSpPr>
          <p:cNvPr id="90115" name="Rectangle 3"/>
          <p:cNvSpPr>
            <a:spLocks noGrp="1" noChangeArrowheads="1"/>
          </p:cNvSpPr>
          <p:nvPr>
            <p:ph idx="1"/>
          </p:nvPr>
        </p:nvSpPr>
        <p:spPr>
          <a:xfrm>
            <a:off x="479376" y="1124744"/>
            <a:ext cx="10952311" cy="5184567"/>
          </a:xfrm>
        </p:spPr>
        <p:txBody>
          <a:bodyPr>
            <a:normAutofit fontScale="25000" lnSpcReduction="20000"/>
          </a:bodyPr>
          <a:lstStyle/>
          <a:p>
            <a:pPr marL="800080" lvl="3" indent="-342891">
              <a:lnSpc>
                <a:spcPts val="3000"/>
              </a:lnSpc>
              <a:spcAft>
                <a:spcPts val="1200"/>
              </a:spcAft>
              <a:buClr>
                <a:schemeClr val="hlink"/>
              </a:buClr>
              <a:buFont typeface="Wingdings" panose="05000000000000000000" pitchFamily="2" charset="2"/>
              <a:buChar char="Ø"/>
            </a:pPr>
            <a:r>
              <a:rPr lang="zh-CN" altLang="zh-CN" sz="9600" b="1" dirty="0"/>
              <a:t>局域网</a:t>
            </a:r>
            <a:r>
              <a:rPr lang="zh-CN" altLang="zh-CN" sz="9600" dirty="0"/>
              <a:t>（</a:t>
            </a:r>
            <a:r>
              <a:rPr lang="en-US" altLang="zh-CN" sz="9600" dirty="0"/>
              <a:t>Local Area Network</a:t>
            </a:r>
            <a:r>
              <a:rPr lang="zh-CN" altLang="zh-CN" sz="9600" dirty="0"/>
              <a:t>，</a:t>
            </a:r>
            <a:r>
              <a:rPr lang="en-US" altLang="zh-CN" sz="9600" dirty="0"/>
              <a:t>LAN</a:t>
            </a:r>
            <a:r>
              <a:rPr lang="zh-CN" altLang="zh-CN" sz="9600" dirty="0"/>
              <a:t>）</a:t>
            </a:r>
            <a:endParaRPr lang="en-US" altLang="zh-CN" sz="9600" dirty="0"/>
          </a:p>
          <a:p>
            <a:pPr marL="457189" lvl="3" indent="0">
              <a:lnSpc>
                <a:spcPts val="2000"/>
              </a:lnSpc>
              <a:spcAft>
                <a:spcPts val="1200"/>
              </a:spcAft>
              <a:buClr>
                <a:schemeClr val="hlink"/>
              </a:buClr>
              <a:buNone/>
            </a:pPr>
            <a:r>
              <a:rPr lang="en-US" altLang="zh-CN" sz="8800" dirty="0"/>
              <a:t>      </a:t>
            </a:r>
            <a:r>
              <a:rPr lang="zh-CN" altLang="zh-CN" sz="8800" dirty="0"/>
              <a:t>有限的地理范围内</a:t>
            </a:r>
            <a:r>
              <a:rPr lang="zh-CN" altLang="en-US" sz="8800" dirty="0"/>
              <a:t>，</a:t>
            </a:r>
            <a:r>
              <a:rPr lang="zh-CN" altLang="zh-CN" sz="8800" dirty="0"/>
              <a:t>覆盖的地理范围通常在几米到几千米之间</a:t>
            </a:r>
            <a:endParaRPr lang="en-US" altLang="zh-CN" sz="8800" dirty="0"/>
          </a:p>
          <a:p>
            <a:pPr marL="457189" lvl="3" indent="0">
              <a:lnSpc>
                <a:spcPts val="2000"/>
              </a:lnSpc>
              <a:spcAft>
                <a:spcPts val="1200"/>
              </a:spcAft>
              <a:buClr>
                <a:schemeClr val="hlink"/>
              </a:buClr>
              <a:buNone/>
            </a:pPr>
            <a:r>
              <a:rPr lang="zh-CN" altLang="zh-CN" sz="8800" dirty="0"/>
              <a:t>例如，在</a:t>
            </a:r>
            <a:r>
              <a:rPr lang="en-US" altLang="zh-CN" sz="8800" dirty="0"/>
              <a:t>1</a:t>
            </a:r>
            <a:r>
              <a:rPr lang="zh-CN" altLang="zh-CN" sz="8800" dirty="0"/>
              <a:t>个宿舍、</a:t>
            </a:r>
            <a:r>
              <a:rPr lang="en-US" altLang="zh-CN" sz="8800" dirty="0"/>
              <a:t>1</a:t>
            </a:r>
            <a:r>
              <a:rPr lang="zh-CN" altLang="zh-CN" sz="8800" dirty="0"/>
              <a:t>个办公室、</a:t>
            </a:r>
            <a:r>
              <a:rPr lang="en-US" altLang="zh-CN" sz="8800" dirty="0"/>
              <a:t>1</a:t>
            </a:r>
            <a:r>
              <a:rPr lang="zh-CN" altLang="zh-CN" sz="8800" dirty="0"/>
              <a:t>栋楼、</a:t>
            </a:r>
            <a:r>
              <a:rPr lang="en-US" altLang="zh-CN" sz="8800" dirty="0"/>
              <a:t>1</a:t>
            </a:r>
            <a:r>
              <a:rPr lang="zh-CN" altLang="zh-CN" sz="8800" dirty="0"/>
              <a:t>个校园或者</a:t>
            </a:r>
            <a:r>
              <a:rPr lang="en-US" altLang="zh-CN" sz="8800" dirty="0"/>
              <a:t>1</a:t>
            </a:r>
            <a:r>
              <a:rPr lang="zh-CN" altLang="zh-CN" sz="8800" dirty="0"/>
              <a:t>个企业内</a:t>
            </a:r>
            <a:endParaRPr lang="en-US" altLang="zh-CN" sz="8800" dirty="0"/>
          </a:p>
          <a:p>
            <a:pPr marL="800080" lvl="3" indent="-342891">
              <a:lnSpc>
                <a:spcPts val="3000"/>
              </a:lnSpc>
              <a:spcAft>
                <a:spcPts val="1200"/>
              </a:spcAft>
              <a:buClr>
                <a:schemeClr val="hlink"/>
              </a:buClr>
              <a:buFont typeface="Wingdings" panose="05000000000000000000" pitchFamily="2" charset="2"/>
              <a:buChar char="Ø"/>
            </a:pPr>
            <a:r>
              <a:rPr lang="zh-CN" altLang="zh-CN" sz="9600" b="1" dirty="0"/>
              <a:t>广域网</a:t>
            </a:r>
            <a:r>
              <a:rPr lang="zh-CN" altLang="zh-CN" sz="9600" dirty="0"/>
              <a:t>（</a:t>
            </a:r>
            <a:r>
              <a:rPr lang="en-US" altLang="zh-CN" sz="9600" dirty="0"/>
              <a:t>Wide Area Network</a:t>
            </a:r>
            <a:r>
              <a:rPr lang="zh-CN" altLang="zh-CN" sz="9600" dirty="0"/>
              <a:t>，</a:t>
            </a:r>
            <a:r>
              <a:rPr lang="en-US" altLang="zh-CN" sz="9600" dirty="0"/>
              <a:t>WAN</a:t>
            </a:r>
            <a:r>
              <a:rPr lang="zh-CN" altLang="zh-CN" sz="9600" dirty="0"/>
              <a:t>）</a:t>
            </a:r>
          </a:p>
          <a:p>
            <a:pPr marL="457189" lvl="3" indent="0">
              <a:lnSpc>
                <a:spcPts val="2000"/>
              </a:lnSpc>
              <a:spcAft>
                <a:spcPts val="1200"/>
              </a:spcAft>
              <a:buClr>
                <a:schemeClr val="hlink"/>
              </a:buClr>
              <a:buNone/>
            </a:pPr>
            <a:r>
              <a:rPr lang="en-US" altLang="zh-CN" sz="9600" dirty="0"/>
              <a:t>      </a:t>
            </a:r>
            <a:r>
              <a:rPr lang="zh-CN" altLang="zh-CN" sz="8800" dirty="0"/>
              <a:t>在一个广阔地理区域内</a:t>
            </a:r>
            <a:r>
              <a:rPr lang="zh-CN" altLang="en-US" sz="8800" dirty="0"/>
              <a:t>，</a:t>
            </a:r>
            <a:r>
              <a:rPr lang="zh-CN" altLang="zh-CN" sz="8800" dirty="0"/>
              <a:t>可以覆盖</a:t>
            </a:r>
            <a:r>
              <a:rPr lang="en-US" altLang="zh-CN" sz="8800" dirty="0"/>
              <a:t>1</a:t>
            </a:r>
            <a:r>
              <a:rPr lang="zh-CN" altLang="zh-CN" sz="8800" dirty="0"/>
              <a:t>个城市、</a:t>
            </a:r>
            <a:r>
              <a:rPr lang="en-US" altLang="zh-CN" sz="8800" dirty="0"/>
              <a:t>1</a:t>
            </a:r>
            <a:r>
              <a:rPr lang="zh-CN" altLang="zh-CN" sz="8800" dirty="0"/>
              <a:t>个国家甚至全</a:t>
            </a:r>
            <a:r>
              <a:rPr lang="zh-CN" altLang="en-US" sz="8800" dirty="0"/>
              <a:t>球</a:t>
            </a:r>
            <a:endParaRPr lang="en-US" altLang="zh-CN" sz="8800" dirty="0"/>
          </a:p>
          <a:p>
            <a:pPr marL="457189" lvl="3" indent="0">
              <a:lnSpc>
                <a:spcPts val="2900"/>
              </a:lnSpc>
              <a:spcAft>
                <a:spcPts val="1200"/>
              </a:spcAft>
              <a:buClr>
                <a:schemeClr val="hlink"/>
              </a:buClr>
              <a:buNone/>
            </a:pPr>
            <a:r>
              <a:rPr lang="zh-CN" altLang="zh-CN" sz="8800" dirty="0"/>
              <a:t>例如，</a:t>
            </a:r>
            <a:r>
              <a:rPr lang="en-US" altLang="zh-CN" sz="8800" dirty="0"/>
              <a:t>1</a:t>
            </a:r>
            <a:r>
              <a:rPr lang="zh-CN" altLang="zh-CN" sz="8800" dirty="0"/>
              <a:t>个大企业将散布在各地区，甚至海外分公司的计算机以专线方式连接起来</a:t>
            </a:r>
            <a:endParaRPr lang="en-US" altLang="zh-CN" sz="8800" dirty="0"/>
          </a:p>
          <a:p>
            <a:pPr marL="800080" lvl="3" indent="-342891">
              <a:lnSpc>
                <a:spcPts val="3000"/>
              </a:lnSpc>
              <a:spcAft>
                <a:spcPts val="1200"/>
              </a:spcAft>
              <a:buClr>
                <a:schemeClr val="hlink"/>
              </a:buClr>
              <a:buFont typeface="Wingdings" panose="05000000000000000000" pitchFamily="2" charset="2"/>
              <a:buChar char="Ø"/>
            </a:pPr>
            <a:r>
              <a:rPr lang="zh-CN" altLang="zh-CN" sz="9600" b="1" dirty="0"/>
              <a:t>城域网</a:t>
            </a:r>
            <a:r>
              <a:rPr lang="zh-CN" altLang="zh-CN" sz="9600" dirty="0"/>
              <a:t>（</a:t>
            </a:r>
            <a:r>
              <a:rPr lang="en-US" altLang="zh-CN" sz="9600" dirty="0"/>
              <a:t>Metropolitan Area Network</a:t>
            </a:r>
            <a:r>
              <a:rPr lang="zh-CN" altLang="zh-CN" sz="9600" dirty="0"/>
              <a:t>，</a:t>
            </a:r>
            <a:r>
              <a:rPr lang="en-US" altLang="zh-CN" sz="9600" dirty="0"/>
              <a:t>MAN)</a:t>
            </a:r>
          </a:p>
          <a:p>
            <a:pPr marL="457189" lvl="3" indent="0">
              <a:spcAft>
                <a:spcPts val="1200"/>
              </a:spcAft>
              <a:buClr>
                <a:schemeClr val="hlink"/>
              </a:buClr>
              <a:buNone/>
            </a:pPr>
            <a:r>
              <a:rPr lang="en-US" altLang="zh-CN" sz="8800" dirty="0"/>
              <a:t>       </a:t>
            </a:r>
            <a:r>
              <a:rPr lang="zh-CN" altLang="zh-CN" sz="8800" dirty="0"/>
              <a:t>覆盖范围介于局域网和广域网之间，一般为几千米至几万米</a:t>
            </a:r>
            <a:endParaRPr lang="en-US" altLang="zh-CN" sz="8800" dirty="0"/>
          </a:p>
          <a:p>
            <a:pPr marL="457189" lvl="3" indent="0">
              <a:spcAft>
                <a:spcPts val="1200"/>
              </a:spcAft>
              <a:buClr>
                <a:schemeClr val="hlink"/>
              </a:buClr>
              <a:buNone/>
            </a:pPr>
            <a:r>
              <a:rPr lang="zh-CN" altLang="zh-CN" sz="8800" dirty="0"/>
              <a:t>例如，在同一个城市，将多个学校、企事业单位或医院的局域网互相连接</a:t>
            </a:r>
            <a:endParaRPr lang="en-US" altLang="zh-CN" sz="8800" dirty="0"/>
          </a:p>
          <a:p>
            <a:pPr marL="457189" lvl="1" indent="0">
              <a:lnSpc>
                <a:spcPct val="80000"/>
              </a:lnSpc>
              <a:buNone/>
            </a:pPr>
            <a:endParaRPr lang="en-US" altLang="zh-CN" sz="2900" dirty="0">
              <a:ea typeface="宋体" panose="02010600030101010101" pitchFamily="2" charset="-122"/>
            </a:endParaRPr>
          </a:p>
        </p:txBody>
      </p:sp>
      <p:pic>
        <p:nvPicPr>
          <p:cNvPr id="8" name="图片 7">
            <a:extLst>
              <a:ext uri="{FF2B5EF4-FFF2-40B4-BE49-F238E27FC236}">
                <a16:creationId xmlns:a16="http://schemas.microsoft.com/office/drawing/2014/main" id="{55CF0410-C379-4C6F-B9D7-8CC34984F7DE}"/>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368993" y="1087017"/>
            <a:ext cx="2062694" cy="1036665"/>
          </a:xfrm>
          <a:prstGeom prst="rect">
            <a:avLst/>
          </a:prstGeom>
        </p:spPr>
      </p:pic>
      <p:sp>
        <p:nvSpPr>
          <p:cNvPr id="6" name="Slide Number Placeholder 1">
            <a:extLst>
              <a:ext uri="{FF2B5EF4-FFF2-40B4-BE49-F238E27FC236}">
                <a16:creationId xmlns:a16="http://schemas.microsoft.com/office/drawing/2014/main" id="{751D539B-6B9F-4143-91E6-E2A6AC7AB3AD}"/>
              </a:ext>
            </a:extLst>
          </p:cNvPr>
          <p:cNvSpPr>
            <a:spLocks noGrp="1"/>
          </p:cNvSpPr>
          <p:nvPr>
            <p:ph type="sldNum" sz="quarter" idx="12"/>
          </p:nvPr>
        </p:nvSpPr>
        <p:spPr>
          <a:xfrm>
            <a:off x="9202023" y="6347038"/>
            <a:ext cx="2844800" cy="320675"/>
          </a:xfrm>
        </p:spPr>
        <p:txBody>
          <a:bodyPr/>
          <a:lstStyle/>
          <a:p>
            <a:fld id="{9CA331A9-1DD5-4C34-BAC9-1026D4AF2589}" type="slidenum">
              <a:rPr lang="en-US" altLang="zh-CN" smtClean="0"/>
              <a:pPr/>
              <a:t>9</a:t>
            </a:fld>
            <a:endParaRPr lang="en-US" altLang="zh-CN" dirty="0"/>
          </a:p>
        </p:txBody>
      </p:sp>
    </p:spTree>
    <p:extLst>
      <p:ext uri="{BB962C8B-B14F-4D97-AF65-F5344CB8AC3E}">
        <p14:creationId xmlns:p14="http://schemas.microsoft.com/office/powerpoint/2010/main" val="17536622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0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3.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25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2.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27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8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29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0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0.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主机&quot;],&quot;CaseSensitive&quot;:false,&quot;FuzzyMatch&quot;:false}]"/>
</p:tagLst>
</file>

<file path=ppt/tags/tag31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1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3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3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0.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PaaS&quot;],&quot;CaseSensitive&quot;:false,&quot;FuzzyMatch&quot;:false}]"/>
</p:tagLst>
</file>

<file path=ppt/tags/tag3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2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3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3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0.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大数据&quot;],&quot;CaseSensitive&quot;:false,&quot;FuzzyMatch&quot;:false}]"/>
</p:tagLst>
</file>

<file path=ppt/tags/tag33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3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3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3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0.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1.0"/>
  <p:tag name="PROBLEMBLANK" val="[{&quot;Num&quot;:1,&quot;Score&quot;:1.0,&quot;Answers&quot;:[&quot;RFID&quot;],&quot;CaseSensitive&quot;:false,&quot;FuzzyMatch&quot;:false}]"/>
</p:tagLst>
</file>

<file path=ppt/tags/tag3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4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4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3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3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5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5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5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53.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6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63.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主题1">
  <a:themeElements>
    <a:clrScheme name="sample 3">
      <a:dk1>
        <a:srgbClr val="335338"/>
      </a:dk1>
      <a:lt1>
        <a:srgbClr val="D7E4BE"/>
      </a:lt1>
      <a:dk2>
        <a:srgbClr val="000066"/>
      </a:dk2>
      <a:lt2>
        <a:srgbClr val="B2B2B2"/>
      </a:lt2>
      <a:accent1>
        <a:srgbClr val="2F86B1"/>
      </a:accent1>
      <a:accent2>
        <a:srgbClr val="D2761A"/>
      </a:accent2>
      <a:accent3>
        <a:srgbClr val="E8EFDB"/>
      </a:accent3>
      <a:accent4>
        <a:srgbClr val="2A462E"/>
      </a:accent4>
      <a:accent5>
        <a:srgbClr val="ADC3D5"/>
      </a:accent5>
      <a:accent6>
        <a:srgbClr val="BE6A16"/>
      </a:accent6>
      <a:hlink>
        <a:srgbClr val="368463"/>
      </a:hlink>
      <a:folHlink>
        <a:srgbClr val="481ECE"/>
      </a:folHlink>
    </a:clrScheme>
    <a:fontScheme name="samp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sample 1">
        <a:dk1>
          <a:srgbClr val="1A3E86"/>
        </a:dk1>
        <a:lt1>
          <a:srgbClr val="C1CFDD"/>
        </a:lt1>
        <a:dk2>
          <a:srgbClr val="000000"/>
        </a:dk2>
        <a:lt2>
          <a:srgbClr val="B2B2B2"/>
        </a:lt2>
        <a:accent1>
          <a:srgbClr val="4AAAC0"/>
        </a:accent1>
        <a:accent2>
          <a:srgbClr val="6600FF"/>
        </a:accent2>
        <a:accent3>
          <a:srgbClr val="DDE4EB"/>
        </a:accent3>
        <a:accent4>
          <a:srgbClr val="143472"/>
        </a:accent4>
        <a:accent5>
          <a:srgbClr val="B1D2DC"/>
        </a:accent5>
        <a:accent6>
          <a:srgbClr val="5C00E7"/>
        </a:accent6>
        <a:hlink>
          <a:srgbClr val="006699"/>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2B166E"/>
        </a:dk1>
        <a:lt1>
          <a:srgbClr val="AADBFC"/>
        </a:lt1>
        <a:dk2>
          <a:srgbClr val="003366"/>
        </a:dk2>
        <a:lt2>
          <a:srgbClr val="B2B2B2"/>
        </a:lt2>
        <a:accent1>
          <a:srgbClr val="19B17B"/>
        </a:accent1>
        <a:accent2>
          <a:srgbClr val="E57B1B"/>
        </a:accent2>
        <a:accent3>
          <a:srgbClr val="D2EAFD"/>
        </a:accent3>
        <a:accent4>
          <a:srgbClr val="23115D"/>
        </a:accent4>
        <a:accent5>
          <a:srgbClr val="ABD5BF"/>
        </a:accent5>
        <a:accent6>
          <a:srgbClr val="CF6F17"/>
        </a:accent6>
        <a:hlink>
          <a:srgbClr val="0066CC"/>
        </a:hlink>
        <a:folHlink>
          <a:srgbClr val="8C71B9"/>
        </a:folHlink>
      </a:clrScheme>
      <a:clrMap bg1="lt1" tx1="dk1" bg2="lt2" tx2="dk2" accent1="accent1" accent2="accent2" accent3="accent3" accent4="accent4" accent5="accent5" accent6="accent6" hlink="hlink" folHlink="folHlink"/>
    </a:extraClrScheme>
    <a:extraClrScheme>
      <a:clrScheme name="sample 3">
        <a:dk1>
          <a:srgbClr val="335338"/>
        </a:dk1>
        <a:lt1>
          <a:srgbClr val="D7E4BE"/>
        </a:lt1>
        <a:dk2>
          <a:srgbClr val="000066"/>
        </a:dk2>
        <a:lt2>
          <a:srgbClr val="B2B2B2"/>
        </a:lt2>
        <a:accent1>
          <a:srgbClr val="2F86B1"/>
        </a:accent1>
        <a:accent2>
          <a:srgbClr val="D2761A"/>
        </a:accent2>
        <a:accent3>
          <a:srgbClr val="E8EFDB"/>
        </a:accent3>
        <a:accent4>
          <a:srgbClr val="2A462E"/>
        </a:accent4>
        <a:accent5>
          <a:srgbClr val="ADC3D5"/>
        </a:accent5>
        <a:accent6>
          <a:srgbClr val="BE6A16"/>
        </a:accent6>
        <a:hlink>
          <a:srgbClr val="368463"/>
        </a:hlink>
        <a:folHlink>
          <a:srgbClr val="481EC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1" id="{7DA20C69-4527-4428-9A67-25215A2A0A7D}" vid="{491A2F49-EB4E-497E-AFCC-6A7775D769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11779</TotalTime>
  <Words>5426</Words>
  <Application>Microsoft Office PowerPoint</Application>
  <PresentationFormat>宽屏</PresentationFormat>
  <Paragraphs>838</Paragraphs>
  <Slides>85</Slides>
  <Notes>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85</vt:i4>
      </vt:variant>
    </vt:vector>
  </HeadingPairs>
  <TitlesOfParts>
    <vt:vector size="101" baseType="lpstr">
      <vt:lpstr>Adobe Garamond Pro</vt:lpstr>
      <vt:lpstr>黑体</vt:lpstr>
      <vt:lpstr>华文宋体</vt:lpstr>
      <vt:lpstr>楷体</vt:lpstr>
      <vt:lpstr>楷体_GB2312</vt:lpstr>
      <vt:lpstr>Microsoft Yahei</vt:lpstr>
      <vt:lpstr>Arial</vt:lpstr>
      <vt:lpstr>Arial Narrow</vt:lpstr>
      <vt:lpstr>Calibri</vt:lpstr>
      <vt:lpstr>Segoe UI Black</vt:lpstr>
      <vt:lpstr>Times New Roman</vt:lpstr>
      <vt:lpstr>Verdana</vt:lpstr>
      <vt:lpstr>Wingdings</vt:lpstr>
      <vt:lpstr>主题1</vt:lpstr>
      <vt:lpstr>Visio</vt:lpstr>
      <vt:lpstr>Visio.Drawing.11</vt:lpstr>
      <vt:lpstr>第7章  互联网技术及应用</vt:lpstr>
      <vt:lpstr>配套教材</vt:lpstr>
      <vt:lpstr>课程资源(正在完善中)</vt:lpstr>
      <vt:lpstr>Contents</vt:lpstr>
      <vt:lpstr>7.1  网络基础</vt:lpstr>
      <vt:lpstr>计算机网络的发展</vt:lpstr>
      <vt:lpstr>7.1  网络基础</vt:lpstr>
      <vt:lpstr>网络的性能指标</vt:lpstr>
      <vt:lpstr>网络的分类——按网络覆盖范围分类</vt:lpstr>
      <vt:lpstr>网络的分类——按网络传输介质分类</vt:lpstr>
      <vt:lpstr>网络的分类——按网络传输介质分类</vt:lpstr>
      <vt:lpstr>网络的分类——按网络拓扑结构分类</vt:lpstr>
      <vt:lpstr>网络的分类——按服务模式分类</vt:lpstr>
      <vt:lpstr>7.2  Internet基础</vt:lpstr>
      <vt:lpstr>TCP/IP</vt:lpstr>
      <vt:lpstr>TCP/IP层次结构</vt:lpstr>
      <vt:lpstr>MAC地址</vt:lpstr>
      <vt:lpstr>IP地址</vt:lpstr>
      <vt:lpstr>IP地址</vt:lpstr>
      <vt:lpstr>路由选择</vt:lpstr>
      <vt:lpstr>TCP传输控制协议_传输层主要协议</vt:lpstr>
      <vt:lpstr>常用应用层协议</vt:lpstr>
      <vt:lpstr>其他应用</vt:lpstr>
      <vt:lpstr>常用应用层协议</vt:lpstr>
      <vt:lpstr>DNS服务</vt:lpstr>
      <vt:lpstr>7.3  互联网新技术</vt:lpstr>
      <vt:lpstr>物联网概念</vt:lpstr>
      <vt:lpstr>物联网体系架构</vt:lpstr>
      <vt:lpstr>物联网关键技术</vt:lpstr>
      <vt:lpstr>物联网关键技术</vt:lpstr>
      <vt:lpstr>物联网的应用</vt:lpstr>
      <vt:lpstr>云计算</vt:lpstr>
      <vt:lpstr>云服务_满足互联网用户新需求</vt:lpstr>
      <vt:lpstr>云计算的特点</vt:lpstr>
      <vt:lpstr>云计算的服务模式</vt:lpstr>
      <vt:lpstr>云计算的服务类型和服务层次</vt:lpstr>
      <vt:lpstr>云计算的应用</vt:lpstr>
      <vt:lpstr>大数据</vt:lpstr>
      <vt:lpstr>大数据的特征</vt:lpstr>
      <vt:lpstr>大数据的数据结构</vt:lpstr>
      <vt:lpstr>大数据的来源</vt:lpstr>
      <vt:lpstr>大数据的存储和管理</vt:lpstr>
      <vt:lpstr>大数据处理模式</vt:lpstr>
      <vt:lpstr>大数据处理的基本流程</vt:lpstr>
      <vt:lpstr>大数据应用实例</vt:lpstr>
      <vt:lpstr>人工智能</vt:lpstr>
      <vt:lpstr>人工智能实力分类</vt:lpstr>
      <vt:lpstr>人工智能的发展历程</vt:lpstr>
      <vt:lpstr>人工智能的研究与应用领域</vt:lpstr>
      <vt:lpstr>(1) 机器学习</vt:lpstr>
      <vt:lpstr>(2) 自然语言处理</vt:lpstr>
      <vt:lpstr>(3) 专家系统</vt:lpstr>
      <vt:lpstr>(4) 计算机视觉</vt:lpstr>
      <vt:lpstr>(5) 生物特征识别</vt:lpstr>
      <vt:lpstr>(6) 人机交互</vt:lpstr>
      <vt:lpstr>(7) 虚拟现实/增强现实</vt:lpstr>
      <vt:lpstr>(9) 知识图谱</vt:lpstr>
      <vt:lpstr>(9) 机器人</vt:lpstr>
      <vt:lpstr>PowerPoint 演示文稿</vt:lpstr>
      <vt:lpstr>章节测试题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刘小丽</dc:creator>
  <cp:lastModifiedBy>张 娜</cp:lastModifiedBy>
  <cp:revision>335</cp:revision>
  <dcterms:created xsi:type="dcterms:W3CDTF">2020-06-19T01:32:27Z</dcterms:created>
  <dcterms:modified xsi:type="dcterms:W3CDTF">2021-10-27T10:18:30Z</dcterms:modified>
</cp:coreProperties>
</file>